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Default Extension="png" ContentType="image/png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9"/>
  </p:notesMasterIdLst>
  <p:handoutMasterIdLst>
    <p:handoutMasterId r:id="rId210"/>
  </p:handoutMasterIdLst>
  <p:sldIdLst>
    <p:sldId id="495" r:id="rId2"/>
    <p:sldId id="670" r:id="rId3"/>
    <p:sldId id="724" r:id="rId4"/>
    <p:sldId id="799" r:id="rId5"/>
    <p:sldId id="595" r:id="rId6"/>
    <p:sldId id="798" r:id="rId7"/>
    <p:sldId id="596" r:id="rId8"/>
    <p:sldId id="723" r:id="rId9"/>
    <p:sldId id="800" r:id="rId10"/>
    <p:sldId id="801" r:id="rId11"/>
    <p:sldId id="656" r:id="rId12"/>
    <p:sldId id="804" r:id="rId13"/>
    <p:sldId id="604" r:id="rId14"/>
    <p:sldId id="599" r:id="rId15"/>
    <p:sldId id="597" r:id="rId16"/>
    <p:sldId id="602" r:id="rId17"/>
    <p:sldId id="600" r:id="rId18"/>
    <p:sldId id="601" r:id="rId19"/>
    <p:sldId id="603" r:id="rId20"/>
    <p:sldId id="836" r:id="rId21"/>
    <p:sldId id="593" r:id="rId22"/>
    <p:sldId id="594" r:id="rId23"/>
    <p:sldId id="510" r:id="rId24"/>
    <p:sldId id="511" r:id="rId25"/>
    <p:sldId id="719" r:id="rId26"/>
    <p:sldId id="699" r:id="rId27"/>
    <p:sldId id="513" r:id="rId28"/>
    <p:sldId id="514" r:id="rId29"/>
    <p:sldId id="720" r:id="rId30"/>
    <p:sldId id="515" r:id="rId31"/>
    <p:sldId id="518" r:id="rId32"/>
    <p:sldId id="519" r:id="rId33"/>
    <p:sldId id="520" r:id="rId34"/>
    <p:sldId id="521" r:id="rId35"/>
    <p:sldId id="522" r:id="rId36"/>
    <p:sldId id="524" r:id="rId37"/>
    <p:sldId id="529" r:id="rId38"/>
    <p:sldId id="731" r:id="rId39"/>
    <p:sldId id="562" r:id="rId40"/>
    <p:sldId id="563" r:id="rId41"/>
    <p:sldId id="564" r:id="rId42"/>
    <p:sldId id="566" r:id="rId43"/>
    <p:sldId id="567" r:id="rId44"/>
    <p:sldId id="569" r:id="rId45"/>
    <p:sldId id="571" r:id="rId46"/>
    <p:sldId id="572" r:id="rId47"/>
    <p:sldId id="573" r:id="rId48"/>
    <p:sldId id="574" r:id="rId49"/>
    <p:sldId id="575" r:id="rId50"/>
    <p:sldId id="576" r:id="rId51"/>
    <p:sldId id="577" r:id="rId52"/>
    <p:sldId id="578" r:id="rId53"/>
    <p:sldId id="579" r:id="rId54"/>
    <p:sldId id="580" r:id="rId55"/>
    <p:sldId id="581" r:id="rId56"/>
    <p:sldId id="582" r:id="rId57"/>
    <p:sldId id="584" r:id="rId58"/>
    <p:sldId id="585" r:id="rId59"/>
    <p:sldId id="587" r:id="rId60"/>
    <p:sldId id="588" r:id="rId61"/>
    <p:sldId id="589" r:id="rId62"/>
    <p:sldId id="590" r:id="rId63"/>
    <p:sldId id="591" r:id="rId64"/>
    <p:sldId id="669" r:id="rId65"/>
    <p:sldId id="802" r:id="rId66"/>
    <p:sldId id="607" r:id="rId67"/>
    <p:sldId id="608" r:id="rId68"/>
    <p:sldId id="609" r:id="rId69"/>
    <p:sldId id="610" r:id="rId70"/>
    <p:sldId id="611" r:id="rId71"/>
    <p:sldId id="612" r:id="rId72"/>
    <p:sldId id="613" r:id="rId73"/>
    <p:sldId id="614" r:id="rId74"/>
    <p:sldId id="615" r:id="rId75"/>
    <p:sldId id="616" r:id="rId76"/>
    <p:sldId id="618" r:id="rId77"/>
    <p:sldId id="617" r:id="rId78"/>
    <p:sldId id="619" r:id="rId79"/>
    <p:sldId id="620" r:id="rId80"/>
    <p:sldId id="621" r:id="rId81"/>
    <p:sldId id="732" r:id="rId82"/>
    <p:sldId id="534" r:id="rId83"/>
    <p:sldId id="738" r:id="rId84"/>
    <p:sldId id="718" r:id="rId85"/>
    <p:sldId id="716" r:id="rId86"/>
    <p:sldId id="715" r:id="rId87"/>
    <p:sldId id="717" r:id="rId88"/>
    <p:sldId id="552" r:id="rId89"/>
    <p:sldId id="553" r:id="rId90"/>
    <p:sldId id="696" r:id="rId91"/>
    <p:sldId id="697" r:id="rId92"/>
    <p:sldId id="698" r:id="rId93"/>
    <p:sldId id="793" r:id="rId94"/>
    <p:sldId id="557" r:id="rId95"/>
    <p:sldId id="704" r:id="rId96"/>
    <p:sldId id="702" r:id="rId97"/>
    <p:sldId id="740" r:id="rId98"/>
    <p:sldId id="701" r:id="rId99"/>
    <p:sldId id="703" r:id="rId100"/>
    <p:sldId id="705" r:id="rId101"/>
    <p:sldId id="706" r:id="rId102"/>
    <p:sldId id="805" r:id="rId103"/>
    <p:sldId id="708" r:id="rId104"/>
    <p:sldId id="709" r:id="rId105"/>
    <p:sldId id="725" r:id="rId106"/>
    <p:sldId id="728" r:id="rId107"/>
    <p:sldId id="727" r:id="rId108"/>
    <p:sldId id="710" r:id="rId109"/>
    <p:sldId id="726" r:id="rId110"/>
    <p:sldId id="729" r:id="rId111"/>
    <p:sldId id="711" r:id="rId112"/>
    <p:sldId id="712" r:id="rId113"/>
    <p:sldId id="713" r:id="rId114"/>
    <p:sldId id="714" r:id="rId115"/>
    <p:sldId id="794" r:id="rId116"/>
    <p:sldId id="734" r:id="rId117"/>
    <p:sldId id="735" r:id="rId118"/>
    <p:sldId id="737" r:id="rId119"/>
    <p:sldId id="741" r:id="rId120"/>
    <p:sldId id="796" r:id="rId121"/>
    <p:sldId id="795" r:id="rId122"/>
    <p:sldId id="743" r:id="rId123"/>
    <p:sldId id="742" r:id="rId124"/>
    <p:sldId id="746" r:id="rId125"/>
    <p:sldId id="739" r:id="rId126"/>
    <p:sldId id="736" r:id="rId127"/>
    <p:sldId id="797" r:id="rId128"/>
    <p:sldId id="839" r:id="rId129"/>
    <p:sldId id="560" r:id="rId130"/>
    <p:sldId id="673" r:id="rId131"/>
    <p:sldId id="674" r:id="rId132"/>
    <p:sldId id="747" r:id="rId133"/>
    <p:sldId id="676" r:id="rId134"/>
    <p:sldId id="677" r:id="rId135"/>
    <p:sldId id="678" r:id="rId136"/>
    <p:sldId id="679" r:id="rId137"/>
    <p:sldId id="680" r:id="rId138"/>
    <p:sldId id="681" r:id="rId139"/>
    <p:sldId id="682" r:id="rId140"/>
    <p:sldId id="683" r:id="rId141"/>
    <p:sldId id="684" r:id="rId142"/>
    <p:sldId id="685" r:id="rId143"/>
    <p:sldId id="686" r:id="rId144"/>
    <p:sldId id="632" r:id="rId145"/>
    <p:sldId id="808" r:id="rId146"/>
    <p:sldId id="811" r:id="rId147"/>
    <p:sldId id="833" r:id="rId148"/>
    <p:sldId id="813" r:id="rId149"/>
    <p:sldId id="814" r:id="rId150"/>
    <p:sldId id="815" r:id="rId151"/>
    <p:sldId id="816" r:id="rId152"/>
    <p:sldId id="817" r:id="rId153"/>
    <p:sldId id="834" r:id="rId154"/>
    <p:sldId id="819" r:id="rId155"/>
    <p:sldId id="820" r:id="rId156"/>
    <p:sldId id="821" r:id="rId157"/>
    <p:sldId id="822" r:id="rId158"/>
    <p:sldId id="823" r:id="rId159"/>
    <p:sldId id="824" r:id="rId160"/>
    <p:sldId id="825" r:id="rId161"/>
    <p:sldId id="826" r:id="rId162"/>
    <p:sldId id="827" r:id="rId163"/>
    <p:sldId id="828" r:id="rId164"/>
    <p:sldId id="829" r:id="rId165"/>
    <p:sldId id="830" r:id="rId166"/>
    <p:sldId id="831" r:id="rId167"/>
    <p:sldId id="832" r:id="rId168"/>
    <p:sldId id="837" r:id="rId169"/>
    <p:sldId id="647" r:id="rId170"/>
    <p:sldId id="667" r:id="rId171"/>
    <p:sldId id="668" r:id="rId172"/>
    <p:sldId id="650" r:id="rId173"/>
    <p:sldId id="809" r:id="rId174"/>
    <p:sldId id="671" r:id="rId175"/>
    <p:sldId id="672" r:id="rId176"/>
    <p:sldId id="810" r:id="rId177"/>
    <p:sldId id="803" r:id="rId178"/>
    <p:sldId id="750" r:id="rId179"/>
    <p:sldId id="752" r:id="rId180"/>
    <p:sldId id="835" r:id="rId181"/>
    <p:sldId id="763" r:id="rId182"/>
    <p:sldId id="786" r:id="rId183"/>
    <p:sldId id="787" r:id="rId184"/>
    <p:sldId id="760" r:id="rId185"/>
    <p:sldId id="762" r:id="rId186"/>
    <p:sldId id="788" r:id="rId187"/>
    <p:sldId id="767" r:id="rId188"/>
    <p:sldId id="768" r:id="rId189"/>
    <p:sldId id="789" r:id="rId190"/>
    <p:sldId id="791" r:id="rId191"/>
    <p:sldId id="754" r:id="rId192"/>
    <p:sldId id="755" r:id="rId193"/>
    <p:sldId id="756" r:id="rId194"/>
    <p:sldId id="758" r:id="rId195"/>
    <p:sldId id="759" r:id="rId196"/>
    <p:sldId id="806" r:id="rId197"/>
    <p:sldId id="807" r:id="rId198"/>
    <p:sldId id="761" r:id="rId199"/>
    <p:sldId id="783" r:id="rId200"/>
    <p:sldId id="775" r:id="rId201"/>
    <p:sldId id="774" r:id="rId202"/>
    <p:sldId id="778" r:id="rId203"/>
    <p:sldId id="779" r:id="rId204"/>
    <p:sldId id="780" r:id="rId205"/>
    <p:sldId id="781" r:id="rId206"/>
    <p:sldId id="782" r:id="rId207"/>
    <p:sldId id="687" r:id="rId20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99"/>
    <a:srgbClr val="CCFF99"/>
    <a:srgbClr val="CC99FF"/>
    <a:srgbClr val="000066"/>
    <a:srgbClr val="996600"/>
    <a:srgbClr val="4D6997"/>
    <a:srgbClr val="66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9" autoAdjust="0"/>
    <p:restoredTop sz="96853" autoAdjust="0"/>
  </p:normalViewPr>
  <p:slideViewPr>
    <p:cSldViewPr>
      <p:cViewPr varScale="1">
        <p:scale>
          <a:sx n="89" d="100"/>
          <a:sy n="89" d="100"/>
        </p:scale>
        <p:origin x="-10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113" d="100"/>
          <a:sy n="113" d="100"/>
        </p:scale>
        <p:origin x="-2526" y="-10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1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viewProps" Target="viewProp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tableStyles" Target="tableStyle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notesMaster" Target="notesMasters/notesMaster1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handoutMaster" Target="handoutMasters/handoutMaster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schatz:build:UMD:878A.Cloud.Computing:Project:BlastReduc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schatz:build:UMD:878A.Cloud.Computing:Project:BlastReduc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schatz:build:UMD:878A.Cloud.Computing:Project:BlastReduc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200"/>
              <a:t>Running Time vs Number of Reads on Chr 1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8471655852402669"/>
          <c:y val="0.15036056755281801"/>
          <c:w val="0.7467571062414875"/>
          <c:h val="0.65524766526277389"/>
        </c:manualLayout>
      </c:layout>
      <c:scatterChart>
        <c:scatterStyle val="lineMarker"/>
        <c:ser>
          <c:idx val="0"/>
          <c:order val="0"/>
          <c:tx>
            <c:v>0</c:v>
          </c:tx>
          <c:xVal>
            <c:numRef>
              <c:f>Sheet2!$A$2:$A$5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Sheet2!$B$2:$B$5</c:f>
              <c:numCache>
                <c:formatCode>General</c:formatCode>
                <c:ptCount val="4"/>
                <c:pt idx="0">
                  <c:v>488.07</c:v>
                </c:pt>
                <c:pt idx="1">
                  <c:v>486.9</c:v>
                </c:pt>
                <c:pt idx="2">
                  <c:v>611.66</c:v>
                </c:pt>
                <c:pt idx="3">
                  <c:v>631.45999999999799</c:v>
                </c:pt>
              </c:numCache>
            </c:numRef>
          </c:yVal>
        </c:ser>
        <c:ser>
          <c:idx val="1"/>
          <c:order val="1"/>
          <c:tx>
            <c:v>1</c:v>
          </c:tx>
          <c:xVal>
            <c:numRef>
              <c:f>Sheet2!$A$2:$A$5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Sheet2!$C$2:$C$5</c:f>
              <c:numCache>
                <c:formatCode>General</c:formatCode>
                <c:ptCount val="4"/>
                <c:pt idx="0">
                  <c:v>602.87</c:v>
                </c:pt>
                <c:pt idx="1">
                  <c:v>576.4</c:v>
                </c:pt>
                <c:pt idx="2">
                  <c:v>791.99</c:v>
                </c:pt>
                <c:pt idx="3">
                  <c:v>820.02</c:v>
                </c:pt>
              </c:numCache>
            </c:numRef>
          </c:yVal>
        </c:ser>
        <c:ser>
          <c:idx val="2"/>
          <c:order val="2"/>
          <c:tx>
            <c:v>2</c:v>
          </c:tx>
          <c:xVal>
            <c:numRef>
              <c:f>Sheet2!$A$2:$A$5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Sheet2!$D$2:$D$5</c:f>
              <c:numCache>
                <c:formatCode>General</c:formatCode>
                <c:ptCount val="4"/>
                <c:pt idx="0">
                  <c:v>663.07</c:v>
                </c:pt>
                <c:pt idx="1">
                  <c:v>694.91</c:v>
                </c:pt>
                <c:pt idx="2">
                  <c:v>1038.1899999999998</c:v>
                </c:pt>
                <c:pt idx="3">
                  <c:v>1358.61</c:v>
                </c:pt>
              </c:numCache>
            </c:numRef>
          </c:yVal>
        </c:ser>
        <c:ser>
          <c:idx val="3"/>
          <c:order val="3"/>
          <c:tx>
            <c:v>3</c:v>
          </c:tx>
          <c:xVal>
            <c:numRef>
              <c:f>Sheet2!$A$2:$A$5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Sheet2!$E$2:$E$5</c:f>
              <c:numCache>
                <c:formatCode>General</c:formatCode>
                <c:ptCount val="4"/>
                <c:pt idx="0">
                  <c:v>845.49</c:v>
                </c:pt>
                <c:pt idx="1">
                  <c:v>1072.99</c:v>
                </c:pt>
                <c:pt idx="2">
                  <c:v>2203.2799999999997</c:v>
                </c:pt>
                <c:pt idx="3">
                  <c:v>3427.96</c:v>
                </c:pt>
              </c:numCache>
            </c:numRef>
          </c:yVal>
        </c:ser>
        <c:ser>
          <c:idx val="4"/>
          <c:order val="4"/>
          <c:tx>
            <c:v>4</c:v>
          </c:tx>
          <c:xVal>
            <c:numRef>
              <c:f>Sheet2!$A$2:$A$5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Sheet2!$F$2:$F$5</c:f>
              <c:numCache>
                <c:formatCode>General</c:formatCode>
                <c:ptCount val="4"/>
                <c:pt idx="0">
                  <c:v>2568.23</c:v>
                </c:pt>
                <c:pt idx="1">
                  <c:v>4490.96</c:v>
                </c:pt>
                <c:pt idx="2">
                  <c:v>9434.19</c:v>
                </c:pt>
                <c:pt idx="3">
                  <c:v>14361.849999999973</c:v>
                </c:pt>
              </c:numCache>
            </c:numRef>
          </c:yVal>
        </c:ser>
        <c:axId val="59552128"/>
        <c:axId val="59554432"/>
      </c:scatterChart>
      <c:valAx>
        <c:axId val="595521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Millions of Reads</a:t>
                </a:r>
              </a:p>
            </c:rich>
          </c:tx>
          <c:layout/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59554432"/>
        <c:crosses val="autoZero"/>
        <c:crossBetween val="midCat"/>
        <c:dispUnits>
          <c:builtInUnit val="millions"/>
        </c:dispUnits>
      </c:valAx>
      <c:valAx>
        <c:axId val="5955443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Runtime (s)</a:t>
                </a:r>
              </a:p>
            </c:rich>
          </c:tx>
          <c:layout/>
        </c:title>
        <c:numFmt formatCode="General" sourceLinked="1"/>
        <c:tickLblPos val="nextTo"/>
        <c:crossAx val="595521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490128616621008"/>
          <c:y val="0.17736083134957001"/>
          <c:w val="0.135385965317385"/>
          <c:h val="0.31524400292986743"/>
        </c:manualLayout>
      </c:layout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200"/>
              <a:t>Running Time vs Number of Reads on Chr 22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6085961887900097"/>
          <c:y val="0.18316831683168341"/>
          <c:w val="0.77000582397614714"/>
          <c:h val="0.622368121614856"/>
        </c:manualLayout>
      </c:layout>
      <c:scatterChart>
        <c:scatterStyle val="lineMarker"/>
        <c:ser>
          <c:idx val="0"/>
          <c:order val="0"/>
          <c:tx>
            <c:v>0</c:v>
          </c:tx>
          <c:xVal>
            <c:numRef>
              <c:f>Sheet2!$A$26:$A$29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Sheet2!$B$26:$B$29</c:f>
              <c:numCache>
                <c:formatCode>General</c:formatCode>
                <c:ptCount val="4"/>
                <c:pt idx="0">
                  <c:v>234.73999999999998</c:v>
                </c:pt>
                <c:pt idx="1">
                  <c:v>227.03</c:v>
                </c:pt>
                <c:pt idx="2">
                  <c:v>290.91999999999916</c:v>
                </c:pt>
                <c:pt idx="3">
                  <c:v>265.72999999999917</c:v>
                </c:pt>
              </c:numCache>
            </c:numRef>
          </c:yVal>
        </c:ser>
        <c:ser>
          <c:idx val="1"/>
          <c:order val="1"/>
          <c:tx>
            <c:v>1</c:v>
          </c:tx>
          <c:xVal>
            <c:numRef>
              <c:f>Sheet2!$A$26:$A$29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Sheet2!$C$26:$C$29</c:f>
              <c:numCache>
                <c:formatCode>General</c:formatCode>
                <c:ptCount val="4"/>
                <c:pt idx="0">
                  <c:v>241.13</c:v>
                </c:pt>
                <c:pt idx="1">
                  <c:v>236.39000000000001</c:v>
                </c:pt>
                <c:pt idx="2">
                  <c:v>312.18</c:v>
                </c:pt>
                <c:pt idx="3">
                  <c:v>341.72999999999917</c:v>
                </c:pt>
              </c:numCache>
            </c:numRef>
          </c:yVal>
        </c:ser>
        <c:ser>
          <c:idx val="2"/>
          <c:order val="2"/>
          <c:tx>
            <c:v>2</c:v>
          </c:tx>
          <c:xVal>
            <c:numRef>
              <c:f>Sheet2!$A$26:$A$29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Sheet2!$D$26:$D$29</c:f>
              <c:numCache>
                <c:formatCode>General</c:formatCode>
                <c:ptCount val="4"/>
                <c:pt idx="0">
                  <c:v>316.54000000000002</c:v>
                </c:pt>
                <c:pt idx="1">
                  <c:v>267.7</c:v>
                </c:pt>
                <c:pt idx="2">
                  <c:v>365.62</c:v>
                </c:pt>
                <c:pt idx="3">
                  <c:v>504.78</c:v>
                </c:pt>
              </c:numCache>
            </c:numRef>
          </c:yVal>
        </c:ser>
        <c:ser>
          <c:idx val="3"/>
          <c:order val="3"/>
          <c:tx>
            <c:v>3</c:v>
          </c:tx>
          <c:xVal>
            <c:numRef>
              <c:f>Sheet2!$A$26:$A$29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Sheet2!$E$26:$E$29</c:f>
              <c:numCache>
                <c:formatCode>General</c:formatCode>
                <c:ptCount val="4"/>
                <c:pt idx="0">
                  <c:v>253.89000000000001</c:v>
                </c:pt>
                <c:pt idx="1">
                  <c:v>373.82</c:v>
                </c:pt>
                <c:pt idx="2">
                  <c:v>587.28000000000054</c:v>
                </c:pt>
                <c:pt idx="3">
                  <c:v>767.64</c:v>
                </c:pt>
              </c:numCache>
            </c:numRef>
          </c:yVal>
        </c:ser>
        <c:ser>
          <c:idx val="4"/>
          <c:order val="4"/>
          <c:tx>
            <c:v>4</c:v>
          </c:tx>
          <c:xVal>
            <c:numRef>
              <c:f>Sheet2!$A$26:$A$29</c:f>
              <c:numCache>
                <c:formatCode>General</c:formatCode>
                <c:ptCount val="4"/>
                <c:pt idx="0">
                  <c:v>1000000</c:v>
                </c:pt>
                <c:pt idx="1">
                  <c:v>2000000</c:v>
                </c:pt>
                <c:pt idx="2">
                  <c:v>4000000</c:v>
                </c:pt>
                <c:pt idx="3">
                  <c:v>7058926</c:v>
                </c:pt>
              </c:numCache>
            </c:numRef>
          </c:xVal>
          <c:yVal>
            <c:numRef>
              <c:f>Sheet2!$F$26:$F$29</c:f>
              <c:numCache>
                <c:formatCode>General</c:formatCode>
                <c:ptCount val="4"/>
                <c:pt idx="0">
                  <c:v>496.62</c:v>
                </c:pt>
                <c:pt idx="1">
                  <c:v>958.73</c:v>
                </c:pt>
                <c:pt idx="2">
                  <c:v>1782.46</c:v>
                </c:pt>
                <c:pt idx="3">
                  <c:v>2746.9500000000012</c:v>
                </c:pt>
              </c:numCache>
            </c:numRef>
          </c:yVal>
        </c:ser>
        <c:axId val="59914112"/>
        <c:axId val="59924864"/>
      </c:scatterChart>
      <c:valAx>
        <c:axId val="599141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Millions of Reads</a:t>
                </a:r>
              </a:p>
            </c:rich>
          </c:tx>
          <c:layout/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59924864"/>
        <c:crosses val="autoZero"/>
        <c:crossBetween val="midCat"/>
        <c:dispUnits>
          <c:builtInUnit val="millions"/>
        </c:dispUnits>
      </c:valAx>
      <c:valAx>
        <c:axId val="5992486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Runtime (s)</a:t>
                </a:r>
              </a:p>
            </c:rich>
          </c:tx>
          <c:layout/>
        </c:title>
        <c:numFmt formatCode="General" sourceLinked="1"/>
        <c:tickLblPos val="nextTo"/>
        <c:crossAx val="599141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6968711147948601"/>
          <c:y val="0.2118451595284698"/>
          <c:w val="0.12716190081503001"/>
          <c:h val="0.37590369122934991"/>
        </c:manualLayout>
      </c:layout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title>
      <c:tx>
        <c:rich>
          <a:bodyPr/>
          <a:lstStyle/>
          <a:p>
            <a:pPr>
              <a:defRPr/>
            </a:pPr>
            <a:r>
              <a:rPr lang="en-US" sz="1200"/>
              <a:t>Running Time on EC2 </a:t>
            </a:r>
          </a:p>
          <a:p>
            <a:pPr>
              <a:defRPr/>
            </a:pPr>
            <a:r>
              <a:rPr lang="en-US" sz="1200"/>
              <a:t>High-CPU Medium Instance Cluster 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numRef>
              <c:f>Sheet2!$B$112:$B$115</c:f>
              <c:numCache>
                <c:formatCode>General</c:formatCode>
                <c:ptCount val="4"/>
                <c:pt idx="0">
                  <c:v>24</c:v>
                </c:pt>
                <c:pt idx="1">
                  <c:v>48</c:v>
                </c:pt>
                <c:pt idx="2">
                  <c:v>72</c:v>
                </c:pt>
                <c:pt idx="3">
                  <c:v>96</c:v>
                </c:pt>
              </c:numCache>
            </c:numRef>
          </c:cat>
          <c:val>
            <c:numRef>
              <c:f>Sheet2!$C$112:$C$115</c:f>
              <c:numCache>
                <c:formatCode>General</c:formatCode>
                <c:ptCount val="4"/>
                <c:pt idx="0">
                  <c:v>1667</c:v>
                </c:pt>
                <c:pt idx="1">
                  <c:v>884.4</c:v>
                </c:pt>
                <c:pt idx="2">
                  <c:v>671</c:v>
                </c:pt>
                <c:pt idx="3">
                  <c:v>474.9</c:v>
                </c:pt>
              </c:numCache>
            </c:numRef>
          </c:val>
        </c:ser>
        <c:axId val="59936128"/>
        <c:axId val="59942400"/>
      </c:barChart>
      <c:catAx>
        <c:axId val="599361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Cores</a:t>
                </a:r>
              </a:p>
            </c:rich>
          </c:tx>
          <c:layout/>
        </c:title>
        <c:numFmt formatCode="General" sourceLinked="1"/>
        <c:tickLblPos val="nextTo"/>
        <c:crossAx val="59942400"/>
        <c:crosses val="autoZero"/>
        <c:auto val="1"/>
        <c:lblAlgn val="ctr"/>
        <c:lblOffset val="100"/>
      </c:catAx>
      <c:valAx>
        <c:axId val="5994240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Running time (s)</a:t>
                </a:r>
              </a:p>
            </c:rich>
          </c:tx>
          <c:layout/>
        </c:title>
        <c:numFmt formatCode="General" sourceLinked="1"/>
        <c:tickLblPos val="nextTo"/>
        <c:crossAx val="59936128"/>
        <c:crosses val="autoZero"/>
        <c:crossBetween val="between"/>
      </c:valAx>
    </c:plotArea>
    <c:plotVisOnly val="1"/>
    <c:dispBlanksAs val="gap"/>
  </c:chart>
  <c:spPr>
    <a:ln>
      <a:solidFill>
        <a:schemeClr val="tx1"/>
      </a:solidFill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defTabSz="96457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algn="r" defTabSz="96457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defTabSz="96457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algn="r" defTabSz="96457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D098A0DF-783C-49D9-9260-6806A799F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defTabSz="96457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algn="r" defTabSz="96457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59300"/>
            <a:ext cx="585311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defTabSz="96457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algn="r" defTabSz="96457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A0D86A14-AC1F-4C9A-8DDE-CE6B11F31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F3593648-B6B4-48DF-B44C-E3693731EC71}" type="slidenum">
              <a:rPr lang="en-GB" smtClean="0"/>
              <a:pPr defTabSz="963613"/>
              <a:t>24</a:t>
            </a:fld>
            <a:endParaRPr lang="en-GB" smtClean="0"/>
          </a:p>
        </p:txBody>
      </p:sp>
      <p:sp>
        <p:nvSpPr>
          <p:cNvPr id="107523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6800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07524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8350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F3593648-B6B4-48DF-B44C-E3693731EC71}" type="slidenum">
              <a:rPr lang="en-GB" smtClean="0"/>
              <a:pPr defTabSz="963613"/>
              <a:t>26</a:t>
            </a:fld>
            <a:endParaRPr lang="en-GB" smtClean="0"/>
          </a:p>
        </p:txBody>
      </p:sp>
      <p:sp>
        <p:nvSpPr>
          <p:cNvPr id="107523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6800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07524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8350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591E87BC-B75B-420F-98DE-C19EACD1DA0D}" type="slidenum">
              <a:rPr lang="en-GB" smtClean="0"/>
              <a:pPr defTabSz="963613"/>
              <a:t>33</a:t>
            </a:fld>
            <a:endParaRPr lang="en-GB" smtClean="0"/>
          </a:p>
        </p:txBody>
      </p:sp>
      <p:sp>
        <p:nvSpPr>
          <p:cNvPr id="111619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6800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0CB03AEF-385D-486F-8443-582D3770FCA0}" type="slidenum">
              <a:rPr lang="en-GB" smtClean="0"/>
              <a:pPr defTabSz="963613"/>
              <a:t>34</a:t>
            </a:fld>
            <a:endParaRPr lang="en-GB" smtClean="0"/>
          </a:p>
        </p:txBody>
      </p:sp>
      <p:sp>
        <p:nvSpPr>
          <p:cNvPr id="112643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6800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12644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4A63F802-E59E-4480-AB12-5A0E8FB09767}" type="slidenum">
              <a:rPr lang="en-GB" smtClean="0"/>
              <a:pPr defTabSz="963613"/>
              <a:t>35</a:t>
            </a:fld>
            <a:endParaRPr lang="en-GB" smtClean="0"/>
          </a:p>
        </p:txBody>
      </p:sp>
      <p:sp>
        <p:nvSpPr>
          <p:cNvPr id="113667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6800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13668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579A913F-144C-4EC5-868B-DC0A768C4373}" type="slidenum">
              <a:rPr lang="en-GB" smtClean="0"/>
              <a:pPr defTabSz="963613"/>
              <a:t>36</a:t>
            </a:fld>
            <a:endParaRPr lang="en-GB" smtClean="0"/>
          </a:p>
        </p:txBody>
      </p:sp>
      <p:sp>
        <p:nvSpPr>
          <p:cNvPr id="115715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6800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15716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F1C54646-0D07-4FF9-A023-B10353C3EDA1}" type="slidenum">
              <a:rPr lang="en-GB" smtClean="0"/>
              <a:pPr defTabSz="963613"/>
              <a:t>40</a:t>
            </a:fld>
            <a:endParaRPr lang="en-GB" smtClean="0"/>
          </a:p>
        </p:txBody>
      </p:sp>
      <p:sp>
        <p:nvSpPr>
          <p:cNvPr id="126979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2698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FDAF59DD-CBD8-4A55-A5D6-1BA11FFBBA18}" type="slidenum">
              <a:rPr lang="en-GB" smtClean="0"/>
              <a:pPr defTabSz="963613"/>
              <a:t>41</a:t>
            </a:fld>
            <a:endParaRPr lang="en-GB" smtClean="0"/>
          </a:p>
        </p:txBody>
      </p:sp>
      <p:sp>
        <p:nvSpPr>
          <p:cNvPr id="128003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28004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CB42298A-3F49-4C80-BB00-5E493BF191B6}" type="slidenum">
              <a:rPr lang="en-GB" smtClean="0"/>
              <a:pPr defTabSz="963613"/>
              <a:t>43</a:t>
            </a:fld>
            <a:endParaRPr lang="en-GB" smtClean="0"/>
          </a:p>
        </p:txBody>
      </p:sp>
      <p:sp>
        <p:nvSpPr>
          <p:cNvPr id="130051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3625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0052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0771FB76-BA5D-4D25-9F77-45C123F57537}" type="slidenum">
              <a:rPr lang="en-GB" smtClean="0"/>
              <a:pPr defTabSz="963613"/>
              <a:t>53</a:t>
            </a:fld>
            <a:endParaRPr lang="en-GB" smtClean="0"/>
          </a:p>
        </p:txBody>
      </p:sp>
      <p:sp>
        <p:nvSpPr>
          <p:cNvPr id="133123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3124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648576F9-A16A-4627-AE79-438C1EBD8A5D}" type="slidenum">
              <a:rPr lang="en-GB" smtClean="0"/>
              <a:pPr defTabSz="963613"/>
              <a:t>54</a:t>
            </a:fld>
            <a:endParaRPr lang="en-GB" smtClean="0"/>
          </a:p>
        </p:txBody>
      </p:sp>
      <p:sp>
        <p:nvSpPr>
          <p:cNvPr id="134147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4148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B7AEF09B-280C-4F51-A71A-017F83C614AE}" type="slidenum">
              <a:rPr lang="en-GB" smtClean="0"/>
              <a:pPr defTabSz="963613"/>
              <a:t>55</a:t>
            </a:fld>
            <a:endParaRPr lang="en-GB" smtClean="0"/>
          </a:p>
        </p:txBody>
      </p:sp>
      <p:sp>
        <p:nvSpPr>
          <p:cNvPr id="135171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5172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28CC06D6-4443-4834-8C28-AA97CAEAB5DB}" type="slidenum">
              <a:rPr lang="en-GB" smtClean="0"/>
              <a:pPr defTabSz="963613"/>
              <a:t>56</a:t>
            </a:fld>
            <a:endParaRPr lang="en-GB" smtClean="0"/>
          </a:p>
        </p:txBody>
      </p:sp>
      <p:sp>
        <p:nvSpPr>
          <p:cNvPr id="136195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6196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F9F32F22-692C-441F-AEA6-2A12A7655C77}" type="slidenum">
              <a:rPr lang="en-GB" smtClean="0"/>
              <a:pPr defTabSz="963613"/>
              <a:t>57</a:t>
            </a:fld>
            <a:endParaRPr lang="en-GB" smtClean="0"/>
          </a:p>
        </p:txBody>
      </p:sp>
      <p:sp>
        <p:nvSpPr>
          <p:cNvPr id="138243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8244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36E6405B-F78F-46B5-B6E5-1E5B5CD19155}" type="slidenum">
              <a:rPr lang="en-GB" smtClean="0"/>
              <a:pPr defTabSz="963613"/>
              <a:t>58</a:t>
            </a:fld>
            <a:endParaRPr lang="en-GB" smtClean="0"/>
          </a:p>
        </p:txBody>
      </p:sp>
      <p:sp>
        <p:nvSpPr>
          <p:cNvPr id="139267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2038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39268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9CB2ADB0-D2C6-4326-9750-F8821BE8AF19}" type="slidenum">
              <a:rPr lang="en-GB" smtClean="0"/>
              <a:pPr defTabSz="963613"/>
              <a:t>59</a:t>
            </a:fld>
            <a:endParaRPr lang="en-GB" smtClean="0"/>
          </a:p>
        </p:txBody>
      </p:sp>
      <p:sp>
        <p:nvSpPr>
          <p:cNvPr id="140291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3625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40292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2F6E6CC0-AE04-4C4B-B7AE-21D4E83DFCA0}" type="slidenum">
              <a:rPr lang="en-GB" smtClean="0"/>
              <a:pPr defTabSz="963613"/>
              <a:t>63</a:t>
            </a:fld>
            <a:endParaRPr lang="en-GB" smtClean="0"/>
          </a:p>
        </p:txBody>
      </p:sp>
      <p:sp>
        <p:nvSpPr>
          <p:cNvPr id="141315" name="Text Box 1"/>
          <p:cNvSpPr txBox="1">
            <a:spLocks noChangeArrowheads="1"/>
          </p:cNvSpPr>
          <p:nvPr/>
        </p:nvSpPr>
        <p:spPr bwMode="auto">
          <a:xfrm>
            <a:off x="1219200" y="720725"/>
            <a:ext cx="4873625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57" tIns="48328" rIns="96657" bIns="48328" anchor="ctr"/>
          <a:lstStyle/>
          <a:p>
            <a:endParaRPr lang="en-US"/>
          </a:p>
        </p:txBody>
      </p:sp>
      <p:sp>
        <p:nvSpPr>
          <p:cNvPr id="141316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5175" cy="43195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34D0E247-07AF-4B67-8C8D-0FBD741268BE}" type="slidenum">
              <a:rPr lang="en-US" smtClean="0"/>
              <a:pPr defTabSz="963613"/>
              <a:t>89</a:t>
            </a:fld>
            <a:endParaRPr lang="en-US" smtClean="0"/>
          </a:p>
        </p:txBody>
      </p:sp>
      <p:sp>
        <p:nvSpPr>
          <p:cNvPr id="125955" name="Rectangle 2"/>
          <p:cNvSpPr>
            <a:spLocks noChangeArrowheads="1"/>
          </p:cNvSpPr>
          <p:nvPr/>
        </p:nvSpPr>
        <p:spPr bwMode="auto">
          <a:xfrm>
            <a:off x="4141788" y="0"/>
            <a:ext cx="3173412" cy="47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25956" name="Rectangle 3"/>
          <p:cNvSpPr>
            <a:spLocks noChangeArrowheads="1"/>
          </p:cNvSpPr>
          <p:nvPr/>
        </p:nvSpPr>
        <p:spPr bwMode="auto">
          <a:xfrm>
            <a:off x="4141788" y="9121775"/>
            <a:ext cx="3173412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9001" tIns="48662" rIns="99001" bIns="48662" anchor="b"/>
          <a:lstStyle/>
          <a:p>
            <a:pPr algn="r" defTabSz="979488"/>
            <a:r>
              <a:rPr lang="en-US" sz="1300" b="0">
                <a:latin typeface="Times New Roman" pitchFamily="18" charset="0"/>
              </a:rPr>
              <a:t>22</a:t>
            </a:r>
          </a:p>
        </p:txBody>
      </p:sp>
      <p:sp>
        <p:nvSpPr>
          <p:cNvPr id="125957" name="Rectangle 4"/>
          <p:cNvSpPr>
            <a:spLocks noChangeArrowheads="1"/>
          </p:cNvSpPr>
          <p:nvPr/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25958" name="Rectangle 5"/>
          <p:cNvSpPr>
            <a:spLocks noChangeArrowheads="1"/>
          </p:cNvSpPr>
          <p:nvPr/>
        </p:nvSpPr>
        <p:spPr bwMode="auto">
          <a:xfrm>
            <a:off x="0" y="0"/>
            <a:ext cx="3170238" cy="47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2595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/>
        </p:spPr>
      </p:sp>
      <p:sp>
        <p:nvSpPr>
          <p:cNvPr id="12596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4163" cy="4319588"/>
          </a:xfrm>
          <a:noFill/>
          <a:ln/>
        </p:spPr>
        <p:txBody>
          <a:bodyPr lIns="99001" tIns="48662" rIns="99001" bIns="4866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3613"/>
            <a:fld id="{34D0E247-07AF-4B67-8C8D-0FBD741268BE}" type="slidenum">
              <a:rPr lang="en-US" smtClean="0"/>
              <a:pPr defTabSz="963613"/>
              <a:t>91</a:t>
            </a:fld>
            <a:endParaRPr lang="en-US" smtClean="0"/>
          </a:p>
        </p:txBody>
      </p:sp>
      <p:sp>
        <p:nvSpPr>
          <p:cNvPr id="125955" name="Rectangle 2"/>
          <p:cNvSpPr>
            <a:spLocks noChangeArrowheads="1"/>
          </p:cNvSpPr>
          <p:nvPr/>
        </p:nvSpPr>
        <p:spPr bwMode="auto">
          <a:xfrm>
            <a:off x="4141788" y="0"/>
            <a:ext cx="3173412" cy="47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25956" name="Rectangle 3"/>
          <p:cNvSpPr>
            <a:spLocks noChangeArrowheads="1"/>
          </p:cNvSpPr>
          <p:nvPr/>
        </p:nvSpPr>
        <p:spPr bwMode="auto">
          <a:xfrm>
            <a:off x="4141788" y="9121775"/>
            <a:ext cx="3173412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9001" tIns="48662" rIns="99001" bIns="48662" anchor="b"/>
          <a:lstStyle/>
          <a:p>
            <a:pPr algn="r" defTabSz="979488"/>
            <a:r>
              <a:rPr lang="en-US" sz="1300" b="0">
                <a:latin typeface="Times New Roman" pitchFamily="18" charset="0"/>
              </a:rPr>
              <a:t>22</a:t>
            </a:r>
          </a:p>
        </p:txBody>
      </p:sp>
      <p:sp>
        <p:nvSpPr>
          <p:cNvPr id="125957" name="Rectangle 4"/>
          <p:cNvSpPr>
            <a:spLocks noChangeArrowheads="1"/>
          </p:cNvSpPr>
          <p:nvPr/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25958" name="Rectangle 5"/>
          <p:cNvSpPr>
            <a:spLocks noChangeArrowheads="1"/>
          </p:cNvSpPr>
          <p:nvPr/>
        </p:nvSpPr>
        <p:spPr bwMode="auto">
          <a:xfrm>
            <a:off x="0" y="0"/>
            <a:ext cx="3170238" cy="47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2595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/>
        </p:spPr>
      </p:sp>
      <p:sp>
        <p:nvSpPr>
          <p:cNvPr id="12596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4163" cy="4319588"/>
          </a:xfrm>
          <a:noFill/>
          <a:ln/>
        </p:spPr>
        <p:txBody>
          <a:bodyPr lIns="99001" tIns="48662" rIns="99001" bIns="4866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z="2700" dirty="0" smtClean="0"/>
              <a:t>Fragment are very short compared to the length of the text</a:t>
            </a:r>
          </a:p>
          <a:p>
            <a:pPr lvl="1" eaLnBrk="1" hangingPunct="1">
              <a:buFont typeface="Arial" pitchFamily="34" charset="0"/>
              <a:buChar char="–"/>
            </a:pPr>
            <a:r>
              <a:rPr lang="en-US" sz="2300" dirty="0" smtClean="0"/>
              <a:t>~5 words per fragment uniformly sampling the text</a:t>
            </a:r>
          </a:p>
          <a:p>
            <a:pPr eaLnBrk="1" hangingPunct="1">
              <a:buFontTx/>
              <a:buChar char="•"/>
            </a:pPr>
            <a:endParaRPr lang="en-US" sz="2700" dirty="0" smtClean="0"/>
          </a:p>
          <a:p>
            <a:pPr eaLnBrk="1" hangingPunct="1">
              <a:buFontTx/>
              <a:buChar char="•"/>
            </a:pPr>
            <a:r>
              <a:rPr lang="en-US" sz="2700" dirty="0" smtClean="0"/>
              <a:t>Fragment boundaries from different spools occur at different positions</a:t>
            </a:r>
          </a:p>
          <a:p>
            <a:pPr lvl="1" eaLnBrk="1" hangingPunct="1">
              <a:buFont typeface="Arial" pitchFamily="34" charset="0"/>
              <a:buChar char="–"/>
            </a:pPr>
            <a:r>
              <a:rPr lang="en-US" sz="2300" dirty="0" smtClean="0"/>
              <a:t>Compare fragments to each other to find overlapping sequences</a:t>
            </a:r>
          </a:p>
          <a:p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866B75-77EF-47A5-923A-640532DFC145}" type="slidenum">
              <a:rPr lang="en-US"/>
              <a:pPr/>
              <a:t>148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z="2700" dirty="0" smtClean="0"/>
              <a:t>Fragment are very short compared to the length of the text</a:t>
            </a:r>
          </a:p>
          <a:p>
            <a:pPr lvl="1" eaLnBrk="1" hangingPunct="1">
              <a:buFont typeface="Arial" pitchFamily="34" charset="0"/>
              <a:buChar char="–"/>
            </a:pPr>
            <a:r>
              <a:rPr lang="en-US" sz="2300" dirty="0" smtClean="0"/>
              <a:t>~5 words per fragment uniformly sampling the text</a:t>
            </a:r>
          </a:p>
          <a:p>
            <a:pPr eaLnBrk="1" hangingPunct="1">
              <a:buFontTx/>
              <a:buChar char="•"/>
            </a:pPr>
            <a:endParaRPr lang="en-US" sz="2700" dirty="0" smtClean="0"/>
          </a:p>
          <a:p>
            <a:pPr eaLnBrk="1" hangingPunct="1">
              <a:buFontTx/>
              <a:buChar char="•"/>
            </a:pPr>
            <a:r>
              <a:rPr lang="en-US" sz="2700" dirty="0" smtClean="0"/>
              <a:t>Fragment boundaries from different spools occur at different positions</a:t>
            </a:r>
          </a:p>
          <a:p>
            <a:pPr lvl="1" eaLnBrk="1" hangingPunct="1">
              <a:buFont typeface="Arial" pitchFamily="34" charset="0"/>
              <a:buChar char="–"/>
            </a:pPr>
            <a:r>
              <a:rPr lang="en-US" sz="2300" dirty="0" smtClean="0"/>
              <a:t>Compare fragments to each other to find overlapping sequences</a:t>
            </a:r>
          </a:p>
          <a:p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866B75-77EF-47A5-923A-640532DFC145}" type="slidenum">
              <a:rPr lang="en-US"/>
              <a:pPr/>
              <a:t>149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z="2700" dirty="0" smtClean="0"/>
              <a:t>Fragment are very short compared to the length of the text</a:t>
            </a:r>
          </a:p>
          <a:p>
            <a:pPr lvl="1" eaLnBrk="1" hangingPunct="1">
              <a:buFont typeface="Arial" pitchFamily="34" charset="0"/>
              <a:buChar char="–"/>
            </a:pPr>
            <a:r>
              <a:rPr lang="en-US" sz="2300" dirty="0" smtClean="0"/>
              <a:t>~5 words per fragment uniformly sampling the text</a:t>
            </a:r>
          </a:p>
          <a:p>
            <a:pPr eaLnBrk="1" hangingPunct="1">
              <a:buFontTx/>
              <a:buChar char="•"/>
            </a:pPr>
            <a:endParaRPr lang="en-US" sz="2700" dirty="0" smtClean="0"/>
          </a:p>
          <a:p>
            <a:pPr eaLnBrk="1" hangingPunct="1">
              <a:buFontTx/>
              <a:buChar char="•"/>
            </a:pPr>
            <a:r>
              <a:rPr lang="en-US" sz="2700" dirty="0" smtClean="0"/>
              <a:t>Fragment boundaries from different spools occur at different positions</a:t>
            </a:r>
          </a:p>
          <a:p>
            <a:pPr lvl="1" eaLnBrk="1" hangingPunct="1">
              <a:buFont typeface="Arial" pitchFamily="34" charset="0"/>
              <a:buChar char="–"/>
            </a:pPr>
            <a:r>
              <a:rPr lang="en-US" sz="2300" dirty="0" smtClean="0"/>
              <a:t>Compare fragments to each other to find overlapping sequences</a:t>
            </a:r>
          </a:p>
          <a:p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866B75-77EF-47A5-923A-640532DFC145}" type="slidenum">
              <a:rPr lang="en-US"/>
              <a:pPr/>
              <a:t>150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406750-4524-47A0-BAC3-A61069D8C920}" type="slidenum">
              <a:rPr lang="en-US"/>
              <a:pPr/>
              <a:t>167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895600"/>
            <a:ext cx="9144000" cy="1028700"/>
          </a:xfrm>
        </p:spPr>
        <p:txBody>
          <a:bodyPr/>
          <a:lstStyle>
            <a:lvl1pPr algn="ctr">
              <a:defRPr sz="4000"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14300"/>
            <a:ext cx="86868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066800"/>
            <a:ext cx="8458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663300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663300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663300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663300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5000"/>
        </a:spcBef>
        <a:spcAft>
          <a:spcPct val="25000"/>
        </a:spcAft>
        <a:buClr>
          <a:srgbClr val="5675A9"/>
        </a:buClr>
        <a:buSzPct val="75000"/>
        <a:buFont typeface="Wingdings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Clr>
          <a:srgbClr val="5675A9"/>
        </a:buClr>
        <a:buSzPct val="75000"/>
        <a:buFont typeface="Wingdings" charset="2"/>
        <a:buChar char="l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675A9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675A9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675A9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4"/>
          <p:cNvSpPr>
            <a:spLocks noChangeArrowheads="1"/>
          </p:cNvSpPr>
          <p:nvPr/>
        </p:nvSpPr>
        <p:spPr bwMode="auto">
          <a:xfrm>
            <a:off x="533400" y="838200"/>
            <a:ext cx="830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0" dirty="0" smtClean="0">
                <a:latin typeface="Arial Black" pitchFamily="34" charset="0"/>
              </a:rPr>
              <a:t>Data-Intensive Text Processing </a:t>
            </a:r>
            <a:br>
              <a:rPr lang="en-US" sz="3200" b="0" dirty="0" smtClean="0">
                <a:latin typeface="Arial Black" pitchFamily="34" charset="0"/>
              </a:rPr>
            </a:br>
            <a:r>
              <a:rPr lang="en-US" sz="3200" b="0" dirty="0" smtClean="0">
                <a:latin typeface="Arial Black" pitchFamily="34" charset="0"/>
              </a:rPr>
              <a:t>with MapReduce</a:t>
            </a:r>
            <a:endParaRPr lang="en-US" sz="3200" b="0" dirty="0">
              <a:latin typeface="Arial Black" pitchFamily="34" charset="0"/>
            </a:endParaRPr>
          </a:p>
        </p:txBody>
      </p:sp>
      <p:sp>
        <p:nvSpPr>
          <p:cNvPr id="8196" name="Text Box 11"/>
          <p:cNvSpPr txBox="1">
            <a:spLocks noChangeArrowheads="1"/>
          </p:cNvSpPr>
          <p:nvPr/>
        </p:nvSpPr>
        <p:spPr bwMode="auto">
          <a:xfrm>
            <a:off x="1371601" y="5994737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0" dirty="0"/>
              <a:t>This work is licensed under a Creative Commons Attribution-Noncommercial-Share Alike 3.0 United States</a:t>
            </a:r>
            <a:br>
              <a:rPr lang="en-US" sz="1200" b="0" dirty="0"/>
            </a:br>
            <a:r>
              <a:rPr lang="en-US" sz="1200" b="0" dirty="0"/>
              <a:t>See http://creativecommons.org/licenses/by-nc-sa/3.0/us/ for </a:t>
            </a:r>
            <a:r>
              <a:rPr lang="en-US" sz="1200" b="0" dirty="0" smtClean="0"/>
              <a:t>details. </a:t>
            </a:r>
            <a:r>
              <a:rPr lang="en-US" sz="1200" b="0" dirty="0" err="1" smtClean="0"/>
              <a:t>PageRank</a:t>
            </a:r>
            <a:r>
              <a:rPr lang="en-US" sz="1200" b="0" dirty="0" smtClean="0"/>
              <a:t> slides adapted from slides by Christophe </a:t>
            </a:r>
            <a:r>
              <a:rPr lang="en-US" sz="1200" b="0" dirty="0" err="1" smtClean="0"/>
              <a:t>Bisciglia</a:t>
            </a:r>
            <a:r>
              <a:rPr lang="en-US" sz="1200" b="0" dirty="0" smtClean="0"/>
              <a:t>, Aaron Kimball, &amp; Sierra </a:t>
            </a:r>
            <a:r>
              <a:rPr lang="en-US" sz="1200" b="0" dirty="0" err="1" smtClean="0"/>
              <a:t>Michels-Slettvet</a:t>
            </a:r>
            <a:r>
              <a:rPr lang="en-US" sz="1200" b="0" dirty="0" smtClean="0"/>
              <a:t>, Google Distributed Computing Seminar, 2007 (licensed under Creation Commons Attribution 3.0 License)</a:t>
            </a:r>
            <a:endParaRPr lang="en-US" sz="1200" b="0" dirty="0"/>
          </a:p>
        </p:txBody>
      </p:sp>
      <p:pic>
        <p:nvPicPr>
          <p:cNvPr id="8197" name="Picture 13" descr="creative-com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6324600"/>
            <a:ext cx="11176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14400" y="2310825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Tutorial at the 32nd Annual International ACM SIGIR Conference on Research and Development in Information Retrieval (SIGIR 2009)</a:t>
            </a:r>
            <a:endParaRPr lang="en-US" b="0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971800" y="37338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675A9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Jimmy Lin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675A9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iSchool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675A9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Maryland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675A9"/>
              </a:buClr>
              <a:buSzPct val="75000"/>
              <a:buFont typeface="Wingdings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675A9"/>
              </a:buClr>
              <a:buSzPct val="75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Sunday, July 19, 2009</a:t>
            </a:r>
          </a:p>
        </p:txBody>
      </p:sp>
      <p:pic>
        <p:nvPicPr>
          <p:cNvPr id="12" name="Picture 12" descr="forma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hidden">
          <a:xfrm>
            <a:off x="2057400" y="3810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big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retrieval is fundamentally:</a:t>
            </a:r>
          </a:p>
          <a:p>
            <a:pPr lvl="1"/>
            <a:r>
              <a:rPr lang="en-US" dirty="0" smtClean="0"/>
              <a:t>Experimental and iterative</a:t>
            </a:r>
          </a:p>
          <a:p>
            <a:pPr lvl="1"/>
            <a:r>
              <a:rPr lang="en-US" dirty="0" smtClean="0"/>
              <a:t>Concerned with solving real-world problems</a:t>
            </a:r>
          </a:p>
          <a:p>
            <a:r>
              <a:rPr lang="en-US" dirty="0" smtClean="0"/>
              <a:t>“Big data” is a fact of the real world</a:t>
            </a:r>
          </a:p>
          <a:p>
            <a:r>
              <a:rPr lang="en-US" dirty="0" smtClean="0"/>
              <a:t>Relevance of academic IR research hinges on:</a:t>
            </a:r>
          </a:p>
          <a:p>
            <a:pPr lvl="1"/>
            <a:r>
              <a:rPr lang="en-US" dirty="0" smtClean="0"/>
              <a:t>The extent to which we can tackle real-world problems</a:t>
            </a:r>
          </a:p>
          <a:p>
            <a:pPr lvl="1"/>
            <a:r>
              <a:rPr lang="en-US" dirty="0" smtClean="0"/>
              <a:t>The extent to which our experiments reflect reality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much data?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processes 20 PB a day (2008)</a:t>
            </a:r>
          </a:p>
          <a:p>
            <a:r>
              <a:rPr lang="en-US" dirty="0" smtClean="0"/>
              <a:t>Wayback Machine has 3 PB + 100 TB/month (3/2009)</a:t>
            </a:r>
          </a:p>
          <a:p>
            <a:r>
              <a:rPr lang="en-US" dirty="0" smtClean="0"/>
              <a:t>Facebook has 2.5 PB of user data + 15 TB/day (4/2009) </a:t>
            </a:r>
          </a:p>
          <a:p>
            <a:r>
              <a:rPr lang="en-US" dirty="0" smtClean="0"/>
              <a:t>eBay has 6.5 PB of user data + 50 TB/day (5/2009)</a:t>
            </a:r>
          </a:p>
          <a:p>
            <a:r>
              <a:rPr lang="en-US" dirty="0" smtClean="0"/>
              <a:t>CERN’s LHC will generate 15 PB a year (??)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8196" name="Picture 5" descr="bill_gates_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324350"/>
            <a:ext cx="31400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4"/>
          <p:cNvSpPr>
            <a:spLocks noChangeArrowheads="1"/>
          </p:cNvSpPr>
          <p:nvPr/>
        </p:nvSpPr>
        <p:spPr bwMode="auto">
          <a:xfrm>
            <a:off x="4038600" y="4095750"/>
            <a:ext cx="2362200" cy="990600"/>
          </a:xfrm>
          <a:prstGeom prst="wedgeRoundRectCallout">
            <a:avLst>
              <a:gd name="adj1" fmla="val -76861"/>
              <a:gd name="adj2" fmla="val 55972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640K</a:t>
            </a:r>
            <a:r>
              <a:rPr lang="en-US" dirty="0"/>
              <a:t> </a:t>
            </a:r>
            <a:r>
              <a:rPr lang="en-US" dirty="0">
                <a:solidFill>
                  <a:schemeClr val="bg2"/>
                </a:solidFill>
              </a:rPr>
              <a:t>ought to be enough for anybody.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data like more data!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1506538"/>
            <a:ext cx="5181600" cy="5199062"/>
            <a:chOff x="864" y="1257"/>
            <a:chExt cx="3264" cy="3275"/>
          </a:xfrm>
        </p:grpSpPr>
        <p:pic>
          <p:nvPicPr>
            <p:cNvPr id="12298" name="Picture 4" descr="BankoBrillDataGraph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0" y="1257"/>
              <a:ext cx="2928" cy="274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2299" name="Text Box 6"/>
            <p:cNvSpPr txBox="1">
              <a:spLocks noChangeArrowheads="1"/>
            </p:cNvSpPr>
            <p:nvPr/>
          </p:nvSpPr>
          <p:spPr bwMode="auto">
            <a:xfrm>
              <a:off x="864" y="4377"/>
              <a:ext cx="1112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0"/>
                <a:t>(Banko and Brill, ACL 2001)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0" y="1905000"/>
            <a:ext cx="8705850" cy="4953000"/>
            <a:chOff x="0" y="1508"/>
            <a:chExt cx="5484" cy="3120"/>
          </a:xfrm>
        </p:grpSpPr>
        <p:pic>
          <p:nvPicPr>
            <p:cNvPr id="12296" name="Picture 5" descr="MT-LM-siz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60" y="1508"/>
              <a:ext cx="3324" cy="233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2297" name="Text Box 7"/>
            <p:cNvSpPr txBox="1">
              <a:spLocks noChangeArrowheads="1"/>
            </p:cNvSpPr>
            <p:nvPr/>
          </p:nvSpPr>
          <p:spPr bwMode="auto">
            <a:xfrm>
              <a:off x="0" y="4473"/>
              <a:ext cx="1121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0"/>
                <a:t>(Brants et al., EMNLP 2007)</a:t>
              </a:r>
              <a:endParaRPr lang="en-US" sz="1800" b="0"/>
            </a:p>
          </p:txBody>
        </p:sp>
      </p:grpSp>
      <p:sp>
        <p:nvSpPr>
          <p:cNvPr id="13" name="Oval 12"/>
          <p:cNvSpPr/>
          <p:nvPr/>
        </p:nvSpPr>
        <p:spPr bwMode="auto">
          <a:xfrm>
            <a:off x="7620000" y="4800600"/>
            <a:ext cx="1143000" cy="914400"/>
          </a:xfrm>
          <a:prstGeom prst="ellipse">
            <a:avLst/>
          </a:prstGeom>
          <a:noFill/>
          <a:ln w="635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838200"/>
            <a:ext cx="2634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s/knowledge/data/g;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68111" y="5867400"/>
            <a:ext cx="4147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do we get here if we’re not Google?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Academia vs.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“Big data” is a fact of life</a:t>
            </a:r>
          </a:p>
          <a:p>
            <a:r>
              <a:rPr lang="en-US" dirty="0" smtClean="0"/>
              <a:t>Resource gap between academia and industry</a:t>
            </a:r>
          </a:p>
          <a:p>
            <a:pPr lvl="1"/>
            <a:r>
              <a:rPr lang="en-US" dirty="0" smtClean="0"/>
              <a:t>Access to computing resources</a:t>
            </a:r>
          </a:p>
          <a:p>
            <a:pPr lvl="1"/>
            <a:r>
              <a:rPr lang="en-US" dirty="0" smtClean="0"/>
              <a:t>Access to data</a:t>
            </a:r>
          </a:p>
          <a:p>
            <a:r>
              <a:rPr lang="en-US" dirty="0" smtClean="0"/>
              <a:t>This is changing:</a:t>
            </a:r>
          </a:p>
          <a:p>
            <a:pPr lvl="1"/>
            <a:r>
              <a:rPr lang="en-US" dirty="0" smtClean="0"/>
              <a:t>Commoditization of data-intensive cluster computing</a:t>
            </a:r>
          </a:p>
          <a:p>
            <a:pPr lvl="1"/>
            <a:r>
              <a:rPr lang="en-US" dirty="0" smtClean="0"/>
              <a:t>Availability of large datasets for researchers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753380"/>
            <a:ext cx="7560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 simple distributed programming models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836" y="2286000"/>
            <a:ext cx="4721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cheap commodity clusters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667780"/>
            <a:ext cx="8031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= data-intensive IR research for the masses!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3001" y="2286000"/>
            <a:ext cx="3778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(or utility computing)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210580"/>
            <a:ext cx="5391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 availability of large datasets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0464" y="1290935"/>
            <a:ext cx="4151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e.g., Amazon Web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4628" y="762000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MapReduce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8234" y="5638800"/>
            <a:ext cx="2386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ClueWeb09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6200000" flipH="1">
            <a:off x="1905000" y="1371600"/>
            <a:ext cx="1600200" cy="14478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9" idx="2"/>
          </p:cNvCxnSpPr>
          <p:nvPr/>
        </p:nvCxnSpPr>
        <p:spPr bwMode="auto">
          <a:xfrm rot="5400000">
            <a:off x="6544116" y="1990284"/>
            <a:ext cx="609600" cy="13423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16200000" flipV="1">
            <a:off x="5218906" y="3925094"/>
            <a:ext cx="2058194" cy="152320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1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ClueWeb09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NSF-funded project, led by Jamie </a:t>
            </a:r>
            <a:r>
              <a:rPr lang="en-US" dirty="0" err="1" smtClean="0"/>
              <a:t>Callan</a:t>
            </a:r>
            <a:r>
              <a:rPr lang="en-US" dirty="0" smtClean="0"/>
              <a:t> (CMU/LTI)</a:t>
            </a:r>
          </a:p>
          <a:p>
            <a:r>
              <a:rPr lang="en-US" dirty="0" smtClean="0"/>
              <a:t>It’s big!</a:t>
            </a:r>
          </a:p>
          <a:p>
            <a:pPr lvl="1"/>
            <a:r>
              <a:rPr lang="en-US" dirty="0" smtClean="0"/>
              <a:t>1 billion web pages crawled in Jan./Feb. 2009</a:t>
            </a:r>
          </a:p>
          <a:p>
            <a:pPr lvl="1"/>
            <a:r>
              <a:rPr lang="en-US" dirty="0" smtClean="0"/>
              <a:t>10 languages, 500 million pages in English</a:t>
            </a:r>
          </a:p>
          <a:p>
            <a:pPr lvl="1"/>
            <a:r>
              <a:rPr lang="en-US" dirty="0" smtClean="0"/>
              <a:t>5 TB compressed, 25 uncompressed</a:t>
            </a:r>
          </a:p>
          <a:p>
            <a:r>
              <a:rPr lang="en-US" dirty="0" smtClean="0"/>
              <a:t>It’s available!</a:t>
            </a:r>
          </a:p>
          <a:p>
            <a:pPr lvl="1"/>
            <a:r>
              <a:rPr lang="en-US" dirty="0" smtClean="0"/>
              <a:t>Available to the research community</a:t>
            </a:r>
          </a:p>
          <a:p>
            <a:pPr lvl="1"/>
            <a:r>
              <a:rPr lang="en-US" dirty="0" smtClean="0"/>
              <a:t>Test collection coming (TREC 2009)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Ivory and SMRF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 between:</a:t>
            </a:r>
          </a:p>
          <a:p>
            <a:pPr lvl="1"/>
            <a:r>
              <a:rPr lang="en-US" dirty="0" smtClean="0"/>
              <a:t>University of Maryland</a:t>
            </a:r>
          </a:p>
          <a:p>
            <a:pPr lvl="1"/>
            <a:r>
              <a:rPr lang="en-US" dirty="0" smtClean="0"/>
              <a:t>Yahoo! Research</a:t>
            </a:r>
          </a:p>
          <a:p>
            <a:r>
              <a:rPr lang="en-US" dirty="0" smtClean="0"/>
              <a:t>Reference implementation for a Web-scale IR toolkit</a:t>
            </a:r>
          </a:p>
          <a:p>
            <a:pPr lvl="1"/>
            <a:r>
              <a:rPr lang="en-US" dirty="0" smtClean="0"/>
              <a:t>Designed around Hadoop from the ground up</a:t>
            </a:r>
          </a:p>
          <a:p>
            <a:pPr lvl="1"/>
            <a:r>
              <a:rPr lang="en-US" dirty="0" smtClean="0"/>
              <a:t>Written specifically for the ClueWeb09 collection</a:t>
            </a:r>
          </a:p>
          <a:p>
            <a:pPr lvl="1"/>
            <a:r>
              <a:rPr lang="en-US" dirty="0" smtClean="0"/>
              <a:t>Implements some of the algorithms described in this tutorial</a:t>
            </a:r>
          </a:p>
          <a:p>
            <a:pPr lvl="1"/>
            <a:r>
              <a:rPr lang="en-US" dirty="0" smtClean="0"/>
              <a:t>Features SMRF query engine based on Markov Random Fields</a:t>
            </a:r>
          </a:p>
          <a:p>
            <a:r>
              <a:rPr lang="en-US" dirty="0" smtClean="0"/>
              <a:t>Open source</a:t>
            </a:r>
          </a:p>
          <a:p>
            <a:pPr lvl="1"/>
            <a:r>
              <a:rPr lang="en-US" dirty="0" smtClean="0"/>
              <a:t>Initial release available now!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</a:t>
            </a:r>
            <a:r>
              <a:rPr lang="en-US" baseline="30000" dirty="0" smtClean="0"/>
              <a:t>9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of libraries originally developed for teaching MapReduce at the University of Maryland</a:t>
            </a:r>
          </a:p>
          <a:p>
            <a:pPr lvl="1"/>
            <a:r>
              <a:rPr lang="en-US" dirty="0" smtClean="0"/>
              <a:t>Demos, exercises, etc.</a:t>
            </a:r>
          </a:p>
          <a:p>
            <a:r>
              <a:rPr lang="en-US" dirty="0" smtClean="0"/>
              <a:t>“Eat you own dog food”</a:t>
            </a:r>
          </a:p>
          <a:p>
            <a:pPr lvl="1"/>
            <a:r>
              <a:rPr lang="en-US" dirty="0" smtClean="0"/>
              <a:t>Actively used for a variety of research projects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Topics: Morning Session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this different?</a:t>
            </a:r>
          </a:p>
          <a:p>
            <a:r>
              <a:rPr lang="en-US" dirty="0" smtClean="0"/>
              <a:t>Introduction to MapReduce</a:t>
            </a:r>
          </a:p>
          <a:p>
            <a:r>
              <a:rPr lang="en-US" dirty="0" smtClean="0"/>
              <a:t>Graph algorithms</a:t>
            </a:r>
          </a:p>
          <a:p>
            <a:r>
              <a:rPr lang="en-US" dirty="0" smtClean="0"/>
              <a:t>MapReduce algorithm design</a:t>
            </a:r>
          </a:p>
          <a:p>
            <a:r>
              <a:rPr lang="en-US" dirty="0" smtClean="0"/>
              <a:t>Indexing and retrieval</a:t>
            </a:r>
          </a:p>
          <a:p>
            <a:r>
              <a:rPr lang="en-US" dirty="0" smtClean="0"/>
              <a:t>Case study: statistical machine translation</a:t>
            </a:r>
          </a:p>
          <a:p>
            <a:r>
              <a:rPr lang="en-US" dirty="0" smtClean="0"/>
              <a:t>Case study: DNA sequence alignment</a:t>
            </a:r>
          </a:p>
          <a:p>
            <a:r>
              <a:rPr lang="en-US" dirty="0" smtClean="0"/>
              <a:t>Concluding thoughts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Topics: Afternoon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Hadoop “Hello World”</a:t>
            </a:r>
          </a:p>
          <a:p>
            <a:r>
              <a:rPr lang="en-US" dirty="0" smtClean="0"/>
              <a:t>Running Hadoop in “standalone” mode</a:t>
            </a:r>
          </a:p>
          <a:p>
            <a:r>
              <a:rPr lang="en-US" dirty="0" smtClean="0"/>
              <a:t>Running Hadoop in distributed mode</a:t>
            </a:r>
          </a:p>
          <a:p>
            <a:r>
              <a:rPr lang="en-US" dirty="0" smtClean="0"/>
              <a:t>Running Hadoop on EC2</a:t>
            </a:r>
          </a:p>
          <a:p>
            <a:r>
              <a:rPr lang="en-US" dirty="0" smtClean="0"/>
              <a:t>Hadoop “nuts and bolts”</a:t>
            </a:r>
          </a:p>
          <a:p>
            <a:r>
              <a:rPr lang="en-US" dirty="0" smtClean="0"/>
              <a:t>Hadoop ecosystem tour</a:t>
            </a:r>
          </a:p>
          <a:p>
            <a:r>
              <a:rPr lang="en-US" dirty="0" smtClean="0"/>
              <a:t>Exercises and “office hours”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different?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8100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Introduction to MapReduce</a:t>
            </a:r>
          </a:p>
          <a:p>
            <a:pPr algn="ctr"/>
            <a:r>
              <a:rPr lang="en-US" sz="1200" b="0" dirty="0" smtClean="0"/>
              <a:t>Graph algorithms</a:t>
            </a:r>
          </a:p>
          <a:p>
            <a:pPr algn="ctr"/>
            <a:r>
              <a:rPr lang="en-US" sz="1200" b="0" dirty="0" smtClean="0"/>
              <a:t>MapReduce algorithm design</a:t>
            </a:r>
          </a:p>
          <a:p>
            <a:pPr algn="ctr"/>
            <a:r>
              <a:rPr lang="en-US" sz="1200" b="0" dirty="0" smtClean="0"/>
              <a:t>Indexing and retrieval</a:t>
            </a:r>
          </a:p>
          <a:p>
            <a:pPr algn="ctr"/>
            <a:r>
              <a:rPr lang="en-US" sz="1200" b="0" dirty="0" smtClean="0"/>
              <a:t>Case study: statistical machine translation</a:t>
            </a:r>
          </a:p>
          <a:p>
            <a:pPr algn="ctr"/>
            <a:r>
              <a:rPr lang="en-US" sz="1200" b="0" dirty="0" smtClean="0"/>
              <a:t>Case study: DNA sequence alignment</a:t>
            </a:r>
          </a:p>
          <a:p>
            <a:pPr algn="ctr"/>
            <a:r>
              <a:rPr lang="en-US" sz="1200" b="0" dirty="0" smtClean="0"/>
              <a:t>Concluding thoughts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Divide and Conquer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57400" y="1676400"/>
            <a:ext cx="3505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“Work”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47800" y="2819400"/>
            <a:ext cx="1219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i="1">
                <a:solidFill>
                  <a:schemeClr val="bg2"/>
                </a:solidFill>
              </a:rPr>
              <a:t>w</a:t>
            </a:r>
            <a:r>
              <a:rPr lang="en-US" i="1" baseline="-25000">
                <a:solidFill>
                  <a:schemeClr val="bg2"/>
                </a:solidFill>
              </a:rPr>
              <a:t>1</a:t>
            </a:r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rot="5400000">
            <a:off x="3504407" y="2439194"/>
            <a:ext cx="609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4572000" y="2133600"/>
            <a:ext cx="7620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flipH="1">
            <a:off x="2286000" y="2133600"/>
            <a:ext cx="7620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200400" y="2819400"/>
            <a:ext cx="1219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i="1">
                <a:solidFill>
                  <a:schemeClr val="bg2"/>
                </a:solidFill>
              </a:rPr>
              <a:t>w</a:t>
            </a:r>
            <a:r>
              <a:rPr lang="en-US" i="1" baseline="-2500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76800" y="2819400"/>
            <a:ext cx="1219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i="1">
                <a:solidFill>
                  <a:schemeClr val="bg2"/>
                </a:solidFill>
              </a:rPr>
              <a:t>w</a:t>
            </a:r>
            <a:r>
              <a:rPr lang="en-US" i="1" baseline="-25000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47800" y="4038600"/>
            <a:ext cx="1219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i="1" dirty="0">
                <a:solidFill>
                  <a:schemeClr val="bg2"/>
                </a:solidFill>
              </a:rPr>
              <a:t>r</a:t>
            </a:r>
            <a:r>
              <a:rPr lang="en-US" i="1" baseline="-25000" dirty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200400" y="4038600"/>
            <a:ext cx="1219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i="1">
                <a:solidFill>
                  <a:schemeClr val="bg2"/>
                </a:solidFill>
              </a:rPr>
              <a:t>r</a:t>
            </a:r>
            <a:r>
              <a:rPr lang="en-US" i="1" baseline="-2500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876800" y="4038600"/>
            <a:ext cx="1219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i="1">
                <a:solidFill>
                  <a:schemeClr val="bg2"/>
                </a:solidFill>
              </a:rPr>
              <a:t>r</a:t>
            </a:r>
            <a:r>
              <a:rPr lang="en-US" i="1" baseline="-25000">
                <a:solidFill>
                  <a:schemeClr val="bg2"/>
                </a:solidFill>
              </a:rPr>
              <a:t>3</a:t>
            </a:r>
          </a:p>
        </p:txBody>
      </p: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rot="5400000">
            <a:off x="3505994" y="3656806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rot="5400000">
            <a:off x="5180807" y="3656806"/>
            <a:ext cx="609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rot="5400000">
            <a:off x="1753394" y="3656806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057400" y="5334000"/>
            <a:ext cx="35052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“Result”</a:t>
            </a: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rot="5400000">
            <a:off x="3505994" y="4876006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flipH="1">
            <a:off x="4572000" y="4572000"/>
            <a:ext cx="7620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>
            <a:off x="2286000" y="4572000"/>
            <a:ext cx="7620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9" name="Rounded Rectangle 28"/>
          <p:cNvSpPr>
            <a:spLocks noChangeArrowheads="1"/>
          </p:cNvSpPr>
          <p:nvPr/>
        </p:nvSpPr>
        <p:spPr bwMode="auto">
          <a:xfrm>
            <a:off x="1600200" y="3429000"/>
            <a:ext cx="9144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0" dirty="0">
                <a:solidFill>
                  <a:schemeClr val="bg2"/>
                </a:solidFill>
              </a:rPr>
              <a:t>“worker”</a:t>
            </a:r>
          </a:p>
        </p:txBody>
      </p:sp>
      <p:sp>
        <p:nvSpPr>
          <p:cNvPr id="30" name="Rounded Rectangle 29"/>
          <p:cNvSpPr>
            <a:spLocks noChangeArrowheads="1"/>
          </p:cNvSpPr>
          <p:nvPr/>
        </p:nvSpPr>
        <p:spPr bwMode="auto">
          <a:xfrm>
            <a:off x="3352800" y="3429000"/>
            <a:ext cx="9144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0">
                <a:solidFill>
                  <a:schemeClr val="bg2"/>
                </a:solidFill>
              </a:rPr>
              <a:t>“worker”</a:t>
            </a:r>
          </a:p>
        </p:txBody>
      </p:sp>
      <p:sp>
        <p:nvSpPr>
          <p:cNvPr id="31" name="Rounded Rectangle 30"/>
          <p:cNvSpPr>
            <a:spLocks noChangeArrowheads="1"/>
          </p:cNvSpPr>
          <p:nvPr/>
        </p:nvSpPr>
        <p:spPr bwMode="auto">
          <a:xfrm>
            <a:off x="5029200" y="3429000"/>
            <a:ext cx="9144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0">
                <a:solidFill>
                  <a:schemeClr val="bg2"/>
                </a:solidFill>
              </a:rPr>
              <a:t>“worker”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148388" y="1752600"/>
            <a:ext cx="1431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Partition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096000" y="5176838"/>
            <a:ext cx="1500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Combine</a:t>
            </a:r>
          </a:p>
        </p:txBody>
      </p: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rot="5400000">
            <a:off x="6414294" y="2704306"/>
            <a:ext cx="839788" cy="31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38" name="Straight Arrow Connector 37"/>
          <p:cNvCxnSpPr>
            <a:cxnSpLocks noChangeShapeType="1"/>
          </p:cNvCxnSpPr>
          <p:nvPr/>
        </p:nvCxnSpPr>
        <p:spPr bwMode="auto">
          <a:xfrm rot="5400000">
            <a:off x="6415088" y="4760913"/>
            <a:ext cx="839787" cy="1587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9" grpId="0" animBg="1"/>
      <p:bldP spid="30" grpId="0" animBg="1"/>
      <p:bldP spid="31" grpId="0" animBg="1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It’s a bit more complex…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5005388" y="1709738"/>
            <a:ext cx="1476375" cy="1630362"/>
            <a:chOff x="2667000" y="1524000"/>
            <a:chExt cx="2032346" cy="2243288"/>
          </a:xfrm>
        </p:grpSpPr>
        <p:cxnSp>
          <p:nvCxnSpPr>
            <p:cNvPr id="16472" name="Straight Arrow Connector 4"/>
            <p:cNvCxnSpPr>
              <a:cxnSpLocks noChangeShapeType="1"/>
            </p:cNvCxnSpPr>
            <p:nvPr/>
          </p:nvCxnSpPr>
          <p:spPr bwMode="auto">
            <a:xfrm rot="5400000">
              <a:off x="21343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73" name="TextBox 9"/>
            <p:cNvSpPr txBox="1">
              <a:spLocks noChangeArrowheads="1"/>
            </p:cNvSpPr>
            <p:nvPr/>
          </p:nvSpPr>
          <p:spPr bwMode="auto">
            <a:xfrm>
              <a:off x="2682875" y="1524000"/>
              <a:ext cx="20164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Message Passing</a:t>
              </a:r>
            </a:p>
          </p:txBody>
        </p:sp>
        <p:sp>
          <p:nvSpPr>
            <p:cNvPr id="16474" name="TextBox 10"/>
            <p:cNvSpPr txBox="1">
              <a:spLocks noChangeArrowheads="1"/>
            </p:cNvSpPr>
            <p:nvPr/>
          </p:nvSpPr>
          <p:spPr bwMode="auto">
            <a:xfrm>
              <a:off x="26670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1</a:t>
              </a:r>
            </a:p>
          </p:txBody>
        </p:sp>
        <p:cxnSp>
          <p:nvCxnSpPr>
            <p:cNvPr id="16475" name="Straight Arrow Connector 11"/>
            <p:cNvCxnSpPr>
              <a:cxnSpLocks noChangeShapeType="1"/>
            </p:cNvCxnSpPr>
            <p:nvPr/>
          </p:nvCxnSpPr>
          <p:spPr bwMode="auto">
            <a:xfrm rot="5400000">
              <a:off x="25153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76" name="TextBox 12"/>
            <p:cNvSpPr txBox="1">
              <a:spLocks noChangeArrowheads="1"/>
            </p:cNvSpPr>
            <p:nvPr/>
          </p:nvSpPr>
          <p:spPr bwMode="auto">
            <a:xfrm>
              <a:off x="30480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16477" name="Straight Arrow Connector 13"/>
            <p:cNvCxnSpPr>
              <a:cxnSpLocks noChangeShapeType="1"/>
            </p:cNvCxnSpPr>
            <p:nvPr/>
          </p:nvCxnSpPr>
          <p:spPr bwMode="auto">
            <a:xfrm rot="5400000">
              <a:off x="28963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78" name="TextBox 14"/>
            <p:cNvSpPr txBox="1">
              <a:spLocks noChangeArrowheads="1"/>
            </p:cNvSpPr>
            <p:nvPr/>
          </p:nvSpPr>
          <p:spPr bwMode="auto">
            <a:xfrm>
              <a:off x="34290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3</a:t>
              </a:r>
            </a:p>
          </p:txBody>
        </p:sp>
        <p:cxnSp>
          <p:nvCxnSpPr>
            <p:cNvPr id="16479" name="Straight Arrow Connector 15"/>
            <p:cNvCxnSpPr>
              <a:cxnSpLocks noChangeShapeType="1"/>
            </p:cNvCxnSpPr>
            <p:nvPr/>
          </p:nvCxnSpPr>
          <p:spPr bwMode="auto">
            <a:xfrm rot="5400000">
              <a:off x="32773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80" name="TextBox 16"/>
            <p:cNvSpPr txBox="1">
              <a:spLocks noChangeArrowheads="1"/>
            </p:cNvSpPr>
            <p:nvPr/>
          </p:nvSpPr>
          <p:spPr bwMode="auto">
            <a:xfrm>
              <a:off x="38100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4</a:t>
              </a:r>
            </a:p>
          </p:txBody>
        </p:sp>
        <p:cxnSp>
          <p:nvCxnSpPr>
            <p:cNvPr id="16481" name="Straight Arrow Connector 17"/>
            <p:cNvCxnSpPr>
              <a:cxnSpLocks noChangeShapeType="1"/>
            </p:cNvCxnSpPr>
            <p:nvPr/>
          </p:nvCxnSpPr>
          <p:spPr bwMode="auto">
            <a:xfrm rot="5400000">
              <a:off x="36583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82" name="TextBox 18"/>
            <p:cNvSpPr txBox="1">
              <a:spLocks noChangeArrowheads="1"/>
            </p:cNvSpPr>
            <p:nvPr/>
          </p:nvSpPr>
          <p:spPr bwMode="auto">
            <a:xfrm>
              <a:off x="4191001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16483" name="Straight Arrow Connector 43"/>
            <p:cNvCxnSpPr>
              <a:cxnSpLocks noChangeShapeType="1"/>
            </p:cNvCxnSpPr>
            <p:nvPr/>
          </p:nvCxnSpPr>
          <p:spPr bwMode="auto">
            <a:xfrm>
              <a:off x="2835275" y="1981200"/>
              <a:ext cx="381000" cy="762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84" name="Straight Arrow Connector 48"/>
            <p:cNvCxnSpPr>
              <a:cxnSpLocks noChangeShapeType="1"/>
            </p:cNvCxnSpPr>
            <p:nvPr/>
          </p:nvCxnSpPr>
          <p:spPr bwMode="auto">
            <a:xfrm rot="10800000" flipV="1">
              <a:off x="3216275" y="2057400"/>
              <a:ext cx="1143000" cy="2286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85" name="Straight Arrow Connector 58"/>
            <p:cNvCxnSpPr>
              <a:cxnSpLocks noChangeShapeType="1"/>
            </p:cNvCxnSpPr>
            <p:nvPr/>
          </p:nvCxnSpPr>
          <p:spPr bwMode="auto">
            <a:xfrm>
              <a:off x="3597275" y="2362200"/>
              <a:ext cx="381000" cy="762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86" name="Straight Arrow Connector 59"/>
            <p:cNvCxnSpPr>
              <a:cxnSpLocks noChangeShapeType="1"/>
            </p:cNvCxnSpPr>
            <p:nvPr/>
          </p:nvCxnSpPr>
          <p:spPr bwMode="auto">
            <a:xfrm flipH="1">
              <a:off x="3978275" y="2590800"/>
              <a:ext cx="381000" cy="762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87" name="Straight Arrow Connector 60"/>
            <p:cNvCxnSpPr>
              <a:cxnSpLocks noChangeShapeType="1"/>
            </p:cNvCxnSpPr>
            <p:nvPr/>
          </p:nvCxnSpPr>
          <p:spPr bwMode="auto">
            <a:xfrm rot="10800000" flipV="1">
              <a:off x="3597275" y="2819400"/>
              <a:ext cx="762000" cy="1524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88" name="Straight Arrow Connector 62"/>
            <p:cNvCxnSpPr>
              <a:cxnSpLocks noChangeShapeType="1"/>
            </p:cNvCxnSpPr>
            <p:nvPr/>
          </p:nvCxnSpPr>
          <p:spPr bwMode="auto">
            <a:xfrm rot="10800000" flipH="1" flipV="1">
              <a:off x="2835275" y="2438400"/>
              <a:ext cx="762000" cy="1524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89" name="Straight Arrow Connector 63"/>
            <p:cNvCxnSpPr>
              <a:cxnSpLocks noChangeShapeType="1"/>
            </p:cNvCxnSpPr>
            <p:nvPr/>
          </p:nvCxnSpPr>
          <p:spPr bwMode="auto">
            <a:xfrm flipH="1">
              <a:off x="2835275" y="2667000"/>
              <a:ext cx="381000" cy="762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90" name="Straight Arrow Connector 64"/>
            <p:cNvCxnSpPr>
              <a:cxnSpLocks noChangeShapeType="1"/>
            </p:cNvCxnSpPr>
            <p:nvPr/>
          </p:nvCxnSpPr>
          <p:spPr bwMode="auto">
            <a:xfrm rot="10800000" flipH="1" flipV="1">
              <a:off x="2835275" y="2971800"/>
              <a:ext cx="762000" cy="1524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6529388" y="1709738"/>
            <a:ext cx="2005012" cy="1630362"/>
            <a:chOff x="5181600" y="1524000"/>
            <a:chExt cx="2759075" cy="2243288"/>
          </a:xfrm>
        </p:grpSpPr>
        <p:cxnSp>
          <p:nvCxnSpPr>
            <p:cNvPr id="16453" name="Straight Arrow Connector 30"/>
            <p:cNvCxnSpPr>
              <a:cxnSpLocks noChangeShapeType="1"/>
            </p:cNvCxnSpPr>
            <p:nvPr/>
          </p:nvCxnSpPr>
          <p:spPr bwMode="auto">
            <a:xfrm rot="5400000">
              <a:off x="46489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54" name="TextBox 31"/>
            <p:cNvSpPr txBox="1">
              <a:spLocks noChangeArrowheads="1"/>
            </p:cNvSpPr>
            <p:nvPr/>
          </p:nvSpPr>
          <p:spPr bwMode="auto">
            <a:xfrm>
              <a:off x="5273675" y="1524000"/>
              <a:ext cx="1840014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Shared Memory</a:t>
              </a:r>
            </a:p>
          </p:txBody>
        </p:sp>
        <p:sp>
          <p:nvSpPr>
            <p:cNvPr id="16455" name="TextBox 32"/>
            <p:cNvSpPr txBox="1">
              <a:spLocks noChangeArrowheads="1"/>
            </p:cNvSpPr>
            <p:nvPr/>
          </p:nvSpPr>
          <p:spPr bwMode="auto">
            <a:xfrm>
              <a:off x="51816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1</a:t>
              </a:r>
            </a:p>
          </p:txBody>
        </p:sp>
        <p:cxnSp>
          <p:nvCxnSpPr>
            <p:cNvPr id="16456" name="Straight Arrow Connector 33"/>
            <p:cNvCxnSpPr>
              <a:cxnSpLocks noChangeShapeType="1"/>
            </p:cNvCxnSpPr>
            <p:nvPr/>
          </p:nvCxnSpPr>
          <p:spPr bwMode="auto">
            <a:xfrm rot="5400000">
              <a:off x="50299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57" name="TextBox 34"/>
            <p:cNvSpPr txBox="1">
              <a:spLocks noChangeArrowheads="1"/>
            </p:cNvSpPr>
            <p:nvPr/>
          </p:nvSpPr>
          <p:spPr bwMode="auto">
            <a:xfrm>
              <a:off x="55626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16458" name="Straight Arrow Connector 35"/>
            <p:cNvCxnSpPr>
              <a:cxnSpLocks noChangeShapeType="1"/>
            </p:cNvCxnSpPr>
            <p:nvPr/>
          </p:nvCxnSpPr>
          <p:spPr bwMode="auto">
            <a:xfrm rot="5400000">
              <a:off x="54109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59" name="TextBox 36"/>
            <p:cNvSpPr txBox="1">
              <a:spLocks noChangeArrowheads="1"/>
            </p:cNvSpPr>
            <p:nvPr/>
          </p:nvSpPr>
          <p:spPr bwMode="auto">
            <a:xfrm>
              <a:off x="5943601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3</a:t>
              </a:r>
            </a:p>
          </p:txBody>
        </p:sp>
        <p:cxnSp>
          <p:nvCxnSpPr>
            <p:cNvPr id="16460" name="Straight Arrow Connector 37"/>
            <p:cNvCxnSpPr>
              <a:cxnSpLocks noChangeShapeType="1"/>
            </p:cNvCxnSpPr>
            <p:nvPr/>
          </p:nvCxnSpPr>
          <p:spPr bwMode="auto">
            <a:xfrm rot="5400000">
              <a:off x="57919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61" name="TextBox 38"/>
            <p:cNvSpPr txBox="1">
              <a:spLocks noChangeArrowheads="1"/>
            </p:cNvSpPr>
            <p:nvPr/>
          </p:nvSpPr>
          <p:spPr bwMode="auto">
            <a:xfrm>
              <a:off x="6324599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4</a:t>
              </a:r>
            </a:p>
          </p:txBody>
        </p:sp>
        <p:cxnSp>
          <p:nvCxnSpPr>
            <p:cNvPr id="16462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6172994" y="2661444"/>
              <a:ext cx="1447800" cy="1588"/>
            </a:xfrm>
            <a:prstGeom prst="straightConnector1">
              <a:avLst/>
            </a:prstGeom>
            <a:noFill/>
            <a:ln w="63500" cmpd="dbl" algn="ctr">
              <a:solidFill>
                <a:srgbClr val="FF0000"/>
              </a:solidFill>
              <a:round/>
              <a:headEnd/>
              <a:tailEnd type="triangle" w="sm" len="sm"/>
            </a:ln>
          </p:spPr>
        </p:cxnSp>
        <p:sp>
          <p:nvSpPr>
            <p:cNvPr id="16463" name="TextBox 40"/>
            <p:cNvSpPr txBox="1">
              <a:spLocks noChangeArrowheads="1"/>
            </p:cNvSpPr>
            <p:nvPr/>
          </p:nvSpPr>
          <p:spPr bwMode="auto">
            <a:xfrm>
              <a:off x="6705600" y="3386139"/>
              <a:ext cx="47467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P</a:t>
              </a:r>
              <a:r>
                <a:rPr lang="en-US" sz="1200" baseline="-2500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6464" name="Rectangle 41"/>
            <p:cNvSpPr>
              <a:spLocks noChangeArrowheads="1"/>
            </p:cNvSpPr>
            <p:nvPr/>
          </p:nvSpPr>
          <p:spPr bwMode="auto">
            <a:xfrm>
              <a:off x="7331075" y="1905000"/>
              <a:ext cx="609600" cy="152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16465" name="Straight Arrow Connector 65"/>
            <p:cNvCxnSpPr>
              <a:cxnSpLocks noChangeShapeType="1"/>
            </p:cNvCxnSpPr>
            <p:nvPr/>
          </p:nvCxnSpPr>
          <p:spPr bwMode="auto">
            <a:xfrm>
              <a:off x="5349875" y="2133600"/>
              <a:ext cx="19812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66" name="Straight Arrow Connector 67"/>
            <p:cNvCxnSpPr>
              <a:cxnSpLocks noChangeShapeType="1"/>
            </p:cNvCxnSpPr>
            <p:nvPr/>
          </p:nvCxnSpPr>
          <p:spPr bwMode="auto">
            <a:xfrm>
              <a:off x="6111875" y="2286000"/>
              <a:ext cx="12192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67" name="Straight Arrow Connector 69"/>
            <p:cNvCxnSpPr>
              <a:cxnSpLocks noChangeShapeType="1"/>
            </p:cNvCxnSpPr>
            <p:nvPr/>
          </p:nvCxnSpPr>
          <p:spPr bwMode="auto">
            <a:xfrm rot="10800000">
              <a:off x="5730875" y="2438400"/>
              <a:ext cx="16002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68" name="Straight Arrow Connector 71"/>
            <p:cNvCxnSpPr>
              <a:cxnSpLocks noChangeShapeType="1"/>
            </p:cNvCxnSpPr>
            <p:nvPr/>
          </p:nvCxnSpPr>
          <p:spPr bwMode="auto">
            <a:xfrm rot="10800000">
              <a:off x="6492875" y="2667000"/>
              <a:ext cx="8382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69" name="Straight Arrow Connector 74"/>
            <p:cNvCxnSpPr>
              <a:cxnSpLocks noChangeShapeType="1"/>
            </p:cNvCxnSpPr>
            <p:nvPr/>
          </p:nvCxnSpPr>
          <p:spPr bwMode="auto">
            <a:xfrm rot="10800000" flipH="1">
              <a:off x="6492875" y="2817813"/>
              <a:ext cx="838200" cy="158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470" name="Straight Arrow Connector 76"/>
            <p:cNvCxnSpPr>
              <a:cxnSpLocks noChangeShapeType="1"/>
            </p:cNvCxnSpPr>
            <p:nvPr/>
          </p:nvCxnSpPr>
          <p:spPr bwMode="auto">
            <a:xfrm flipH="1">
              <a:off x="5349875" y="2971800"/>
              <a:ext cx="19812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471" name="TextBox 77"/>
            <p:cNvSpPr txBox="1">
              <a:spLocks noChangeArrowheads="1"/>
            </p:cNvSpPr>
            <p:nvPr/>
          </p:nvSpPr>
          <p:spPr bwMode="auto">
            <a:xfrm rot="-5400000">
              <a:off x="6856413" y="2476425"/>
              <a:ext cx="1524001" cy="38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Memory</a:t>
              </a: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724400" y="1371600"/>
            <a:ext cx="31861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Different programming models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495800" y="3733800"/>
            <a:ext cx="3516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Different programming constructs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4699000" y="3997325"/>
            <a:ext cx="3965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mutexes, conditional variables, barriers, …</a:t>
            </a:r>
          </a:p>
          <a:p>
            <a:r>
              <a:rPr lang="en-US" sz="1200" b="0"/>
              <a:t>masters/slaves, producers/consumers, work queues, …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09600" y="1225550"/>
            <a:ext cx="2155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Fundamental issues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762000" y="1487488"/>
            <a:ext cx="3429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0"/>
              <a:t>scheduling, data distribution, synchronization, inter-process communication, robustness, fault tolerance, …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1752600" y="4343400"/>
            <a:ext cx="20542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Common problems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905000" y="4605338"/>
            <a:ext cx="42592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livelock, deadlock, data starvation, priority inversion…</a:t>
            </a:r>
          </a:p>
          <a:p>
            <a:r>
              <a:rPr lang="en-US" sz="1200" b="0"/>
              <a:t>dining philosophers, sleeping barbers, cigarette smokers, …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09600" y="3206750"/>
            <a:ext cx="21463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Architectural issues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62000" y="3468688"/>
            <a:ext cx="2819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0"/>
              <a:t>Flynn’s taxonomy (SIMD, MIMD, etc.),</a:t>
            </a:r>
            <a:br>
              <a:rPr lang="en-US" sz="1200" b="0"/>
            </a:br>
            <a:r>
              <a:rPr lang="en-US" sz="1200" b="0"/>
              <a:t>network typology, bisection bandwidth</a:t>
            </a:r>
            <a:br>
              <a:rPr lang="en-US" sz="1200" b="0"/>
            </a:br>
            <a:r>
              <a:rPr lang="en-US" sz="1200" b="0"/>
              <a:t>UMA vs. NUMA, cache coherence </a:t>
            </a:r>
          </a:p>
        </p:txBody>
      </p:sp>
      <p:sp>
        <p:nvSpPr>
          <p:cNvPr id="236" name="TextBox 235"/>
          <p:cNvSpPr txBox="1">
            <a:spLocks noChangeArrowheads="1"/>
          </p:cNvSpPr>
          <p:nvPr/>
        </p:nvSpPr>
        <p:spPr bwMode="auto">
          <a:xfrm>
            <a:off x="1143000" y="5486400"/>
            <a:ext cx="7162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The reality: programmer shoulders the burden of managing concurrency…</a:t>
            </a:r>
          </a:p>
        </p:txBody>
      </p:sp>
      <p:grpSp>
        <p:nvGrpSpPr>
          <p:cNvPr id="163" name="Group 162"/>
          <p:cNvGrpSpPr/>
          <p:nvPr/>
        </p:nvGrpSpPr>
        <p:grpSpPr>
          <a:xfrm>
            <a:off x="2590800" y="2209800"/>
            <a:ext cx="1828800" cy="1295400"/>
            <a:chOff x="1524000" y="1752600"/>
            <a:chExt cx="5638800" cy="3848101"/>
          </a:xfrm>
        </p:grpSpPr>
        <p:cxnSp>
          <p:nvCxnSpPr>
            <p:cNvPr id="164" name="Straight Arrow Connector 163"/>
            <p:cNvCxnSpPr>
              <a:cxnSpLocks noChangeShapeType="1"/>
              <a:stCxn id="166" idx="3"/>
            </p:cNvCxnSpPr>
            <p:nvPr/>
          </p:nvCxnSpPr>
          <p:spPr bwMode="auto">
            <a:xfrm>
              <a:off x="5029200" y="3429000"/>
              <a:ext cx="2133600" cy="1588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5" name="Straight Arrow Connector 164"/>
            <p:cNvCxnSpPr>
              <a:cxnSpLocks noChangeShapeType="1"/>
              <a:endCxn id="166" idx="1"/>
            </p:cNvCxnSpPr>
            <p:nvPr/>
          </p:nvCxnSpPr>
          <p:spPr bwMode="auto">
            <a:xfrm>
              <a:off x="1524000" y="3429000"/>
              <a:ext cx="2590800" cy="1588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6" name="Rounded Rectangle 165"/>
            <p:cNvSpPr>
              <a:spLocks noChangeArrowheads="1"/>
            </p:cNvSpPr>
            <p:nvPr/>
          </p:nvSpPr>
          <p:spPr bwMode="auto">
            <a:xfrm>
              <a:off x="4114800" y="1752600"/>
              <a:ext cx="914400" cy="33528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00" b="0"/>
            </a:p>
          </p:txBody>
        </p:sp>
        <p:sp>
          <p:nvSpPr>
            <p:cNvPr id="167" name="Rectangle 166"/>
            <p:cNvSpPr>
              <a:spLocks noChangeArrowheads="1"/>
            </p:cNvSpPr>
            <p:nvPr/>
          </p:nvSpPr>
          <p:spPr bwMode="auto">
            <a:xfrm>
              <a:off x="23622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cxnSp>
          <p:nvCxnSpPr>
            <p:cNvPr id="168" name="Straight Arrow Connector 14"/>
            <p:cNvCxnSpPr>
              <a:cxnSpLocks noChangeShapeType="1"/>
            </p:cNvCxnSpPr>
            <p:nvPr/>
          </p:nvCxnSpPr>
          <p:spPr bwMode="auto">
            <a:xfrm rot="5400000" flipH="1" flipV="1">
              <a:off x="4324351" y="5351463"/>
              <a:ext cx="495300" cy="3175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9" name="Rectangle 16"/>
            <p:cNvSpPr>
              <a:spLocks noChangeArrowheads="1"/>
            </p:cNvSpPr>
            <p:nvPr/>
          </p:nvSpPr>
          <p:spPr bwMode="auto">
            <a:xfrm>
              <a:off x="34290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0" name="Rectangle 17"/>
            <p:cNvSpPr>
              <a:spLocks noChangeArrowheads="1"/>
            </p:cNvSpPr>
            <p:nvPr/>
          </p:nvSpPr>
          <p:spPr bwMode="auto">
            <a:xfrm>
              <a:off x="28956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1" name="Rectangle 19"/>
            <p:cNvSpPr>
              <a:spLocks noChangeArrowheads="1"/>
            </p:cNvSpPr>
            <p:nvPr/>
          </p:nvSpPr>
          <p:spPr bwMode="auto">
            <a:xfrm>
              <a:off x="52578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2" name="Rectangle 20"/>
            <p:cNvSpPr>
              <a:spLocks noChangeArrowheads="1"/>
            </p:cNvSpPr>
            <p:nvPr/>
          </p:nvSpPr>
          <p:spPr bwMode="auto">
            <a:xfrm>
              <a:off x="57912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3" name="Rectangle 21"/>
            <p:cNvSpPr>
              <a:spLocks noChangeArrowheads="1"/>
            </p:cNvSpPr>
            <p:nvPr/>
          </p:nvSpPr>
          <p:spPr bwMode="auto">
            <a:xfrm>
              <a:off x="63246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4" name="Rectangle 23"/>
            <p:cNvSpPr>
              <a:spLocks noChangeArrowheads="1"/>
            </p:cNvSpPr>
            <p:nvPr/>
          </p:nvSpPr>
          <p:spPr bwMode="auto">
            <a:xfrm>
              <a:off x="23622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5" name="Rectangle 24"/>
            <p:cNvSpPr>
              <a:spLocks noChangeArrowheads="1"/>
            </p:cNvSpPr>
            <p:nvPr/>
          </p:nvSpPr>
          <p:spPr bwMode="auto">
            <a:xfrm>
              <a:off x="23622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6" name="Rectangle 25"/>
            <p:cNvSpPr>
              <a:spLocks noChangeArrowheads="1"/>
            </p:cNvSpPr>
            <p:nvPr/>
          </p:nvSpPr>
          <p:spPr bwMode="auto">
            <a:xfrm>
              <a:off x="23622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7" name="Rectangle 26"/>
            <p:cNvSpPr>
              <a:spLocks noChangeArrowheads="1"/>
            </p:cNvSpPr>
            <p:nvPr/>
          </p:nvSpPr>
          <p:spPr bwMode="auto">
            <a:xfrm>
              <a:off x="23622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8" name="Rectangle 27"/>
            <p:cNvSpPr>
              <a:spLocks noChangeArrowheads="1"/>
            </p:cNvSpPr>
            <p:nvPr/>
          </p:nvSpPr>
          <p:spPr bwMode="auto">
            <a:xfrm>
              <a:off x="23622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79" name="Rectangle 28"/>
            <p:cNvSpPr>
              <a:spLocks noChangeArrowheads="1"/>
            </p:cNvSpPr>
            <p:nvPr/>
          </p:nvSpPr>
          <p:spPr bwMode="auto">
            <a:xfrm>
              <a:off x="23622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0" name="Rectangle 29"/>
            <p:cNvSpPr>
              <a:spLocks noChangeArrowheads="1"/>
            </p:cNvSpPr>
            <p:nvPr/>
          </p:nvSpPr>
          <p:spPr bwMode="auto">
            <a:xfrm>
              <a:off x="28956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1" name="Rectangle 30"/>
            <p:cNvSpPr>
              <a:spLocks noChangeArrowheads="1"/>
            </p:cNvSpPr>
            <p:nvPr/>
          </p:nvSpPr>
          <p:spPr bwMode="auto">
            <a:xfrm>
              <a:off x="28956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2" name="Rectangle 31"/>
            <p:cNvSpPr>
              <a:spLocks noChangeArrowheads="1"/>
            </p:cNvSpPr>
            <p:nvPr/>
          </p:nvSpPr>
          <p:spPr bwMode="auto">
            <a:xfrm>
              <a:off x="28956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3" name="Rectangle 32"/>
            <p:cNvSpPr>
              <a:spLocks noChangeArrowheads="1"/>
            </p:cNvSpPr>
            <p:nvPr/>
          </p:nvSpPr>
          <p:spPr bwMode="auto">
            <a:xfrm>
              <a:off x="28956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4" name="Rectangle 33"/>
            <p:cNvSpPr>
              <a:spLocks noChangeArrowheads="1"/>
            </p:cNvSpPr>
            <p:nvPr/>
          </p:nvSpPr>
          <p:spPr bwMode="auto">
            <a:xfrm>
              <a:off x="28956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5" name="Rectangle 34"/>
            <p:cNvSpPr>
              <a:spLocks noChangeArrowheads="1"/>
            </p:cNvSpPr>
            <p:nvPr/>
          </p:nvSpPr>
          <p:spPr bwMode="auto">
            <a:xfrm>
              <a:off x="28956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6" name="Rectangle 35"/>
            <p:cNvSpPr>
              <a:spLocks noChangeArrowheads="1"/>
            </p:cNvSpPr>
            <p:nvPr/>
          </p:nvSpPr>
          <p:spPr bwMode="auto">
            <a:xfrm>
              <a:off x="34290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7" name="Rectangle 36"/>
            <p:cNvSpPr>
              <a:spLocks noChangeArrowheads="1"/>
            </p:cNvSpPr>
            <p:nvPr/>
          </p:nvSpPr>
          <p:spPr bwMode="auto">
            <a:xfrm>
              <a:off x="34290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8" name="Rectangle 37"/>
            <p:cNvSpPr>
              <a:spLocks noChangeArrowheads="1"/>
            </p:cNvSpPr>
            <p:nvPr/>
          </p:nvSpPr>
          <p:spPr bwMode="auto">
            <a:xfrm>
              <a:off x="34290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89" name="Rectangle 38"/>
            <p:cNvSpPr>
              <a:spLocks noChangeArrowheads="1"/>
            </p:cNvSpPr>
            <p:nvPr/>
          </p:nvSpPr>
          <p:spPr bwMode="auto">
            <a:xfrm>
              <a:off x="34290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0" name="Rectangle 39"/>
            <p:cNvSpPr>
              <a:spLocks noChangeArrowheads="1"/>
            </p:cNvSpPr>
            <p:nvPr/>
          </p:nvSpPr>
          <p:spPr bwMode="auto">
            <a:xfrm>
              <a:off x="34290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1" name="Rectangle 40"/>
            <p:cNvSpPr>
              <a:spLocks noChangeArrowheads="1"/>
            </p:cNvSpPr>
            <p:nvPr/>
          </p:nvSpPr>
          <p:spPr bwMode="auto">
            <a:xfrm>
              <a:off x="34290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2" name="Rectangle 41"/>
            <p:cNvSpPr>
              <a:spLocks noChangeArrowheads="1"/>
            </p:cNvSpPr>
            <p:nvPr/>
          </p:nvSpPr>
          <p:spPr bwMode="auto">
            <a:xfrm>
              <a:off x="52578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3" name="Rectangle 42"/>
            <p:cNvSpPr>
              <a:spLocks noChangeArrowheads="1"/>
            </p:cNvSpPr>
            <p:nvPr/>
          </p:nvSpPr>
          <p:spPr bwMode="auto">
            <a:xfrm>
              <a:off x="52578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4" name="Rectangle 43"/>
            <p:cNvSpPr>
              <a:spLocks noChangeArrowheads="1"/>
            </p:cNvSpPr>
            <p:nvPr/>
          </p:nvSpPr>
          <p:spPr bwMode="auto">
            <a:xfrm>
              <a:off x="52578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5" name="Rectangle 44"/>
            <p:cNvSpPr>
              <a:spLocks noChangeArrowheads="1"/>
            </p:cNvSpPr>
            <p:nvPr/>
          </p:nvSpPr>
          <p:spPr bwMode="auto">
            <a:xfrm>
              <a:off x="52578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6" name="Rectangle 45"/>
            <p:cNvSpPr>
              <a:spLocks noChangeArrowheads="1"/>
            </p:cNvSpPr>
            <p:nvPr/>
          </p:nvSpPr>
          <p:spPr bwMode="auto">
            <a:xfrm>
              <a:off x="52578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7" name="Rectangle 46"/>
            <p:cNvSpPr>
              <a:spLocks noChangeArrowheads="1"/>
            </p:cNvSpPr>
            <p:nvPr/>
          </p:nvSpPr>
          <p:spPr bwMode="auto">
            <a:xfrm>
              <a:off x="52578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8" name="Rectangle 47"/>
            <p:cNvSpPr>
              <a:spLocks noChangeArrowheads="1"/>
            </p:cNvSpPr>
            <p:nvPr/>
          </p:nvSpPr>
          <p:spPr bwMode="auto">
            <a:xfrm>
              <a:off x="57912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199" name="Rectangle 48"/>
            <p:cNvSpPr>
              <a:spLocks noChangeArrowheads="1"/>
            </p:cNvSpPr>
            <p:nvPr/>
          </p:nvSpPr>
          <p:spPr bwMode="auto">
            <a:xfrm>
              <a:off x="57912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0" name="Rectangle 49"/>
            <p:cNvSpPr>
              <a:spLocks noChangeArrowheads="1"/>
            </p:cNvSpPr>
            <p:nvPr/>
          </p:nvSpPr>
          <p:spPr bwMode="auto">
            <a:xfrm>
              <a:off x="57912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1" name="Rectangle 50"/>
            <p:cNvSpPr>
              <a:spLocks noChangeArrowheads="1"/>
            </p:cNvSpPr>
            <p:nvPr/>
          </p:nvSpPr>
          <p:spPr bwMode="auto">
            <a:xfrm>
              <a:off x="57912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2" name="Rectangle 51"/>
            <p:cNvSpPr>
              <a:spLocks noChangeArrowheads="1"/>
            </p:cNvSpPr>
            <p:nvPr/>
          </p:nvSpPr>
          <p:spPr bwMode="auto">
            <a:xfrm>
              <a:off x="57912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3" name="Rectangle 52"/>
            <p:cNvSpPr>
              <a:spLocks noChangeArrowheads="1"/>
            </p:cNvSpPr>
            <p:nvPr/>
          </p:nvSpPr>
          <p:spPr bwMode="auto">
            <a:xfrm>
              <a:off x="57912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4" name="Rectangle 53"/>
            <p:cNvSpPr>
              <a:spLocks noChangeArrowheads="1"/>
            </p:cNvSpPr>
            <p:nvPr/>
          </p:nvSpPr>
          <p:spPr bwMode="auto">
            <a:xfrm>
              <a:off x="63246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5" name="Rectangle 54"/>
            <p:cNvSpPr>
              <a:spLocks noChangeArrowheads="1"/>
            </p:cNvSpPr>
            <p:nvPr/>
          </p:nvSpPr>
          <p:spPr bwMode="auto">
            <a:xfrm>
              <a:off x="63246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6" name="Rectangle 55"/>
            <p:cNvSpPr>
              <a:spLocks noChangeArrowheads="1"/>
            </p:cNvSpPr>
            <p:nvPr/>
          </p:nvSpPr>
          <p:spPr bwMode="auto">
            <a:xfrm>
              <a:off x="63246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7" name="Rectangle 56"/>
            <p:cNvSpPr>
              <a:spLocks noChangeArrowheads="1"/>
            </p:cNvSpPr>
            <p:nvPr/>
          </p:nvSpPr>
          <p:spPr bwMode="auto">
            <a:xfrm>
              <a:off x="63246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8" name="Rectangle 57"/>
            <p:cNvSpPr>
              <a:spLocks noChangeArrowheads="1"/>
            </p:cNvSpPr>
            <p:nvPr/>
          </p:nvSpPr>
          <p:spPr bwMode="auto">
            <a:xfrm>
              <a:off x="63246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09" name="Rectangle 58"/>
            <p:cNvSpPr>
              <a:spLocks noChangeArrowheads="1"/>
            </p:cNvSpPr>
            <p:nvPr/>
          </p:nvSpPr>
          <p:spPr bwMode="auto">
            <a:xfrm>
              <a:off x="63246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0" name="Rectangle 65"/>
            <p:cNvSpPr>
              <a:spLocks noChangeArrowheads="1"/>
            </p:cNvSpPr>
            <p:nvPr/>
          </p:nvSpPr>
          <p:spPr bwMode="auto">
            <a:xfrm>
              <a:off x="4343400" y="2438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1" name="Rectangle 66"/>
            <p:cNvSpPr>
              <a:spLocks noChangeArrowheads="1"/>
            </p:cNvSpPr>
            <p:nvPr/>
          </p:nvSpPr>
          <p:spPr bwMode="auto">
            <a:xfrm>
              <a:off x="4343400" y="2819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2" name="Rectangle 67"/>
            <p:cNvSpPr>
              <a:spLocks noChangeArrowheads="1"/>
            </p:cNvSpPr>
            <p:nvPr/>
          </p:nvSpPr>
          <p:spPr bwMode="auto">
            <a:xfrm>
              <a:off x="4343400" y="3200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3" name="Rectangle 68"/>
            <p:cNvSpPr>
              <a:spLocks noChangeArrowheads="1"/>
            </p:cNvSpPr>
            <p:nvPr/>
          </p:nvSpPr>
          <p:spPr bwMode="auto">
            <a:xfrm>
              <a:off x="4343400" y="3581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4" name="Rectangle 69"/>
            <p:cNvSpPr>
              <a:spLocks noChangeArrowheads="1"/>
            </p:cNvSpPr>
            <p:nvPr/>
          </p:nvSpPr>
          <p:spPr bwMode="auto">
            <a:xfrm>
              <a:off x="4343400" y="3962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5" name="Rectangle 70"/>
            <p:cNvSpPr>
              <a:spLocks noChangeArrowheads="1"/>
            </p:cNvSpPr>
            <p:nvPr/>
          </p:nvSpPr>
          <p:spPr bwMode="auto">
            <a:xfrm>
              <a:off x="4343400" y="4343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i="1" baseline="-25000" dirty="0">
                <a:solidFill>
                  <a:schemeClr val="bg2"/>
                </a:solidFill>
              </a:endParaRPr>
            </a:p>
          </p:txBody>
        </p:sp>
        <p:sp>
          <p:nvSpPr>
            <p:cNvPr id="216" name="Rectangle 77"/>
            <p:cNvSpPr>
              <a:spLocks noChangeArrowheads="1"/>
            </p:cNvSpPr>
            <p:nvPr/>
          </p:nvSpPr>
          <p:spPr bwMode="auto">
            <a:xfrm>
              <a:off x="4343400" y="2057400"/>
              <a:ext cx="457200" cy="381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aseline="-25000" dirty="0">
                <a:solidFill>
                  <a:schemeClr val="bg2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2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deadloc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0" y="6611938"/>
            <a:ext cx="2362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000" b="0"/>
              <a:t>Source: Ricardo Guimarães Herrmann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"/>
            <a:ext cx="80311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3"/>
          <p:cNvSpPr txBox="1">
            <a:spLocks noChangeArrowheads="1"/>
          </p:cNvSpPr>
          <p:nvPr/>
        </p:nvSpPr>
        <p:spPr bwMode="auto">
          <a:xfrm>
            <a:off x="0" y="6611938"/>
            <a:ext cx="2362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0" dirty="0">
                <a:solidFill>
                  <a:schemeClr val="bg2"/>
                </a:solidFill>
              </a:rPr>
              <a:t>Source: MIT Open Courseware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076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3"/>
          <p:cNvSpPr txBox="1">
            <a:spLocks noChangeArrowheads="1"/>
          </p:cNvSpPr>
          <p:nvPr/>
        </p:nvSpPr>
        <p:spPr bwMode="auto">
          <a:xfrm>
            <a:off x="0" y="6611938"/>
            <a:ext cx="2362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0" dirty="0">
                <a:solidFill>
                  <a:schemeClr val="bg2"/>
                </a:solidFill>
              </a:rPr>
              <a:t>Source: MIT Open Courseware</a:t>
            </a:r>
          </a:p>
        </p:txBody>
      </p:sp>
      <p:pic>
        <p:nvPicPr>
          <p:cNvPr id="5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5076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5076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1" y="5076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1" y="502448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554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554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19554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1" y="1955407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1" y="1950248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186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4186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34186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1" y="34186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1" y="3413524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8664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8664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48664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1" y="4866483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6.004-be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1" y="4861324"/>
            <a:ext cx="1600199" cy="130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Multiply 27"/>
          <p:cNvSpPr/>
          <p:nvPr/>
        </p:nvSpPr>
        <p:spPr bwMode="auto">
          <a:xfrm>
            <a:off x="1219200" y="0"/>
            <a:ext cx="6629400" cy="6629400"/>
          </a:xfrm>
          <a:prstGeom prst="mathMultiply">
            <a:avLst>
              <a:gd name="adj1" fmla="val 12392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3" descr="2008-02-16-Harpers-cloud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14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0" y="6611938"/>
            <a:ext cx="183673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Source: Harper’s (Feb, 2008)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MapReduce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38100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Graph algorithms</a:t>
            </a:r>
          </a:p>
          <a:p>
            <a:pPr algn="ctr"/>
            <a:r>
              <a:rPr lang="en-US" sz="1200" b="0" dirty="0" smtClean="0"/>
              <a:t>MapReduce algorithm design</a:t>
            </a:r>
          </a:p>
          <a:p>
            <a:pPr algn="ctr"/>
            <a:r>
              <a:rPr lang="en-US" sz="1200" b="0" dirty="0" smtClean="0"/>
              <a:t>Indexing and retrieval</a:t>
            </a:r>
          </a:p>
          <a:p>
            <a:pPr algn="ctr"/>
            <a:r>
              <a:rPr lang="en-US" sz="1200" b="0" dirty="0" smtClean="0"/>
              <a:t>Case study: statistical machine translation</a:t>
            </a:r>
          </a:p>
          <a:p>
            <a:pPr algn="ctr"/>
            <a:r>
              <a:rPr lang="en-US" sz="1200" b="0" dirty="0" smtClean="0"/>
              <a:t>Case study: DNA sequence alignment</a:t>
            </a:r>
          </a:p>
          <a:p>
            <a:pPr algn="ctr"/>
            <a:r>
              <a:rPr lang="en-US" sz="1200" b="0" dirty="0" smtClean="0"/>
              <a:t>Concluding thoughts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2743200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Large-Data Problem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Iterate over a large number of records</a:t>
            </a:r>
          </a:p>
          <a:p>
            <a:r>
              <a:rPr lang="en-US" smtClean="0"/>
              <a:t>Extract something of interest from each</a:t>
            </a:r>
          </a:p>
          <a:p>
            <a:r>
              <a:rPr lang="en-US" smtClean="0"/>
              <a:t>Shuffle and sort intermediate results</a:t>
            </a:r>
          </a:p>
          <a:p>
            <a:r>
              <a:rPr lang="en-US" smtClean="0"/>
              <a:t>Aggregate intermediate results</a:t>
            </a:r>
          </a:p>
          <a:p>
            <a:r>
              <a:rPr lang="en-US" smtClean="0"/>
              <a:t>Generate final output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914400" y="4426803"/>
            <a:ext cx="746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Key idea:</a:t>
            </a:r>
            <a:r>
              <a:rPr lang="en-US" sz="2400" b="0" dirty="0"/>
              <a:t> </a:t>
            </a:r>
            <a:r>
              <a:rPr lang="en-US" sz="2400" b="0" dirty="0" smtClean="0"/>
              <a:t>provide a functional </a:t>
            </a:r>
            <a:r>
              <a:rPr lang="en-US" sz="2400" b="0" dirty="0"/>
              <a:t>abstraction </a:t>
            </a:r>
            <a:r>
              <a:rPr lang="en-US" sz="2400" b="0" dirty="0" smtClean="0"/>
              <a:t>for these </a:t>
            </a:r>
            <a:r>
              <a:rPr lang="en-US" sz="2400" b="0" dirty="0"/>
              <a:t>two operations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816188">
            <a:off x="201613" y="1546225"/>
            <a:ext cx="9032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Map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-811533">
            <a:off x="4384675" y="2757488"/>
            <a:ext cx="1484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Reduce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0" y="6611938"/>
            <a:ext cx="3124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0" dirty="0" smtClean="0"/>
              <a:t>(Dean </a:t>
            </a:r>
            <a:r>
              <a:rPr lang="en-US" sz="1000" b="0" dirty="0"/>
              <a:t>and </a:t>
            </a:r>
            <a:r>
              <a:rPr lang="en-US" sz="1000" b="0" dirty="0" err="1" smtClean="0"/>
              <a:t>Ghemawat</a:t>
            </a:r>
            <a:r>
              <a:rPr lang="en-US" sz="1000" b="0" dirty="0" smtClean="0"/>
              <a:t>, OSDI </a:t>
            </a:r>
            <a:r>
              <a:rPr lang="en-US" sz="1000" b="0" dirty="0"/>
              <a:t>2004)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3331329" y="21717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Oval 13"/>
          <p:cNvSpPr>
            <a:spLocks noChangeArrowheads="1"/>
          </p:cNvSpPr>
          <p:nvPr/>
        </p:nvSpPr>
        <p:spPr bwMode="auto">
          <a:xfrm>
            <a:off x="4017129" y="21717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Oval 17"/>
          <p:cNvSpPr>
            <a:spLocks noChangeArrowheads="1"/>
          </p:cNvSpPr>
          <p:nvPr/>
        </p:nvSpPr>
        <p:spPr bwMode="auto">
          <a:xfrm>
            <a:off x="4702929" y="21717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Oval 21"/>
          <p:cNvSpPr>
            <a:spLocks noChangeArrowheads="1"/>
          </p:cNvSpPr>
          <p:nvPr/>
        </p:nvSpPr>
        <p:spPr bwMode="auto">
          <a:xfrm>
            <a:off x="5388729" y="21717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6074529" y="21717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3407529" y="5181600"/>
            <a:ext cx="381000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TextBox 12"/>
          <p:cNvSpPr txBox="1">
            <a:spLocks noChangeArrowheads="1"/>
          </p:cNvSpPr>
          <p:nvPr/>
        </p:nvSpPr>
        <p:spPr bwMode="auto">
          <a:xfrm>
            <a:off x="3443179" y="4495800"/>
            <a:ext cx="309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cxnSp>
        <p:nvCxnSpPr>
          <p:cNvPr id="41" name="Straight Arrow Connector 37"/>
          <p:cNvCxnSpPr>
            <a:cxnSpLocks noChangeShapeType="1"/>
            <a:stCxn id="37" idx="0"/>
            <a:endCxn id="40" idx="1"/>
          </p:cNvCxnSpPr>
          <p:nvPr/>
        </p:nvCxnSpPr>
        <p:spPr bwMode="auto">
          <a:xfrm rot="5400000" flipH="1" flipV="1">
            <a:off x="2930178" y="4668600"/>
            <a:ext cx="516523" cy="50947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2" name="Straight Arrow Connector 50"/>
          <p:cNvCxnSpPr>
            <a:cxnSpLocks noChangeShapeType="1"/>
            <a:stCxn id="70" idx="4"/>
            <a:endCxn id="40" idx="0"/>
          </p:cNvCxnSpPr>
          <p:nvPr/>
        </p:nvCxnSpPr>
        <p:spPr bwMode="auto">
          <a:xfrm rot="5400000">
            <a:off x="3407529" y="43053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" name="Straight Arrow Connector 51"/>
          <p:cNvCxnSpPr>
            <a:cxnSpLocks noChangeShapeType="1"/>
            <a:stCxn id="40" idx="2"/>
            <a:endCxn id="39" idx="0"/>
          </p:cNvCxnSpPr>
          <p:nvPr/>
        </p:nvCxnSpPr>
        <p:spPr bwMode="auto">
          <a:xfrm rot="5400000">
            <a:off x="3424406" y="5007977"/>
            <a:ext cx="3472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5" name="Rectangle 14"/>
          <p:cNvSpPr>
            <a:spLocks noChangeArrowheads="1"/>
          </p:cNvSpPr>
          <p:nvPr/>
        </p:nvSpPr>
        <p:spPr bwMode="auto">
          <a:xfrm>
            <a:off x="4093329" y="5181600"/>
            <a:ext cx="381000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TextBox 53"/>
          <p:cNvSpPr txBox="1">
            <a:spLocks noChangeArrowheads="1"/>
          </p:cNvSpPr>
          <p:nvPr/>
        </p:nvSpPr>
        <p:spPr bwMode="auto">
          <a:xfrm>
            <a:off x="4128979" y="4495800"/>
            <a:ext cx="309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cxnSp>
        <p:nvCxnSpPr>
          <p:cNvPr id="47" name="Straight Arrow Connector 54"/>
          <p:cNvCxnSpPr>
            <a:cxnSpLocks noChangeShapeType="1"/>
            <a:stCxn id="39" idx="0"/>
            <a:endCxn id="46" idx="1"/>
          </p:cNvCxnSpPr>
          <p:nvPr/>
        </p:nvCxnSpPr>
        <p:spPr bwMode="auto">
          <a:xfrm rot="5400000" flipH="1" flipV="1">
            <a:off x="3605243" y="4657864"/>
            <a:ext cx="516523" cy="530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8" name="Straight Arrow Connector 55"/>
          <p:cNvCxnSpPr>
            <a:cxnSpLocks noChangeShapeType="1"/>
            <a:stCxn id="74" idx="4"/>
            <a:endCxn id="46" idx="0"/>
          </p:cNvCxnSpPr>
          <p:nvPr/>
        </p:nvCxnSpPr>
        <p:spPr bwMode="auto">
          <a:xfrm rot="5400000">
            <a:off x="4093329" y="43053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9" name="Straight Arrow Connector 56"/>
          <p:cNvCxnSpPr>
            <a:cxnSpLocks noChangeShapeType="1"/>
            <a:stCxn id="46" idx="2"/>
            <a:endCxn id="45" idx="0"/>
          </p:cNvCxnSpPr>
          <p:nvPr/>
        </p:nvCxnSpPr>
        <p:spPr bwMode="auto">
          <a:xfrm rot="5400000">
            <a:off x="4110206" y="5007977"/>
            <a:ext cx="3472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18"/>
          <p:cNvSpPr>
            <a:spLocks noChangeArrowheads="1"/>
          </p:cNvSpPr>
          <p:nvPr/>
        </p:nvSpPr>
        <p:spPr bwMode="auto">
          <a:xfrm>
            <a:off x="4779129" y="5181600"/>
            <a:ext cx="381000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TextBox 57"/>
          <p:cNvSpPr txBox="1">
            <a:spLocks noChangeArrowheads="1"/>
          </p:cNvSpPr>
          <p:nvPr/>
        </p:nvSpPr>
        <p:spPr bwMode="auto">
          <a:xfrm>
            <a:off x="4814779" y="4495800"/>
            <a:ext cx="309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cxnSp>
        <p:nvCxnSpPr>
          <p:cNvPr id="53" name="Straight Arrow Connector 58"/>
          <p:cNvCxnSpPr>
            <a:cxnSpLocks noChangeShapeType="1"/>
            <a:stCxn id="45" idx="0"/>
            <a:endCxn id="52" idx="1"/>
          </p:cNvCxnSpPr>
          <p:nvPr/>
        </p:nvCxnSpPr>
        <p:spPr bwMode="auto">
          <a:xfrm rot="5400000" flipH="1" flipV="1">
            <a:off x="4291043" y="4657864"/>
            <a:ext cx="516523" cy="530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" name="Straight Arrow Connector 59"/>
          <p:cNvCxnSpPr>
            <a:cxnSpLocks noChangeShapeType="1"/>
            <a:stCxn id="75" idx="4"/>
            <a:endCxn id="52" idx="0"/>
          </p:cNvCxnSpPr>
          <p:nvPr/>
        </p:nvCxnSpPr>
        <p:spPr bwMode="auto">
          <a:xfrm rot="5400000">
            <a:off x="4779129" y="43053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5" name="Straight Arrow Connector 60"/>
          <p:cNvCxnSpPr>
            <a:cxnSpLocks noChangeShapeType="1"/>
            <a:stCxn id="52" idx="2"/>
            <a:endCxn id="51" idx="0"/>
          </p:cNvCxnSpPr>
          <p:nvPr/>
        </p:nvCxnSpPr>
        <p:spPr bwMode="auto">
          <a:xfrm rot="5400000">
            <a:off x="4796006" y="5007977"/>
            <a:ext cx="3472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7" name="Rectangle 22"/>
          <p:cNvSpPr>
            <a:spLocks noChangeArrowheads="1"/>
          </p:cNvSpPr>
          <p:nvPr/>
        </p:nvSpPr>
        <p:spPr bwMode="auto">
          <a:xfrm>
            <a:off x="5464929" y="5181600"/>
            <a:ext cx="381000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TextBox 61"/>
          <p:cNvSpPr txBox="1">
            <a:spLocks noChangeArrowheads="1"/>
          </p:cNvSpPr>
          <p:nvPr/>
        </p:nvSpPr>
        <p:spPr bwMode="auto">
          <a:xfrm>
            <a:off x="5500579" y="4495800"/>
            <a:ext cx="309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cxnSp>
        <p:nvCxnSpPr>
          <p:cNvPr id="59" name="Straight Arrow Connector 62"/>
          <p:cNvCxnSpPr>
            <a:cxnSpLocks noChangeShapeType="1"/>
            <a:stCxn id="51" idx="0"/>
            <a:endCxn id="58" idx="1"/>
          </p:cNvCxnSpPr>
          <p:nvPr/>
        </p:nvCxnSpPr>
        <p:spPr bwMode="auto">
          <a:xfrm rot="5400000" flipH="1" flipV="1">
            <a:off x="4976843" y="4657864"/>
            <a:ext cx="516523" cy="530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0" name="Straight Arrow Connector 63"/>
          <p:cNvCxnSpPr>
            <a:cxnSpLocks noChangeShapeType="1"/>
            <a:stCxn id="76" idx="4"/>
            <a:endCxn id="58" idx="0"/>
          </p:cNvCxnSpPr>
          <p:nvPr/>
        </p:nvCxnSpPr>
        <p:spPr bwMode="auto">
          <a:xfrm rot="5400000">
            <a:off x="5464929" y="43053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" name="Straight Arrow Connector 64"/>
          <p:cNvCxnSpPr>
            <a:cxnSpLocks noChangeShapeType="1"/>
            <a:stCxn id="58" idx="2"/>
            <a:endCxn id="57" idx="0"/>
          </p:cNvCxnSpPr>
          <p:nvPr/>
        </p:nvCxnSpPr>
        <p:spPr bwMode="auto">
          <a:xfrm rot="5400000">
            <a:off x="5481806" y="5007977"/>
            <a:ext cx="3472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3" name="Rectangle 26"/>
          <p:cNvSpPr>
            <a:spLocks noChangeArrowheads="1"/>
          </p:cNvSpPr>
          <p:nvPr/>
        </p:nvSpPr>
        <p:spPr bwMode="auto">
          <a:xfrm>
            <a:off x="6150729" y="5181600"/>
            <a:ext cx="381000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TextBox 65"/>
          <p:cNvSpPr txBox="1">
            <a:spLocks noChangeArrowheads="1"/>
          </p:cNvSpPr>
          <p:nvPr/>
        </p:nvSpPr>
        <p:spPr bwMode="auto">
          <a:xfrm>
            <a:off x="6186379" y="4495800"/>
            <a:ext cx="309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cxnSp>
        <p:nvCxnSpPr>
          <p:cNvPr id="65" name="Straight Arrow Connector 66"/>
          <p:cNvCxnSpPr>
            <a:cxnSpLocks noChangeShapeType="1"/>
            <a:stCxn id="57" idx="0"/>
            <a:endCxn id="64" idx="1"/>
          </p:cNvCxnSpPr>
          <p:nvPr/>
        </p:nvCxnSpPr>
        <p:spPr bwMode="auto">
          <a:xfrm rot="5400000" flipH="1" flipV="1">
            <a:off x="5662643" y="4657864"/>
            <a:ext cx="516523" cy="5309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6" name="Straight Arrow Connector 67"/>
          <p:cNvCxnSpPr>
            <a:cxnSpLocks noChangeShapeType="1"/>
            <a:stCxn id="77" idx="4"/>
            <a:endCxn id="64" idx="0"/>
          </p:cNvCxnSpPr>
          <p:nvPr/>
        </p:nvCxnSpPr>
        <p:spPr bwMode="auto">
          <a:xfrm rot="5400000">
            <a:off x="6150729" y="43053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7" name="Straight Arrow Connector 68"/>
          <p:cNvCxnSpPr>
            <a:cxnSpLocks noChangeShapeType="1"/>
            <a:stCxn id="64" idx="2"/>
            <a:endCxn id="63" idx="0"/>
          </p:cNvCxnSpPr>
          <p:nvPr/>
        </p:nvCxnSpPr>
        <p:spPr bwMode="auto">
          <a:xfrm rot="5400000">
            <a:off x="6167606" y="5007977"/>
            <a:ext cx="3472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0" name="Oval 7"/>
          <p:cNvSpPr>
            <a:spLocks noChangeArrowheads="1"/>
          </p:cNvSpPr>
          <p:nvPr/>
        </p:nvSpPr>
        <p:spPr bwMode="auto">
          <a:xfrm>
            <a:off x="3331329" y="35814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" name="Oval 7"/>
          <p:cNvSpPr>
            <a:spLocks noChangeArrowheads="1"/>
          </p:cNvSpPr>
          <p:nvPr/>
        </p:nvSpPr>
        <p:spPr bwMode="auto">
          <a:xfrm>
            <a:off x="4017129" y="35814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Oval 7"/>
          <p:cNvSpPr>
            <a:spLocks noChangeArrowheads="1"/>
          </p:cNvSpPr>
          <p:nvPr/>
        </p:nvSpPr>
        <p:spPr bwMode="auto">
          <a:xfrm>
            <a:off x="4702929" y="35814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Oval 7"/>
          <p:cNvSpPr>
            <a:spLocks noChangeArrowheads="1"/>
          </p:cNvSpPr>
          <p:nvPr/>
        </p:nvSpPr>
        <p:spPr bwMode="auto">
          <a:xfrm>
            <a:off x="5388729" y="35814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Oval 7"/>
          <p:cNvSpPr>
            <a:spLocks noChangeArrowheads="1"/>
          </p:cNvSpPr>
          <p:nvPr/>
        </p:nvSpPr>
        <p:spPr bwMode="auto">
          <a:xfrm>
            <a:off x="6074529" y="35814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TextBox 12"/>
          <p:cNvSpPr txBox="1">
            <a:spLocks noChangeArrowheads="1"/>
          </p:cNvSpPr>
          <p:nvPr/>
        </p:nvSpPr>
        <p:spPr bwMode="auto">
          <a:xfrm>
            <a:off x="3471231" y="2976146"/>
            <a:ext cx="253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84" name="Straight Arrow Connector 50"/>
          <p:cNvCxnSpPr>
            <a:cxnSpLocks noChangeShapeType="1"/>
            <a:stCxn id="27" idx="4"/>
            <a:endCxn id="82" idx="0"/>
          </p:cNvCxnSpPr>
          <p:nvPr/>
        </p:nvCxnSpPr>
        <p:spPr bwMode="auto">
          <a:xfrm rot="5400000">
            <a:off x="3462506" y="2840623"/>
            <a:ext cx="2710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5" name="Straight Arrow Connector 51"/>
          <p:cNvCxnSpPr>
            <a:cxnSpLocks noChangeShapeType="1"/>
            <a:stCxn id="82" idx="2"/>
            <a:endCxn id="70" idx="0"/>
          </p:cNvCxnSpPr>
          <p:nvPr/>
        </p:nvCxnSpPr>
        <p:spPr bwMode="auto">
          <a:xfrm rot="5400000">
            <a:off x="3464679" y="3448050"/>
            <a:ext cx="2667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6" name="TextBox 53"/>
          <p:cNvSpPr txBox="1">
            <a:spLocks noChangeArrowheads="1"/>
          </p:cNvSpPr>
          <p:nvPr/>
        </p:nvSpPr>
        <p:spPr bwMode="auto">
          <a:xfrm>
            <a:off x="4157031" y="2976146"/>
            <a:ext cx="253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88" name="Straight Arrow Connector 55"/>
          <p:cNvCxnSpPr>
            <a:cxnSpLocks noChangeShapeType="1"/>
            <a:stCxn id="28" idx="4"/>
            <a:endCxn id="86" idx="0"/>
          </p:cNvCxnSpPr>
          <p:nvPr/>
        </p:nvCxnSpPr>
        <p:spPr bwMode="auto">
          <a:xfrm rot="5400000">
            <a:off x="4148306" y="2840623"/>
            <a:ext cx="2710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9" name="Straight Arrow Connector 56"/>
          <p:cNvCxnSpPr>
            <a:cxnSpLocks noChangeShapeType="1"/>
            <a:stCxn id="86" idx="2"/>
            <a:endCxn id="74" idx="0"/>
          </p:cNvCxnSpPr>
          <p:nvPr/>
        </p:nvCxnSpPr>
        <p:spPr bwMode="auto">
          <a:xfrm rot="5400000">
            <a:off x="4150479" y="3448050"/>
            <a:ext cx="2667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0" name="TextBox 57"/>
          <p:cNvSpPr txBox="1">
            <a:spLocks noChangeArrowheads="1"/>
          </p:cNvSpPr>
          <p:nvPr/>
        </p:nvSpPr>
        <p:spPr bwMode="auto">
          <a:xfrm>
            <a:off x="4842831" y="2976146"/>
            <a:ext cx="253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92" name="Straight Arrow Connector 59"/>
          <p:cNvCxnSpPr>
            <a:cxnSpLocks noChangeShapeType="1"/>
            <a:stCxn id="29" idx="4"/>
            <a:endCxn id="90" idx="0"/>
          </p:cNvCxnSpPr>
          <p:nvPr/>
        </p:nvCxnSpPr>
        <p:spPr bwMode="auto">
          <a:xfrm rot="5400000">
            <a:off x="4834106" y="2840623"/>
            <a:ext cx="2710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3" name="Straight Arrow Connector 60"/>
          <p:cNvCxnSpPr>
            <a:cxnSpLocks noChangeShapeType="1"/>
            <a:stCxn id="90" idx="2"/>
            <a:endCxn id="75" idx="0"/>
          </p:cNvCxnSpPr>
          <p:nvPr/>
        </p:nvCxnSpPr>
        <p:spPr bwMode="auto">
          <a:xfrm rot="5400000">
            <a:off x="4836279" y="3448050"/>
            <a:ext cx="2667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4" name="TextBox 61"/>
          <p:cNvSpPr txBox="1">
            <a:spLocks noChangeArrowheads="1"/>
          </p:cNvSpPr>
          <p:nvPr/>
        </p:nvSpPr>
        <p:spPr bwMode="auto">
          <a:xfrm>
            <a:off x="5528631" y="2976146"/>
            <a:ext cx="253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96" name="Straight Arrow Connector 63"/>
          <p:cNvCxnSpPr>
            <a:cxnSpLocks noChangeShapeType="1"/>
            <a:stCxn id="30" idx="4"/>
            <a:endCxn id="94" idx="0"/>
          </p:cNvCxnSpPr>
          <p:nvPr/>
        </p:nvCxnSpPr>
        <p:spPr bwMode="auto">
          <a:xfrm rot="5400000">
            <a:off x="5519906" y="2840623"/>
            <a:ext cx="2710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7" name="Straight Arrow Connector 64"/>
          <p:cNvCxnSpPr>
            <a:cxnSpLocks noChangeShapeType="1"/>
            <a:stCxn id="94" idx="2"/>
            <a:endCxn id="76" idx="0"/>
          </p:cNvCxnSpPr>
          <p:nvPr/>
        </p:nvCxnSpPr>
        <p:spPr bwMode="auto">
          <a:xfrm rot="5400000">
            <a:off x="5522079" y="3448050"/>
            <a:ext cx="2667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8" name="TextBox 65"/>
          <p:cNvSpPr txBox="1">
            <a:spLocks noChangeArrowheads="1"/>
          </p:cNvSpPr>
          <p:nvPr/>
        </p:nvSpPr>
        <p:spPr bwMode="auto">
          <a:xfrm>
            <a:off x="6214431" y="2976146"/>
            <a:ext cx="253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100" name="Straight Arrow Connector 67"/>
          <p:cNvCxnSpPr>
            <a:cxnSpLocks noChangeShapeType="1"/>
            <a:stCxn id="31" idx="4"/>
            <a:endCxn id="98" idx="0"/>
          </p:cNvCxnSpPr>
          <p:nvPr/>
        </p:nvCxnSpPr>
        <p:spPr bwMode="auto">
          <a:xfrm rot="5400000">
            <a:off x="6205706" y="2840623"/>
            <a:ext cx="271046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1" name="Straight Arrow Connector 68"/>
          <p:cNvCxnSpPr>
            <a:cxnSpLocks noChangeShapeType="1"/>
            <a:stCxn id="98" idx="2"/>
            <a:endCxn id="77" idx="0"/>
          </p:cNvCxnSpPr>
          <p:nvPr/>
        </p:nvCxnSpPr>
        <p:spPr bwMode="auto">
          <a:xfrm rot="5400000">
            <a:off x="6207879" y="3448050"/>
            <a:ext cx="2667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6" name="TextBox 145"/>
          <p:cNvSpPr txBox="1"/>
          <p:nvPr/>
        </p:nvSpPr>
        <p:spPr>
          <a:xfrm>
            <a:off x="990600" y="289560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Map</a:t>
            </a:r>
            <a:endParaRPr lang="en-US" sz="2800" dirty="0"/>
          </a:p>
        </p:txBody>
      </p:sp>
      <p:sp>
        <p:nvSpPr>
          <p:cNvPr id="147" name="TextBox 146"/>
          <p:cNvSpPr txBox="1"/>
          <p:nvPr/>
        </p:nvSpPr>
        <p:spPr>
          <a:xfrm>
            <a:off x="1000585" y="4343400"/>
            <a:ext cx="942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Fold</a:t>
            </a:r>
            <a:endParaRPr lang="en-US" sz="2800" dirty="0"/>
          </a:p>
        </p:txBody>
      </p:sp>
      <p:sp>
        <p:nvSpPr>
          <p:cNvPr id="148" name="TextBox 147"/>
          <p:cNvSpPr txBox="1"/>
          <p:nvPr/>
        </p:nvSpPr>
        <p:spPr>
          <a:xfrm>
            <a:off x="381000" y="986135"/>
            <a:ext cx="836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MapReduce ~ Map + Fold from functional programming!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7" grpId="0" animBg="1"/>
      <p:bldP spid="39" grpId="0" animBg="1"/>
      <p:bldP spid="40" grpId="0"/>
      <p:bldP spid="45" grpId="0" animBg="1"/>
      <p:bldP spid="46" grpId="0"/>
      <p:bldP spid="51" grpId="0" animBg="1"/>
      <p:bldP spid="52" grpId="0"/>
      <p:bldP spid="57" grpId="0" animBg="1"/>
      <p:bldP spid="58" grpId="0"/>
      <p:bldP spid="63" grpId="0" animBg="1"/>
      <p:bldP spid="64" grpId="0"/>
      <p:bldP spid="70" grpId="0" animBg="1"/>
      <p:bldP spid="74" grpId="0" animBg="1"/>
      <p:bldP spid="75" grpId="0" animBg="1"/>
      <p:bldP spid="76" grpId="0" animBg="1"/>
      <p:bldP spid="77" grpId="0" animBg="1"/>
      <p:bldP spid="82" grpId="0"/>
      <p:bldP spid="86" grpId="0"/>
      <p:bldP spid="90" grpId="0"/>
      <p:bldP spid="94" grpId="0"/>
      <p:bldP spid="98" grpId="0"/>
      <p:bldP spid="146" grpId="0"/>
      <p:bldP spid="147" grpId="0"/>
      <p:bldP spid="1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MapReduce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Programmers specify two functions: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map</a:t>
            </a:r>
            <a:r>
              <a:rPr lang="en-US" dirty="0" smtClean="0"/>
              <a:t> (k, v) </a:t>
            </a:r>
            <a:r>
              <a:rPr lang="en-US" dirty="0" smtClean="0">
                <a:cs typeface="Arial" charset="0"/>
              </a:rPr>
              <a:t>→ &lt;k’, v’&gt;*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reduce</a:t>
            </a:r>
            <a:r>
              <a:rPr lang="en-US" dirty="0" smtClean="0">
                <a:cs typeface="Arial" charset="0"/>
              </a:rPr>
              <a:t> (k’, v’) → &lt;k’, v’&gt;*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All values with the same key are reduced together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The runtime handles everything else…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0" name="Rectangle 7"/>
          <p:cNvSpPr>
            <a:spLocks noChangeArrowheads="1"/>
          </p:cNvSpPr>
          <p:nvPr/>
        </p:nvSpPr>
        <p:spPr bwMode="auto">
          <a:xfrm>
            <a:off x="6324600" y="2286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31" name="Straight Arrow Connector 27"/>
          <p:cNvCxnSpPr>
            <a:cxnSpLocks noChangeShapeType="1"/>
          </p:cNvCxnSpPr>
          <p:nvPr/>
        </p:nvCxnSpPr>
        <p:spPr bwMode="auto">
          <a:xfrm rot="16200000" flipH="1">
            <a:off x="6019800" y="1600200"/>
            <a:ext cx="6096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626" name="Rectangle 4"/>
          <p:cNvSpPr>
            <a:spLocks noChangeArrowheads="1"/>
          </p:cNvSpPr>
          <p:nvPr/>
        </p:nvSpPr>
        <p:spPr bwMode="auto">
          <a:xfrm>
            <a:off x="2362200" y="2286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27" name="Straight Arrow Connector 20"/>
          <p:cNvCxnSpPr>
            <a:cxnSpLocks noChangeShapeType="1"/>
          </p:cNvCxnSpPr>
          <p:nvPr/>
        </p:nvCxnSpPr>
        <p:spPr bwMode="auto">
          <a:xfrm rot="5400000">
            <a:off x="2819400" y="1600200"/>
            <a:ext cx="6096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623" name="Rectangle 5"/>
          <p:cNvSpPr>
            <a:spLocks noChangeArrowheads="1"/>
          </p:cNvSpPr>
          <p:nvPr/>
        </p:nvSpPr>
        <p:spPr bwMode="auto">
          <a:xfrm>
            <a:off x="3657600" y="2286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24" name="Straight Arrow Connector 22"/>
          <p:cNvCxnSpPr>
            <a:cxnSpLocks noChangeShapeType="1"/>
          </p:cNvCxnSpPr>
          <p:nvPr/>
        </p:nvCxnSpPr>
        <p:spPr bwMode="auto">
          <a:xfrm rot="5400000">
            <a:off x="3771900" y="1866900"/>
            <a:ext cx="609600" cy="76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620" name="Rectangle 6"/>
          <p:cNvSpPr>
            <a:spLocks noChangeArrowheads="1"/>
          </p:cNvSpPr>
          <p:nvPr/>
        </p:nvSpPr>
        <p:spPr bwMode="auto">
          <a:xfrm>
            <a:off x="4953000" y="2286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21" name="Straight Arrow Connector 28"/>
          <p:cNvCxnSpPr>
            <a:cxnSpLocks noChangeShapeType="1"/>
          </p:cNvCxnSpPr>
          <p:nvPr/>
        </p:nvCxnSpPr>
        <p:spPr bwMode="auto">
          <a:xfrm rot="16200000" flipH="1">
            <a:off x="4991100" y="1866900"/>
            <a:ext cx="609600" cy="76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5400000">
            <a:off x="2644776" y="3032125"/>
            <a:ext cx="27305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" name="Straight Arrow Connector 45"/>
          <p:cNvCxnSpPr>
            <a:cxnSpLocks noChangeShapeType="1"/>
          </p:cNvCxnSpPr>
          <p:nvPr/>
        </p:nvCxnSpPr>
        <p:spPr bwMode="auto">
          <a:xfrm rot="5400000">
            <a:off x="3938588" y="3032125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0" name="Straight Arrow Connector 49"/>
          <p:cNvCxnSpPr>
            <a:cxnSpLocks noChangeShapeType="1"/>
          </p:cNvCxnSpPr>
          <p:nvPr/>
        </p:nvCxnSpPr>
        <p:spPr bwMode="auto">
          <a:xfrm rot="5400000">
            <a:off x="5233988" y="3032125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" name="Straight Arrow Connector 53"/>
          <p:cNvCxnSpPr>
            <a:cxnSpLocks noChangeShapeType="1"/>
          </p:cNvCxnSpPr>
          <p:nvPr/>
        </p:nvCxnSpPr>
        <p:spPr bwMode="auto">
          <a:xfrm rot="5400000">
            <a:off x="6605588" y="3032125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1981200" y="3505200"/>
            <a:ext cx="54864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Shuffle and Sort:</a:t>
            </a:r>
            <a:r>
              <a:rPr lang="en-US" b="0" dirty="0">
                <a:solidFill>
                  <a:schemeClr val="bg2"/>
                </a:solidFill>
              </a:rPr>
              <a:t> aggregate values by keys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2895600" y="47244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reduce</a:t>
            </a:r>
          </a:p>
        </p:txBody>
      </p:sp>
      <p:cxnSp>
        <p:nvCxnSpPr>
          <p:cNvPr id="73" name="Straight Arrow Connector 72"/>
          <p:cNvCxnSpPr>
            <a:cxnSpLocks noChangeShapeType="1"/>
          </p:cNvCxnSpPr>
          <p:nvPr/>
        </p:nvCxnSpPr>
        <p:spPr bwMode="auto">
          <a:xfrm rot="5400000">
            <a:off x="3047207" y="4456906"/>
            <a:ext cx="5334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5" name="Straight Arrow Connector 74"/>
          <p:cNvCxnSpPr>
            <a:cxnSpLocks noChangeShapeType="1"/>
          </p:cNvCxnSpPr>
          <p:nvPr/>
        </p:nvCxnSpPr>
        <p:spPr bwMode="auto">
          <a:xfrm rot="5400000">
            <a:off x="3178175" y="5500688"/>
            <a:ext cx="27463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4267200" y="47244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reduce</a:t>
            </a:r>
          </a:p>
        </p:txBody>
      </p:sp>
      <p:cxnSp>
        <p:nvCxnSpPr>
          <p:cNvPr id="79" name="Straight Arrow Connector 78"/>
          <p:cNvCxnSpPr>
            <a:cxnSpLocks noChangeShapeType="1"/>
          </p:cNvCxnSpPr>
          <p:nvPr/>
        </p:nvCxnSpPr>
        <p:spPr bwMode="auto">
          <a:xfrm rot="5400000">
            <a:off x="4419601" y="4456112"/>
            <a:ext cx="5334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0" name="Straight Arrow Connector 79"/>
          <p:cNvCxnSpPr>
            <a:cxnSpLocks noChangeShapeType="1"/>
          </p:cNvCxnSpPr>
          <p:nvPr/>
        </p:nvCxnSpPr>
        <p:spPr bwMode="auto">
          <a:xfrm rot="5400000">
            <a:off x="4549775" y="5500688"/>
            <a:ext cx="27463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5562600" y="47244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reduce</a:t>
            </a:r>
          </a:p>
        </p:txBody>
      </p:sp>
      <p:cxnSp>
        <p:nvCxnSpPr>
          <p:cNvPr id="84" name="Straight Arrow Connector 83"/>
          <p:cNvCxnSpPr>
            <a:cxnSpLocks noChangeShapeType="1"/>
          </p:cNvCxnSpPr>
          <p:nvPr/>
        </p:nvCxnSpPr>
        <p:spPr bwMode="auto">
          <a:xfrm rot="5400000">
            <a:off x="5714207" y="4456906"/>
            <a:ext cx="5334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5" name="Straight Arrow Connector 84"/>
          <p:cNvCxnSpPr>
            <a:cxnSpLocks noChangeShapeType="1"/>
          </p:cNvCxnSpPr>
          <p:nvPr/>
        </p:nvCxnSpPr>
        <p:spPr bwMode="auto">
          <a:xfrm rot="5400000">
            <a:off x="5845175" y="5500688"/>
            <a:ext cx="27463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207"/>
          <p:cNvGrpSpPr>
            <a:grpSpLocks/>
          </p:cNvGrpSpPr>
          <p:nvPr/>
        </p:nvGrpSpPr>
        <p:grpSpPr bwMode="auto">
          <a:xfrm>
            <a:off x="3033713" y="1219200"/>
            <a:ext cx="3214687" cy="276225"/>
            <a:chOff x="3033482" y="1219200"/>
            <a:chExt cx="3214918" cy="276999"/>
          </a:xfrm>
        </p:grpSpPr>
        <p:sp>
          <p:nvSpPr>
            <p:cNvPr id="24677" name="Rectangle 56"/>
            <p:cNvSpPr>
              <a:spLocks noChangeArrowheads="1"/>
            </p:cNvSpPr>
            <p:nvPr/>
          </p:nvSpPr>
          <p:spPr bwMode="auto">
            <a:xfrm>
              <a:off x="30788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8" name="Rectangle 102"/>
            <p:cNvSpPr>
              <a:spLocks noChangeArrowheads="1"/>
            </p:cNvSpPr>
            <p:nvPr/>
          </p:nvSpPr>
          <p:spPr bwMode="auto">
            <a:xfrm>
              <a:off x="36122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9" name="Rectangle 109"/>
            <p:cNvSpPr>
              <a:spLocks noChangeArrowheads="1"/>
            </p:cNvSpPr>
            <p:nvPr/>
          </p:nvSpPr>
          <p:spPr bwMode="auto">
            <a:xfrm>
              <a:off x="41456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0" name="Rectangle 116"/>
            <p:cNvSpPr>
              <a:spLocks noChangeArrowheads="1"/>
            </p:cNvSpPr>
            <p:nvPr/>
          </p:nvSpPr>
          <p:spPr bwMode="auto">
            <a:xfrm>
              <a:off x="46790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1" name="Rectangle 123"/>
            <p:cNvSpPr>
              <a:spLocks noChangeArrowheads="1"/>
            </p:cNvSpPr>
            <p:nvPr/>
          </p:nvSpPr>
          <p:spPr bwMode="auto">
            <a:xfrm>
              <a:off x="52124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2" name="Rectangle 130"/>
            <p:cNvSpPr>
              <a:spLocks noChangeArrowheads="1"/>
            </p:cNvSpPr>
            <p:nvPr/>
          </p:nvSpPr>
          <p:spPr bwMode="auto">
            <a:xfrm>
              <a:off x="57458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3" name="TextBox 57"/>
            <p:cNvSpPr txBox="1">
              <a:spLocks noChangeArrowheads="1"/>
            </p:cNvSpPr>
            <p:nvPr/>
          </p:nvSpPr>
          <p:spPr bwMode="auto">
            <a:xfrm>
              <a:off x="30334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1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4" name="TextBox 103"/>
            <p:cNvSpPr txBox="1">
              <a:spLocks noChangeArrowheads="1"/>
            </p:cNvSpPr>
            <p:nvPr/>
          </p:nvSpPr>
          <p:spPr bwMode="auto">
            <a:xfrm>
              <a:off x="35668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2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5" name="TextBox 110"/>
            <p:cNvSpPr txBox="1">
              <a:spLocks noChangeArrowheads="1"/>
            </p:cNvSpPr>
            <p:nvPr/>
          </p:nvSpPr>
          <p:spPr bwMode="auto">
            <a:xfrm>
              <a:off x="41002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3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6" name="TextBox 117"/>
            <p:cNvSpPr txBox="1">
              <a:spLocks noChangeArrowheads="1"/>
            </p:cNvSpPr>
            <p:nvPr/>
          </p:nvSpPr>
          <p:spPr bwMode="auto">
            <a:xfrm>
              <a:off x="46336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4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7" name="TextBox 124"/>
            <p:cNvSpPr txBox="1">
              <a:spLocks noChangeArrowheads="1"/>
            </p:cNvSpPr>
            <p:nvPr/>
          </p:nvSpPr>
          <p:spPr bwMode="auto">
            <a:xfrm>
              <a:off x="51670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5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8" name="TextBox 131"/>
            <p:cNvSpPr txBox="1">
              <a:spLocks noChangeArrowheads="1"/>
            </p:cNvSpPr>
            <p:nvPr/>
          </p:nvSpPr>
          <p:spPr bwMode="auto">
            <a:xfrm>
              <a:off x="57004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6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9" name="Rectangle 58"/>
            <p:cNvSpPr>
              <a:spLocks noChangeArrowheads="1"/>
            </p:cNvSpPr>
            <p:nvPr/>
          </p:nvSpPr>
          <p:spPr bwMode="auto">
            <a:xfrm>
              <a:off x="33074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0" name="TextBox 59"/>
            <p:cNvSpPr txBox="1">
              <a:spLocks noChangeArrowheads="1"/>
            </p:cNvSpPr>
            <p:nvPr/>
          </p:nvSpPr>
          <p:spPr bwMode="auto">
            <a:xfrm>
              <a:off x="32620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1</a:t>
              </a:r>
              <a:endParaRPr lang="en-US" b="0" baseline="-25000"/>
            </a:p>
          </p:txBody>
        </p:sp>
        <p:sp>
          <p:nvSpPr>
            <p:cNvPr id="24691" name="Rectangle 100"/>
            <p:cNvSpPr>
              <a:spLocks noChangeArrowheads="1"/>
            </p:cNvSpPr>
            <p:nvPr/>
          </p:nvSpPr>
          <p:spPr bwMode="auto">
            <a:xfrm>
              <a:off x="38408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2" name="TextBox 101"/>
            <p:cNvSpPr txBox="1">
              <a:spLocks noChangeArrowheads="1"/>
            </p:cNvSpPr>
            <p:nvPr/>
          </p:nvSpPr>
          <p:spPr bwMode="auto">
            <a:xfrm>
              <a:off x="37954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2</a:t>
              </a:r>
              <a:endParaRPr lang="en-US" b="0" baseline="-25000"/>
            </a:p>
          </p:txBody>
        </p:sp>
        <p:sp>
          <p:nvSpPr>
            <p:cNvPr id="24693" name="Rectangle 107"/>
            <p:cNvSpPr>
              <a:spLocks noChangeArrowheads="1"/>
            </p:cNvSpPr>
            <p:nvPr/>
          </p:nvSpPr>
          <p:spPr bwMode="auto">
            <a:xfrm>
              <a:off x="43742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4" name="TextBox 108"/>
            <p:cNvSpPr txBox="1">
              <a:spLocks noChangeArrowheads="1"/>
            </p:cNvSpPr>
            <p:nvPr/>
          </p:nvSpPr>
          <p:spPr bwMode="auto">
            <a:xfrm>
              <a:off x="43288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3</a:t>
              </a:r>
              <a:endParaRPr lang="en-US" b="0" baseline="-25000"/>
            </a:p>
          </p:txBody>
        </p:sp>
        <p:sp>
          <p:nvSpPr>
            <p:cNvPr id="24695" name="Rectangle 114"/>
            <p:cNvSpPr>
              <a:spLocks noChangeArrowheads="1"/>
            </p:cNvSpPr>
            <p:nvPr/>
          </p:nvSpPr>
          <p:spPr bwMode="auto">
            <a:xfrm>
              <a:off x="49076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6" name="TextBox 115"/>
            <p:cNvSpPr txBox="1">
              <a:spLocks noChangeArrowheads="1"/>
            </p:cNvSpPr>
            <p:nvPr/>
          </p:nvSpPr>
          <p:spPr bwMode="auto">
            <a:xfrm>
              <a:off x="48622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4</a:t>
              </a:r>
              <a:endParaRPr lang="en-US" b="0" baseline="-25000"/>
            </a:p>
          </p:txBody>
        </p:sp>
        <p:sp>
          <p:nvSpPr>
            <p:cNvPr id="24697" name="Rectangle 121"/>
            <p:cNvSpPr>
              <a:spLocks noChangeArrowheads="1"/>
            </p:cNvSpPr>
            <p:nvPr/>
          </p:nvSpPr>
          <p:spPr bwMode="auto">
            <a:xfrm>
              <a:off x="54410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8" name="TextBox 122"/>
            <p:cNvSpPr txBox="1">
              <a:spLocks noChangeArrowheads="1"/>
            </p:cNvSpPr>
            <p:nvPr/>
          </p:nvSpPr>
          <p:spPr bwMode="auto">
            <a:xfrm>
              <a:off x="53956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5</a:t>
              </a:r>
              <a:endParaRPr lang="en-US" b="0" baseline="-25000"/>
            </a:p>
          </p:txBody>
        </p:sp>
        <p:sp>
          <p:nvSpPr>
            <p:cNvPr id="24699" name="Rectangle 128"/>
            <p:cNvSpPr>
              <a:spLocks noChangeArrowheads="1"/>
            </p:cNvSpPr>
            <p:nvPr/>
          </p:nvSpPr>
          <p:spPr bwMode="auto">
            <a:xfrm>
              <a:off x="59744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00" name="TextBox 129"/>
            <p:cNvSpPr txBox="1">
              <a:spLocks noChangeArrowheads="1"/>
            </p:cNvSpPr>
            <p:nvPr/>
          </p:nvSpPr>
          <p:spPr bwMode="auto">
            <a:xfrm>
              <a:off x="59290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6</a:t>
              </a:r>
              <a:endParaRPr lang="en-US" b="0" baseline="-25000"/>
            </a:p>
          </p:txBody>
        </p:sp>
      </p:grpSp>
      <p:grpSp>
        <p:nvGrpSpPr>
          <p:cNvPr id="3" name="Group 213"/>
          <p:cNvGrpSpPr>
            <a:grpSpLocks/>
          </p:cNvGrpSpPr>
          <p:nvPr/>
        </p:nvGrpSpPr>
        <p:grpSpPr bwMode="auto">
          <a:xfrm>
            <a:off x="2286000" y="3200400"/>
            <a:ext cx="996950" cy="276225"/>
            <a:chOff x="2286000" y="3200400"/>
            <a:chExt cx="996452" cy="276999"/>
          </a:xfrm>
        </p:grpSpPr>
        <p:sp>
          <p:nvSpPr>
            <p:cNvPr id="24669" name="Rectangle 144"/>
            <p:cNvSpPr>
              <a:spLocks noChangeArrowheads="1"/>
            </p:cNvSpPr>
            <p:nvPr/>
          </p:nvSpPr>
          <p:spPr bwMode="auto">
            <a:xfrm>
              <a:off x="2794411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0" name="TextBox 145"/>
            <p:cNvSpPr txBox="1">
              <a:spLocks noChangeArrowheads="1"/>
            </p:cNvSpPr>
            <p:nvPr/>
          </p:nvSpPr>
          <p:spPr bwMode="auto">
            <a:xfrm>
              <a:off x="27842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71" name="Rectangle 137"/>
            <p:cNvSpPr>
              <a:spLocks noChangeArrowheads="1"/>
            </p:cNvSpPr>
            <p:nvPr/>
          </p:nvSpPr>
          <p:spPr bwMode="auto">
            <a:xfrm>
              <a:off x="22961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2" name="TextBox 138"/>
            <p:cNvSpPr txBox="1">
              <a:spLocks noChangeArrowheads="1"/>
            </p:cNvSpPr>
            <p:nvPr/>
          </p:nvSpPr>
          <p:spPr bwMode="auto">
            <a:xfrm>
              <a:off x="2286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73" name="Rectangle 135"/>
            <p:cNvSpPr>
              <a:spLocks noChangeArrowheads="1"/>
            </p:cNvSpPr>
            <p:nvPr/>
          </p:nvSpPr>
          <p:spPr bwMode="auto">
            <a:xfrm>
              <a:off x="25247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4" name="TextBox 136"/>
            <p:cNvSpPr txBox="1">
              <a:spLocks noChangeArrowheads="1"/>
            </p:cNvSpPr>
            <p:nvPr/>
          </p:nvSpPr>
          <p:spPr bwMode="auto">
            <a:xfrm>
              <a:off x="25146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1</a:t>
              </a:r>
              <a:endParaRPr lang="en-US" b="0" baseline="-25000"/>
            </a:p>
          </p:txBody>
        </p:sp>
        <p:sp>
          <p:nvSpPr>
            <p:cNvPr id="24675" name="Rectangle 142"/>
            <p:cNvSpPr>
              <a:spLocks noChangeArrowheads="1"/>
            </p:cNvSpPr>
            <p:nvPr/>
          </p:nvSpPr>
          <p:spPr bwMode="auto">
            <a:xfrm>
              <a:off x="3023011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6" name="TextBox 143"/>
            <p:cNvSpPr txBox="1">
              <a:spLocks noChangeArrowheads="1"/>
            </p:cNvSpPr>
            <p:nvPr/>
          </p:nvSpPr>
          <p:spPr bwMode="auto">
            <a:xfrm>
              <a:off x="30128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</p:grpSp>
      <p:grpSp>
        <p:nvGrpSpPr>
          <p:cNvPr id="4" name="Group 216"/>
          <p:cNvGrpSpPr>
            <a:grpSpLocks/>
          </p:cNvGrpSpPr>
          <p:nvPr/>
        </p:nvGrpSpPr>
        <p:grpSpPr bwMode="auto">
          <a:xfrm>
            <a:off x="3581400" y="3200400"/>
            <a:ext cx="996950" cy="276225"/>
            <a:chOff x="3581400" y="3200400"/>
            <a:chExt cx="996452" cy="276999"/>
          </a:xfrm>
        </p:grpSpPr>
        <p:sp>
          <p:nvSpPr>
            <p:cNvPr id="24661" name="Rectangle 151"/>
            <p:cNvSpPr>
              <a:spLocks noChangeArrowheads="1"/>
            </p:cNvSpPr>
            <p:nvPr/>
          </p:nvSpPr>
          <p:spPr bwMode="auto">
            <a:xfrm>
              <a:off x="35915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2" name="Rectangle 158"/>
            <p:cNvSpPr>
              <a:spLocks noChangeArrowheads="1"/>
            </p:cNvSpPr>
            <p:nvPr/>
          </p:nvSpPr>
          <p:spPr bwMode="auto">
            <a:xfrm>
              <a:off x="4089811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3" name="TextBox 152"/>
            <p:cNvSpPr txBox="1">
              <a:spLocks noChangeArrowheads="1"/>
            </p:cNvSpPr>
            <p:nvPr/>
          </p:nvSpPr>
          <p:spPr bwMode="auto">
            <a:xfrm>
              <a:off x="3581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64" name="TextBox 159"/>
            <p:cNvSpPr txBox="1">
              <a:spLocks noChangeArrowheads="1"/>
            </p:cNvSpPr>
            <p:nvPr/>
          </p:nvSpPr>
          <p:spPr bwMode="auto">
            <a:xfrm>
              <a:off x="40796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65" name="Rectangle 149"/>
            <p:cNvSpPr>
              <a:spLocks noChangeArrowheads="1"/>
            </p:cNvSpPr>
            <p:nvPr/>
          </p:nvSpPr>
          <p:spPr bwMode="auto">
            <a:xfrm>
              <a:off x="38201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6" name="TextBox 150"/>
            <p:cNvSpPr txBox="1">
              <a:spLocks noChangeArrowheads="1"/>
            </p:cNvSpPr>
            <p:nvPr/>
          </p:nvSpPr>
          <p:spPr bwMode="auto">
            <a:xfrm>
              <a:off x="3810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3</a:t>
              </a:r>
              <a:endParaRPr lang="en-US" b="0" baseline="-25000"/>
            </a:p>
          </p:txBody>
        </p:sp>
        <p:sp>
          <p:nvSpPr>
            <p:cNvPr id="24667" name="Rectangle 156"/>
            <p:cNvSpPr>
              <a:spLocks noChangeArrowheads="1"/>
            </p:cNvSpPr>
            <p:nvPr/>
          </p:nvSpPr>
          <p:spPr bwMode="auto">
            <a:xfrm>
              <a:off x="4318411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8" name="TextBox 157"/>
            <p:cNvSpPr txBox="1">
              <a:spLocks noChangeArrowheads="1"/>
            </p:cNvSpPr>
            <p:nvPr/>
          </p:nvSpPr>
          <p:spPr bwMode="auto">
            <a:xfrm>
              <a:off x="43082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6</a:t>
              </a:r>
              <a:endParaRPr lang="en-US" b="0" baseline="-25000"/>
            </a:p>
          </p:txBody>
        </p:sp>
      </p:grpSp>
      <p:grpSp>
        <p:nvGrpSpPr>
          <p:cNvPr id="5" name="Group 219"/>
          <p:cNvGrpSpPr>
            <a:grpSpLocks/>
          </p:cNvGrpSpPr>
          <p:nvPr/>
        </p:nvGrpSpPr>
        <p:grpSpPr bwMode="auto">
          <a:xfrm>
            <a:off x="4876800" y="3200400"/>
            <a:ext cx="990600" cy="276225"/>
            <a:chOff x="4876800" y="3200400"/>
            <a:chExt cx="990600" cy="276999"/>
          </a:xfrm>
        </p:grpSpPr>
        <p:sp>
          <p:nvSpPr>
            <p:cNvPr id="24653" name="Rectangle 165"/>
            <p:cNvSpPr>
              <a:spLocks noChangeArrowheads="1"/>
            </p:cNvSpPr>
            <p:nvPr/>
          </p:nvSpPr>
          <p:spPr bwMode="auto">
            <a:xfrm>
              <a:off x="48869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4" name="Rectangle 172"/>
            <p:cNvSpPr>
              <a:spLocks noChangeArrowheads="1"/>
            </p:cNvSpPr>
            <p:nvPr/>
          </p:nvSpPr>
          <p:spPr bwMode="auto">
            <a:xfrm>
              <a:off x="5379359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5" name="TextBox 166"/>
            <p:cNvSpPr txBox="1">
              <a:spLocks noChangeArrowheads="1"/>
            </p:cNvSpPr>
            <p:nvPr/>
          </p:nvSpPr>
          <p:spPr bwMode="auto">
            <a:xfrm>
              <a:off x="48768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56" name="TextBox 173"/>
            <p:cNvSpPr txBox="1">
              <a:spLocks noChangeArrowheads="1"/>
            </p:cNvSpPr>
            <p:nvPr/>
          </p:nvSpPr>
          <p:spPr bwMode="auto">
            <a:xfrm>
              <a:off x="5369174" y="3200400"/>
              <a:ext cx="2616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57" name="Rectangle 163"/>
            <p:cNvSpPr>
              <a:spLocks noChangeArrowheads="1"/>
            </p:cNvSpPr>
            <p:nvPr/>
          </p:nvSpPr>
          <p:spPr bwMode="auto">
            <a:xfrm>
              <a:off x="51155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8" name="TextBox 164"/>
            <p:cNvSpPr txBox="1">
              <a:spLocks noChangeArrowheads="1"/>
            </p:cNvSpPr>
            <p:nvPr/>
          </p:nvSpPr>
          <p:spPr bwMode="auto">
            <a:xfrm>
              <a:off x="5105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5</a:t>
              </a:r>
              <a:endParaRPr lang="en-US" b="0" baseline="-25000"/>
            </a:p>
          </p:txBody>
        </p:sp>
        <p:sp>
          <p:nvSpPr>
            <p:cNvPr id="24659" name="Rectangle 170"/>
            <p:cNvSpPr>
              <a:spLocks noChangeArrowheads="1"/>
            </p:cNvSpPr>
            <p:nvPr/>
          </p:nvSpPr>
          <p:spPr bwMode="auto">
            <a:xfrm>
              <a:off x="5607959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0" name="TextBox 171"/>
            <p:cNvSpPr txBox="1">
              <a:spLocks noChangeArrowheads="1"/>
            </p:cNvSpPr>
            <p:nvPr/>
          </p:nvSpPr>
          <p:spPr bwMode="auto">
            <a:xfrm>
              <a:off x="5597774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</p:grpSp>
      <p:grpSp>
        <p:nvGrpSpPr>
          <p:cNvPr id="6" name="Group 222"/>
          <p:cNvGrpSpPr>
            <a:grpSpLocks/>
          </p:cNvGrpSpPr>
          <p:nvPr/>
        </p:nvGrpSpPr>
        <p:grpSpPr bwMode="auto">
          <a:xfrm>
            <a:off x="6248400" y="3200400"/>
            <a:ext cx="990600" cy="276225"/>
            <a:chOff x="6248400" y="3200400"/>
            <a:chExt cx="990600" cy="276999"/>
          </a:xfrm>
        </p:grpSpPr>
        <p:sp>
          <p:nvSpPr>
            <p:cNvPr id="24645" name="Rectangle 179"/>
            <p:cNvSpPr>
              <a:spLocks noChangeArrowheads="1"/>
            </p:cNvSpPr>
            <p:nvPr/>
          </p:nvSpPr>
          <p:spPr bwMode="auto">
            <a:xfrm>
              <a:off x="62585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6" name="Rectangle 186"/>
            <p:cNvSpPr>
              <a:spLocks noChangeArrowheads="1"/>
            </p:cNvSpPr>
            <p:nvPr/>
          </p:nvSpPr>
          <p:spPr bwMode="auto">
            <a:xfrm>
              <a:off x="6750959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7" name="TextBox 180"/>
            <p:cNvSpPr txBox="1">
              <a:spLocks noChangeArrowheads="1"/>
            </p:cNvSpPr>
            <p:nvPr/>
          </p:nvSpPr>
          <p:spPr bwMode="auto">
            <a:xfrm>
              <a:off x="6248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48" name="TextBox 187"/>
            <p:cNvSpPr txBox="1">
              <a:spLocks noChangeArrowheads="1"/>
            </p:cNvSpPr>
            <p:nvPr/>
          </p:nvSpPr>
          <p:spPr bwMode="auto">
            <a:xfrm>
              <a:off x="6740774" y="3200400"/>
              <a:ext cx="2616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49" name="Rectangle 177"/>
            <p:cNvSpPr>
              <a:spLocks noChangeArrowheads="1"/>
            </p:cNvSpPr>
            <p:nvPr/>
          </p:nvSpPr>
          <p:spPr bwMode="auto">
            <a:xfrm>
              <a:off x="64871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0" name="TextBox 178"/>
            <p:cNvSpPr txBox="1">
              <a:spLocks noChangeArrowheads="1"/>
            </p:cNvSpPr>
            <p:nvPr/>
          </p:nvSpPr>
          <p:spPr bwMode="auto">
            <a:xfrm>
              <a:off x="6477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7</a:t>
              </a:r>
              <a:endParaRPr lang="en-US" b="0" baseline="-25000"/>
            </a:p>
          </p:txBody>
        </p:sp>
        <p:sp>
          <p:nvSpPr>
            <p:cNvPr id="24651" name="Rectangle 184"/>
            <p:cNvSpPr>
              <a:spLocks noChangeArrowheads="1"/>
            </p:cNvSpPr>
            <p:nvPr/>
          </p:nvSpPr>
          <p:spPr bwMode="auto">
            <a:xfrm>
              <a:off x="6979559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2" name="TextBox 185"/>
            <p:cNvSpPr txBox="1">
              <a:spLocks noChangeArrowheads="1"/>
            </p:cNvSpPr>
            <p:nvPr/>
          </p:nvSpPr>
          <p:spPr bwMode="auto">
            <a:xfrm>
              <a:off x="6969374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 smtClean="0"/>
                <a:t>8</a:t>
              </a:r>
              <a:endParaRPr lang="en-US" b="0" baseline="-25000" dirty="0"/>
            </a:p>
          </p:txBody>
        </p:sp>
      </p:grpSp>
      <p:grpSp>
        <p:nvGrpSpPr>
          <p:cNvPr id="7" name="Group 223"/>
          <p:cNvGrpSpPr>
            <a:grpSpLocks/>
          </p:cNvGrpSpPr>
          <p:nvPr/>
        </p:nvGrpSpPr>
        <p:grpSpPr bwMode="auto">
          <a:xfrm>
            <a:off x="3200400" y="3838575"/>
            <a:ext cx="803275" cy="276225"/>
            <a:chOff x="3200400" y="3837801"/>
            <a:chExt cx="803026" cy="276999"/>
          </a:xfrm>
        </p:grpSpPr>
        <p:sp>
          <p:nvSpPr>
            <p:cNvPr id="24639" name="Rectangle 193"/>
            <p:cNvSpPr>
              <a:spLocks noChangeArrowheads="1"/>
            </p:cNvSpPr>
            <p:nvPr/>
          </p:nvSpPr>
          <p:spPr bwMode="auto">
            <a:xfrm>
              <a:off x="3210585" y="38620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0" name="TextBox 194"/>
            <p:cNvSpPr txBox="1">
              <a:spLocks noChangeArrowheads="1"/>
            </p:cNvSpPr>
            <p:nvPr/>
          </p:nvSpPr>
          <p:spPr bwMode="auto">
            <a:xfrm>
              <a:off x="3200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41" name="Rectangle 191"/>
            <p:cNvSpPr>
              <a:spLocks noChangeArrowheads="1"/>
            </p:cNvSpPr>
            <p:nvPr/>
          </p:nvSpPr>
          <p:spPr bwMode="auto">
            <a:xfrm>
              <a:off x="35153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2" name="TextBox 192"/>
            <p:cNvSpPr txBox="1">
              <a:spLocks noChangeArrowheads="1"/>
            </p:cNvSpPr>
            <p:nvPr/>
          </p:nvSpPr>
          <p:spPr bwMode="auto">
            <a:xfrm>
              <a:off x="35052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1</a:t>
              </a:r>
              <a:endParaRPr lang="en-US" b="0" baseline="-25000"/>
            </a:p>
          </p:txBody>
        </p:sp>
        <p:sp>
          <p:nvSpPr>
            <p:cNvPr id="24643" name="Rectangle 196"/>
            <p:cNvSpPr>
              <a:spLocks noChangeArrowheads="1"/>
            </p:cNvSpPr>
            <p:nvPr/>
          </p:nvSpPr>
          <p:spPr bwMode="auto">
            <a:xfrm>
              <a:off x="37439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4" name="TextBox 197"/>
            <p:cNvSpPr txBox="1">
              <a:spLocks noChangeArrowheads="1"/>
            </p:cNvSpPr>
            <p:nvPr/>
          </p:nvSpPr>
          <p:spPr bwMode="auto">
            <a:xfrm>
              <a:off x="37338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5</a:t>
              </a:r>
              <a:endParaRPr lang="en-US" b="0" baseline="-25000"/>
            </a:p>
          </p:txBody>
        </p:sp>
      </p:grpSp>
      <p:grpSp>
        <p:nvGrpSpPr>
          <p:cNvPr id="8" name="Group 224"/>
          <p:cNvGrpSpPr>
            <a:grpSpLocks/>
          </p:cNvGrpSpPr>
          <p:nvPr/>
        </p:nvGrpSpPr>
        <p:grpSpPr bwMode="auto">
          <a:xfrm>
            <a:off x="4572000" y="3838575"/>
            <a:ext cx="803275" cy="276225"/>
            <a:chOff x="4572000" y="3837801"/>
            <a:chExt cx="803026" cy="276999"/>
          </a:xfrm>
        </p:grpSpPr>
        <p:sp>
          <p:nvSpPr>
            <p:cNvPr id="24633" name="Rectangle 199"/>
            <p:cNvSpPr>
              <a:spLocks noChangeArrowheads="1"/>
            </p:cNvSpPr>
            <p:nvPr/>
          </p:nvSpPr>
          <p:spPr bwMode="auto">
            <a:xfrm>
              <a:off x="4582185" y="38620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4" name="TextBox 200"/>
            <p:cNvSpPr txBox="1">
              <a:spLocks noChangeArrowheads="1"/>
            </p:cNvSpPr>
            <p:nvPr/>
          </p:nvSpPr>
          <p:spPr bwMode="auto">
            <a:xfrm>
              <a:off x="45720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35" name="Rectangle 202"/>
            <p:cNvSpPr>
              <a:spLocks noChangeArrowheads="1"/>
            </p:cNvSpPr>
            <p:nvPr/>
          </p:nvSpPr>
          <p:spPr bwMode="auto">
            <a:xfrm>
              <a:off x="48869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6" name="TextBox 203"/>
            <p:cNvSpPr txBox="1">
              <a:spLocks noChangeArrowheads="1"/>
            </p:cNvSpPr>
            <p:nvPr/>
          </p:nvSpPr>
          <p:spPr bwMode="auto">
            <a:xfrm>
              <a:off x="48768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  <p:sp>
          <p:nvSpPr>
            <p:cNvPr id="24637" name="Rectangle 205"/>
            <p:cNvSpPr>
              <a:spLocks noChangeArrowheads="1"/>
            </p:cNvSpPr>
            <p:nvPr/>
          </p:nvSpPr>
          <p:spPr bwMode="auto">
            <a:xfrm>
              <a:off x="51155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8" name="TextBox 206"/>
            <p:cNvSpPr txBox="1">
              <a:spLocks noChangeArrowheads="1"/>
            </p:cNvSpPr>
            <p:nvPr/>
          </p:nvSpPr>
          <p:spPr bwMode="auto">
            <a:xfrm>
              <a:off x="5105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7</a:t>
              </a:r>
              <a:endParaRPr lang="en-US" b="0" baseline="-25000"/>
            </a:p>
          </p:txBody>
        </p:sp>
      </p:grpSp>
      <p:grpSp>
        <p:nvGrpSpPr>
          <p:cNvPr id="9" name="Group 229"/>
          <p:cNvGrpSpPr>
            <a:grpSpLocks/>
          </p:cNvGrpSpPr>
          <p:nvPr/>
        </p:nvGrpSpPr>
        <p:grpSpPr bwMode="auto">
          <a:xfrm>
            <a:off x="5867400" y="3838575"/>
            <a:ext cx="1260475" cy="276225"/>
            <a:chOff x="5867400" y="3837801"/>
            <a:chExt cx="1260226" cy="276999"/>
          </a:xfrm>
        </p:grpSpPr>
        <p:sp>
          <p:nvSpPr>
            <p:cNvPr id="13" name="Rectangle 208"/>
            <p:cNvSpPr>
              <a:spLocks noChangeArrowheads="1"/>
            </p:cNvSpPr>
            <p:nvPr/>
          </p:nvSpPr>
          <p:spPr bwMode="auto">
            <a:xfrm>
              <a:off x="5877585" y="38620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209"/>
            <p:cNvSpPr txBox="1">
              <a:spLocks noChangeArrowheads="1"/>
            </p:cNvSpPr>
            <p:nvPr/>
          </p:nvSpPr>
          <p:spPr bwMode="auto">
            <a:xfrm>
              <a:off x="5867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25" name="Rectangle 211"/>
            <p:cNvSpPr>
              <a:spLocks noChangeArrowheads="1"/>
            </p:cNvSpPr>
            <p:nvPr/>
          </p:nvSpPr>
          <p:spPr bwMode="auto">
            <a:xfrm>
              <a:off x="61823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212"/>
            <p:cNvSpPr txBox="1">
              <a:spLocks noChangeArrowheads="1"/>
            </p:cNvSpPr>
            <p:nvPr/>
          </p:nvSpPr>
          <p:spPr bwMode="auto">
            <a:xfrm>
              <a:off x="61722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  <p:sp>
          <p:nvSpPr>
            <p:cNvPr id="16" name="Rectangle 214"/>
            <p:cNvSpPr>
              <a:spLocks noChangeArrowheads="1"/>
            </p:cNvSpPr>
            <p:nvPr/>
          </p:nvSpPr>
          <p:spPr bwMode="auto">
            <a:xfrm>
              <a:off x="64109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8" name="TextBox 215"/>
            <p:cNvSpPr txBox="1">
              <a:spLocks noChangeArrowheads="1"/>
            </p:cNvSpPr>
            <p:nvPr/>
          </p:nvSpPr>
          <p:spPr bwMode="auto">
            <a:xfrm>
              <a:off x="64008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3</a:t>
              </a:r>
              <a:endParaRPr lang="en-US" b="0" baseline="-25000"/>
            </a:p>
          </p:txBody>
        </p:sp>
        <p:sp>
          <p:nvSpPr>
            <p:cNvPr id="24629" name="Rectangle 217"/>
            <p:cNvSpPr>
              <a:spLocks noChangeArrowheads="1"/>
            </p:cNvSpPr>
            <p:nvPr/>
          </p:nvSpPr>
          <p:spPr bwMode="auto">
            <a:xfrm>
              <a:off x="66395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218"/>
            <p:cNvSpPr txBox="1">
              <a:spLocks noChangeArrowheads="1"/>
            </p:cNvSpPr>
            <p:nvPr/>
          </p:nvSpPr>
          <p:spPr bwMode="auto">
            <a:xfrm>
              <a:off x="6629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6</a:t>
              </a:r>
              <a:endParaRPr lang="en-US" b="0" baseline="-25000"/>
            </a:p>
          </p:txBody>
        </p:sp>
        <p:sp>
          <p:nvSpPr>
            <p:cNvPr id="18" name="Rectangle 220"/>
            <p:cNvSpPr>
              <a:spLocks noChangeArrowheads="1"/>
            </p:cNvSpPr>
            <p:nvPr/>
          </p:nvSpPr>
          <p:spPr bwMode="auto">
            <a:xfrm>
              <a:off x="68681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2" name="TextBox 221"/>
            <p:cNvSpPr txBox="1">
              <a:spLocks noChangeArrowheads="1"/>
            </p:cNvSpPr>
            <p:nvPr/>
          </p:nvSpPr>
          <p:spPr bwMode="auto">
            <a:xfrm>
              <a:off x="68580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 smtClean="0"/>
                <a:t>8</a:t>
              </a:r>
              <a:endParaRPr lang="en-US" b="0" baseline="-25000" dirty="0"/>
            </a:p>
          </p:txBody>
        </p:sp>
      </p:grpSp>
      <p:grpSp>
        <p:nvGrpSpPr>
          <p:cNvPr id="10" name="Group 230"/>
          <p:cNvGrpSpPr>
            <a:grpSpLocks/>
          </p:cNvGrpSpPr>
          <p:nvPr/>
        </p:nvGrpSpPr>
        <p:grpSpPr bwMode="auto">
          <a:xfrm>
            <a:off x="3048000" y="5667375"/>
            <a:ext cx="547688" cy="276225"/>
            <a:chOff x="3048000" y="5666601"/>
            <a:chExt cx="547918" cy="276999"/>
          </a:xfrm>
        </p:grpSpPr>
        <p:sp>
          <p:nvSpPr>
            <p:cNvPr id="24619" name="Rectangle 148"/>
            <p:cNvSpPr>
              <a:spLocks noChangeArrowheads="1"/>
            </p:cNvSpPr>
            <p:nvPr/>
          </p:nvSpPr>
          <p:spPr bwMode="auto">
            <a:xfrm>
              <a:off x="3093359" y="56908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55"/>
            <p:cNvSpPr txBox="1">
              <a:spLocks noChangeArrowheads="1"/>
            </p:cNvSpPr>
            <p:nvPr/>
          </p:nvSpPr>
          <p:spPr bwMode="auto">
            <a:xfrm>
              <a:off x="3048000" y="5666601"/>
              <a:ext cx="29367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r</a:t>
              </a:r>
              <a:r>
                <a:rPr lang="en-US" sz="1200" b="0" baseline="-25000">
                  <a:solidFill>
                    <a:schemeClr val="bg2"/>
                  </a:solidFill>
                </a:rPr>
                <a:t>1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0" name="Rectangle 162"/>
            <p:cNvSpPr>
              <a:spLocks noChangeArrowheads="1"/>
            </p:cNvSpPr>
            <p:nvPr/>
          </p:nvSpPr>
          <p:spPr bwMode="auto">
            <a:xfrm>
              <a:off x="3321959" y="56908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2" name="TextBox 167"/>
            <p:cNvSpPr txBox="1">
              <a:spLocks noChangeArrowheads="1"/>
            </p:cNvSpPr>
            <p:nvPr/>
          </p:nvSpPr>
          <p:spPr bwMode="auto">
            <a:xfrm>
              <a:off x="3276600" y="5666601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s</a:t>
              </a:r>
              <a:r>
                <a:rPr lang="en-US" sz="1200" b="0" baseline="-25000"/>
                <a:t>1</a:t>
              </a:r>
              <a:endParaRPr lang="en-US" b="0" baseline="-25000"/>
            </a:p>
          </p:txBody>
        </p:sp>
      </p:grpSp>
      <p:grpSp>
        <p:nvGrpSpPr>
          <p:cNvPr id="11" name="Group 231"/>
          <p:cNvGrpSpPr>
            <a:grpSpLocks/>
          </p:cNvGrpSpPr>
          <p:nvPr/>
        </p:nvGrpSpPr>
        <p:grpSpPr bwMode="auto">
          <a:xfrm>
            <a:off x="4405313" y="5667375"/>
            <a:ext cx="547687" cy="276225"/>
            <a:chOff x="4405082" y="5666601"/>
            <a:chExt cx="547918" cy="276999"/>
          </a:xfrm>
        </p:grpSpPr>
        <p:sp>
          <p:nvSpPr>
            <p:cNvPr id="24615" name="Rectangle 183"/>
            <p:cNvSpPr>
              <a:spLocks noChangeArrowheads="1"/>
            </p:cNvSpPr>
            <p:nvPr/>
          </p:nvSpPr>
          <p:spPr bwMode="auto">
            <a:xfrm>
              <a:off x="4450441" y="56908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TextBox 188"/>
            <p:cNvSpPr txBox="1">
              <a:spLocks noChangeArrowheads="1"/>
            </p:cNvSpPr>
            <p:nvPr/>
          </p:nvSpPr>
          <p:spPr bwMode="auto">
            <a:xfrm>
              <a:off x="4405082" y="5666601"/>
              <a:ext cx="29367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r</a:t>
              </a:r>
              <a:r>
                <a:rPr lang="en-US" sz="1200" b="0" baseline="-25000">
                  <a:solidFill>
                    <a:schemeClr val="bg2"/>
                  </a:solidFill>
                </a:rPr>
                <a:t>2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17" name="Rectangle 189"/>
            <p:cNvSpPr>
              <a:spLocks noChangeArrowheads="1"/>
            </p:cNvSpPr>
            <p:nvPr/>
          </p:nvSpPr>
          <p:spPr bwMode="auto">
            <a:xfrm>
              <a:off x="4679041" y="56908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TextBox 190"/>
            <p:cNvSpPr txBox="1">
              <a:spLocks noChangeArrowheads="1"/>
            </p:cNvSpPr>
            <p:nvPr/>
          </p:nvSpPr>
          <p:spPr bwMode="auto">
            <a:xfrm>
              <a:off x="4633682" y="5666601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s</a:t>
              </a:r>
              <a:r>
                <a:rPr lang="en-US" sz="1200" b="0" baseline="-25000"/>
                <a:t>2</a:t>
              </a:r>
              <a:endParaRPr lang="en-US" b="0" baseline="-25000"/>
            </a:p>
          </p:txBody>
        </p:sp>
      </p:grpSp>
      <p:grpSp>
        <p:nvGrpSpPr>
          <p:cNvPr id="12" name="Group 236"/>
          <p:cNvGrpSpPr>
            <a:grpSpLocks/>
          </p:cNvGrpSpPr>
          <p:nvPr/>
        </p:nvGrpSpPr>
        <p:grpSpPr bwMode="auto">
          <a:xfrm>
            <a:off x="5715000" y="5667375"/>
            <a:ext cx="547688" cy="276225"/>
            <a:chOff x="5715000" y="5666601"/>
            <a:chExt cx="547918" cy="276999"/>
          </a:xfrm>
        </p:grpSpPr>
        <p:sp>
          <p:nvSpPr>
            <p:cNvPr id="24611" name="Rectangle 195"/>
            <p:cNvSpPr>
              <a:spLocks noChangeArrowheads="1"/>
            </p:cNvSpPr>
            <p:nvPr/>
          </p:nvSpPr>
          <p:spPr bwMode="auto">
            <a:xfrm>
              <a:off x="5760359" y="56908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2" name="TextBox 198"/>
            <p:cNvSpPr txBox="1">
              <a:spLocks noChangeArrowheads="1"/>
            </p:cNvSpPr>
            <p:nvPr/>
          </p:nvSpPr>
          <p:spPr bwMode="auto">
            <a:xfrm>
              <a:off x="5715000" y="5666601"/>
              <a:ext cx="29367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r</a:t>
              </a:r>
              <a:r>
                <a:rPr lang="en-US" sz="1200" b="0" baseline="-25000">
                  <a:solidFill>
                    <a:schemeClr val="bg2"/>
                  </a:solidFill>
                </a:rPr>
                <a:t>3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13" name="Rectangle 201"/>
            <p:cNvSpPr>
              <a:spLocks noChangeArrowheads="1"/>
            </p:cNvSpPr>
            <p:nvPr/>
          </p:nvSpPr>
          <p:spPr bwMode="auto">
            <a:xfrm>
              <a:off x="5988959" y="56908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4" name="TextBox 204"/>
            <p:cNvSpPr txBox="1">
              <a:spLocks noChangeArrowheads="1"/>
            </p:cNvSpPr>
            <p:nvPr/>
          </p:nvSpPr>
          <p:spPr bwMode="auto">
            <a:xfrm>
              <a:off x="5943600" y="5666601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s</a:t>
              </a:r>
              <a:r>
                <a:rPr lang="en-US" sz="1200" b="0" baseline="-25000"/>
                <a:t>3</a:t>
              </a:r>
              <a:endParaRPr lang="en-US" b="0" baseline="-25000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30" grpId="0" animBg="1"/>
      <p:bldP spid="24626" grpId="0" animBg="1"/>
      <p:bldP spid="24623" grpId="0" animBg="1"/>
      <p:bldP spid="24620" grpId="0" animBg="1"/>
      <p:bldP spid="69" grpId="0" animBg="1"/>
      <p:bldP spid="70" grpId="0" animBg="1"/>
      <p:bldP spid="76" grpId="0" animBg="1"/>
      <p:bldP spid="8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MapReduce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Programmers specify two functions: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map</a:t>
            </a:r>
            <a:r>
              <a:rPr lang="en-US" dirty="0" smtClean="0"/>
              <a:t> (k, v) </a:t>
            </a:r>
            <a:r>
              <a:rPr lang="en-US" dirty="0" smtClean="0">
                <a:cs typeface="Arial" charset="0"/>
              </a:rPr>
              <a:t>→ &lt;k’, v’&gt;*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reduce</a:t>
            </a:r>
            <a:r>
              <a:rPr lang="en-US" dirty="0" smtClean="0">
                <a:cs typeface="Arial" charset="0"/>
              </a:rPr>
              <a:t> (k’, v’) → &lt;k’, v’&gt;*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All values with the same key are reduced together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The runtime handles everything else…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Not quite…usually, programmers also specify: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partition</a:t>
            </a:r>
            <a:r>
              <a:rPr lang="en-US" dirty="0" smtClean="0">
                <a:cs typeface="Arial" charset="0"/>
              </a:rPr>
              <a:t> (k’, number of partitions) → partition for k’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Often a simple hash of the key, e.g., hash(k’) mod n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Divides up key space for parallel reduce operations</a:t>
            </a:r>
          </a:p>
          <a:p>
            <a:pPr lvl="1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combine</a:t>
            </a:r>
            <a:r>
              <a:rPr lang="en-US" dirty="0" smtClean="0">
                <a:cs typeface="Arial" charset="0"/>
              </a:rPr>
              <a:t> (k’, v’) → &lt;k’, v’&gt;*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Mini-reducers that run in memory after the map phase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Used as an optimization to reduce network traffic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0" name="Rectangle 7"/>
          <p:cNvSpPr>
            <a:spLocks noChangeArrowheads="1"/>
          </p:cNvSpPr>
          <p:nvPr/>
        </p:nvSpPr>
        <p:spPr bwMode="auto">
          <a:xfrm>
            <a:off x="6324600" y="14478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31" name="Straight Arrow Connector 27"/>
          <p:cNvCxnSpPr>
            <a:cxnSpLocks noChangeShapeType="1"/>
          </p:cNvCxnSpPr>
          <p:nvPr/>
        </p:nvCxnSpPr>
        <p:spPr bwMode="auto">
          <a:xfrm rot="16200000" flipH="1">
            <a:off x="6019800" y="762000"/>
            <a:ext cx="6096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626" name="Rectangle 4"/>
          <p:cNvSpPr>
            <a:spLocks noChangeArrowheads="1"/>
          </p:cNvSpPr>
          <p:nvPr/>
        </p:nvSpPr>
        <p:spPr bwMode="auto">
          <a:xfrm>
            <a:off x="2362200" y="14478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27" name="Straight Arrow Connector 20"/>
          <p:cNvCxnSpPr>
            <a:cxnSpLocks noChangeShapeType="1"/>
          </p:cNvCxnSpPr>
          <p:nvPr/>
        </p:nvCxnSpPr>
        <p:spPr bwMode="auto">
          <a:xfrm rot="5400000">
            <a:off x="2819400" y="762000"/>
            <a:ext cx="6096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623" name="Rectangle 5"/>
          <p:cNvSpPr>
            <a:spLocks noChangeArrowheads="1"/>
          </p:cNvSpPr>
          <p:nvPr/>
        </p:nvSpPr>
        <p:spPr bwMode="auto">
          <a:xfrm>
            <a:off x="3657600" y="14478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24" name="Straight Arrow Connector 22"/>
          <p:cNvCxnSpPr>
            <a:cxnSpLocks noChangeShapeType="1"/>
          </p:cNvCxnSpPr>
          <p:nvPr/>
        </p:nvCxnSpPr>
        <p:spPr bwMode="auto">
          <a:xfrm rot="5400000">
            <a:off x="3771900" y="1028700"/>
            <a:ext cx="609600" cy="76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620" name="Rectangle 6"/>
          <p:cNvSpPr>
            <a:spLocks noChangeArrowheads="1"/>
          </p:cNvSpPr>
          <p:nvPr/>
        </p:nvSpPr>
        <p:spPr bwMode="auto">
          <a:xfrm>
            <a:off x="4953000" y="14478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map</a:t>
            </a:r>
          </a:p>
        </p:txBody>
      </p:sp>
      <p:cxnSp>
        <p:nvCxnSpPr>
          <p:cNvPr id="24621" name="Straight Arrow Connector 28"/>
          <p:cNvCxnSpPr>
            <a:cxnSpLocks noChangeShapeType="1"/>
          </p:cNvCxnSpPr>
          <p:nvPr/>
        </p:nvCxnSpPr>
        <p:spPr bwMode="auto">
          <a:xfrm rot="16200000" flipH="1">
            <a:off x="4991100" y="1028700"/>
            <a:ext cx="609600" cy="76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5400000">
            <a:off x="2644776" y="2193925"/>
            <a:ext cx="27305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" name="Straight Arrow Connector 45"/>
          <p:cNvCxnSpPr>
            <a:cxnSpLocks noChangeShapeType="1"/>
          </p:cNvCxnSpPr>
          <p:nvPr/>
        </p:nvCxnSpPr>
        <p:spPr bwMode="auto">
          <a:xfrm rot="5400000">
            <a:off x="3938588" y="2193925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0" name="Straight Arrow Connector 49"/>
          <p:cNvCxnSpPr>
            <a:cxnSpLocks noChangeShapeType="1"/>
          </p:cNvCxnSpPr>
          <p:nvPr/>
        </p:nvCxnSpPr>
        <p:spPr bwMode="auto">
          <a:xfrm rot="5400000">
            <a:off x="5233988" y="2193925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" name="Straight Arrow Connector 53"/>
          <p:cNvCxnSpPr>
            <a:cxnSpLocks noChangeShapeType="1"/>
          </p:cNvCxnSpPr>
          <p:nvPr/>
        </p:nvCxnSpPr>
        <p:spPr bwMode="auto">
          <a:xfrm rot="5400000">
            <a:off x="6605588" y="2193925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1981200" y="4114800"/>
            <a:ext cx="54864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Shuffle and Sort:</a:t>
            </a:r>
            <a:r>
              <a:rPr lang="en-US" b="0" dirty="0">
                <a:solidFill>
                  <a:schemeClr val="bg2"/>
                </a:solidFill>
              </a:rPr>
              <a:t> aggregate values by keys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2895600" y="5334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reduce</a:t>
            </a:r>
          </a:p>
        </p:txBody>
      </p:sp>
      <p:cxnSp>
        <p:nvCxnSpPr>
          <p:cNvPr id="73" name="Straight Arrow Connector 72"/>
          <p:cNvCxnSpPr>
            <a:cxnSpLocks noChangeShapeType="1"/>
          </p:cNvCxnSpPr>
          <p:nvPr/>
        </p:nvCxnSpPr>
        <p:spPr bwMode="auto">
          <a:xfrm rot="5400000">
            <a:off x="3047207" y="5066506"/>
            <a:ext cx="5334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5" name="Straight Arrow Connector 74"/>
          <p:cNvCxnSpPr>
            <a:cxnSpLocks noChangeShapeType="1"/>
          </p:cNvCxnSpPr>
          <p:nvPr/>
        </p:nvCxnSpPr>
        <p:spPr bwMode="auto">
          <a:xfrm rot="5400000">
            <a:off x="3178175" y="6110288"/>
            <a:ext cx="27463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4267200" y="5334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reduce</a:t>
            </a:r>
          </a:p>
        </p:txBody>
      </p:sp>
      <p:cxnSp>
        <p:nvCxnSpPr>
          <p:cNvPr id="79" name="Straight Arrow Connector 78"/>
          <p:cNvCxnSpPr>
            <a:cxnSpLocks noChangeShapeType="1"/>
          </p:cNvCxnSpPr>
          <p:nvPr/>
        </p:nvCxnSpPr>
        <p:spPr bwMode="auto">
          <a:xfrm rot="5400000">
            <a:off x="4419601" y="5065712"/>
            <a:ext cx="5334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0" name="Straight Arrow Connector 79"/>
          <p:cNvCxnSpPr>
            <a:cxnSpLocks noChangeShapeType="1"/>
          </p:cNvCxnSpPr>
          <p:nvPr/>
        </p:nvCxnSpPr>
        <p:spPr bwMode="auto">
          <a:xfrm rot="5400000">
            <a:off x="4549775" y="6110288"/>
            <a:ext cx="27463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5562600" y="5334000"/>
            <a:ext cx="8382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0">
                <a:solidFill>
                  <a:schemeClr val="bg2"/>
                </a:solidFill>
              </a:rPr>
              <a:t>reduce</a:t>
            </a:r>
          </a:p>
        </p:txBody>
      </p:sp>
      <p:cxnSp>
        <p:nvCxnSpPr>
          <p:cNvPr id="84" name="Straight Arrow Connector 83"/>
          <p:cNvCxnSpPr>
            <a:cxnSpLocks noChangeShapeType="1"/>
          </p:cNvCxnSpPr>
          <p:nvPr/>
        </p:nvCxnSpPr>
        <p:spPr bwMode="auto">
          <a:xfrm rot="5400000">
            <a:off x="5714207" y="5066506"/>
            <a:ext cx="5334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5" name="Straight Arrow Connector 84"/>
          <p:cNvCxnSpPr>
            <a:cxnSpLocks noChangeShapeType="1"/>
          </p:cNvCxnSpPr>
          <p:nvPr/>
        </p:nvCxnSpPr>
        <p:spPr bwMode="auto">
          <a:xfrm rot="5400000">
            <a:off x="5845175" y="6110288"/>
            <a:ext cx="27463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207"/>
          <p:cNvGrpSpPr>
            <a:grpSpLocks/>
          </p:cNvGrpSpPr>
          <p:nvPr/>
        </p:nvGrpSpPr>
        <p:grpSpPr bwMode="auto">
          <a:xfrm>
            <a:off x="3033713" y="381000"/>
            <a:ext cx="3214687" cy="276225"/>
            <a:chOff x="3033482" y="1219200"/>
            <a:chExt cx="3214918" cy="276999"/>
          </a:xfrm>
        </p:grpSpPr>
        <p:sp>
          <p:nvSpPr>
            <p:cNvPr id="24677" name="Rectangle 56"/>
            <p:cNvSpPr>
              <a:spLocks noChangeArrowheads="1"/>
            </p:cNvSpPr>
            <p:nvPr/>
          </p:nvSpPr>
          <p:spPr bwMode="auto">
            <a:xfrm>
              <a:off x="30788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8" name="Rectangle 102"/>
            <p:cNvSpPr>
              <a:spLocks noChangeArrowheads="1"/>
            </p:cNvSpPr>
            <p:nvPr/>
          </p:nvSpPr>
          <p:spPr bwMode="auto">
            <a:xfrm>
              <a:off x="36122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9" name="Rectangle 109"/>
            <p:cNvSpPr>
              <a:spLocks noChangeArrowheads="1"/>
            </p:cNvSpPr>
            <p:nvPr/>
          </p:nvSpPr>
          <p:spPr bwMode="auto">
            <a:xfrm>
              <a:off x="41456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0" name="Rectangle 116"/>
            <p:cNvSpPr>
              <a:spLocks noChangeArrowheads="1"/>
            </p:cNvSpPr>
            <p:nvPr/>
          </p:nvSpPr>
          <p:spPr bwMode="auto">
            <a:xfrm>
              <a:off x="46790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1" name="Rectangle 123"/>
            <p:cNvSpPr>
              <a:spLocks noChangeArrowheads="1"/>
            </p:cNvSpPr>
            <p:nvPr/>
          </p:nvSpPr>
          <p:spPr bwMode="auto">
            <a:xfrm>
              <a:off x="52124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2" name="Rectangle 130"/>
            <p:cNvSpPr>
              <a:spLocks noChangeArrowheads="1"/>
            </p:cNvSpPr>
            <p:nvPr/>
          </p:nvSpPr>
          <p:spPr bwMode="auto">
            <a:xfrm>
              <a:off x="5745841" y="12433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3" name="TextBox 57"/>
            <p:cNvSpPr txBox="1">
              <a:spLocks noChangeArrowheads="1"/>
            </p:cNvSpPr>
            <p:nvPr/>
          </p:nvSpPr>
          <p:spPr bwMode="auto">
            <a:xfrm>
              <a:off x="30334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1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4" name="TextBox 103"/>
            <p:cNvSpPr txBox="1">
              <a:spLocks noChangeArrowheads="1"/>
            </p:cNvSpPr>
            <p:nvPr/>
          </p:nvSpPr>
          <p:spPr bwMode="auto">
            <a:xfrm>
              <a:off x="35668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2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5" name="TextBox 110"/>
            <p:cNvSpPr txBox="1">
              <a:spLocks noChangeArrowheads="1"/>
            </p:cNvSpPr>
            <p:nvPr/>
          </p:nvSpPr>
          <p:spPr bwMode="auto">
            <a:xfrm>
              <a:off x="41002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3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6" name="TextBox 117"/>
            <p:cNvSpPr txBox="1">
              <a:spLocks noChangeArrowheads="1"/>
            </p:cNvSpPr>
            <p:nvPr/>
          </p:nvSpPr>
          <p:spPr bwMode="auto">
            <a:xfrm>
              <a:off x="46336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4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7" name="TextBox 124"/>
            <p:cNvSpPr txBox="1">
              <a:spLocks noChangeArrowheads="1"/>
            </p:cNvSpPr>
            <p:nvPr/>
          </p:nvSpPr>
          <p:spPr bwMode="auto">
            <a:xfrm>
              <a:off x="51670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5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8" name="TextBox 131"/>
            <p:cNvSpPr txBox="1">
              <a:spLocks noChangeArrowheads="1"/>
            </p:cNvSpPr>
            <p:nvPr/>
          </p:nvSpPr>
          <p:spPr bwMode="auto">
            <a:xfrm>
              <a:off x="57004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k</a:t>
              </a:r>
              <a:r>
                <a:rPr lang="en-US" sz="1200" b="0" baseline="-25000">
                  <a:solidFill>
                    <a:schemeClr val="bg2"/>
                  </a:solidFill>
                </a:rPr>
                <a:t>6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89" name="Rectangle 58"/>
            <p:cNvSpPr>
              <a:spLocks noChangeArrowheads="1"/>
            </p:cNvSpPr>
            <p:nvPr/>
          </p:nvSpPr>
          <p:spPr bwMode="auto">
            <a:xfrm>
              <a:off x="33074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0" name="TextBox 59"/>
            <p:cNvSpPr txBox="1">
              <a:spLocks noChangeArrowheads="1"/>
            </p:cNvSpPr>
            <p:nvPr/>
          </p:nvSpPr>
          <p:spPr bwMode="auto">
            <a:xfrm>
              <a:off x="32620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1</a:t>
              </a:r>
              <a:endParaRPr lang="en-US" b="0" baseline="-25000"/>
            </a:p>
          </p:txBody>
        </p:sp>
        <p:sp>
          <p:nvSpPr>
            <p:cNvPr id="24691" name="Rectangle 100"/>
            <p:cNvSpPr>
              <a:spLocks noChangeArrowheads="1"/>
            </p:cNvSpPr>
            <p:nvPr/>
          </p:nvSpPr>
          <p:spPr bwMode="auto">
            <a:xfrm>
              <a:off x="38408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2" name="TextBox 101"/>
            <p:cNvSpPr txBox="1">
              <a:spLocks noChangeArrowheads="1"/>
            </p:cNvSpPr>
            <p:nvPr/>
          </p:nvSpPr>
          <p:spPr bwMode="auto">
            <a:xfrm>
              <a:off x="37954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2</a:t>
              </a:r>
              <a:endParaRPr lang="en-US" b="0" baseline="-25000"/>
            </a:p>
          </p:txBody>
        </p:sp>
        <p:sp>
          <p:nvSpPr>
            <p:cNvPr id="24693" name="Rectangle 107"/>
            <p:cNvSpPr>
              <a:spLocks noChangeArrowheads="1"/>
            </p:cNvSpPr>
            <p:nvPr/>
          </p:nvSpPr>
          <p:spPr bwMode="auto">
            <a:xfrm>
              <a:off x="43742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4" name="TextBox 108"/>
            <p:cNvSpPr txBox="1">
              <a:spLocks noChangeArrowheads="1"/>
            </p:cNvSpPr>
            <p:nvPr/>
          </p:nvSpPr>
          <p:spPr bwMode="auto">
            <a:xfrm>
              <a:off x="43288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3</a:t>
              </a:r>
              <a:endParaRPr lang="en-US" b="0" baseline="-25000"/>
            </a:p>
          </p:txBody>
        </p:sp>
        <p:sp>
          <p:nvSpPr>
            <p:cNvPr id="24695" name="Rectangle 114"/>
            <p:cNvSpPr>
              <a:spLocks noChangeArrowheads="1"/>
            </p:cNvSpPr>
            <p:nvPr/>
          </p:nvSpPr>
          <p:spPr bwMode="auto">
            <a:xfrm>
              <a:off x="49076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6" name="TextBox 115"/>
            <p:cNvSpPr txBox="1">
              <a:spLocks noChangeArrowheads="1"/>
            </p:cNvSpPr>
            <p:nvPr/>
          </p:nvSpPr>
          <p:spPr bwMode="auto">
            <a:xfrm>
              <a:off x="48622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4</a:t>
              </a:r>
              <a:endParaRPr lang="en-US" b="0" baseline="-25000"/>
            </a:p>
          </p:txBody>
        </p:sp>
        <p:sp>
          <p:nvSpPr>
            <p:cNvPr id="24697" name="Rectangle 121"/>
            <p:cNvSpPr>
              <a:spLocks noChangeArrowheads="1"/>
            </p:cNvSpPr>
            <p:nvPr/>
          </p:nvSpPr>
          <p:spPr bwMode="auto">
            <a:xfrm>
              <a:off x="54410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8" name="TextBox 122"/>
            <p:cNvSpPr txBox="1">
              <a:spLocks noChangeArrowheads="1"/>
            </p:cNvSpPr>
            <p:nvPr/>
          </p:nvSpPr>
          <p:spPr bwMode="auto">
            <a:xfrm>
              <a:off x="53956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5</a:t>
              </a:r>
              <a:endParaRPr lang="en-US" b="0" baseline="-25000"/>
            </a:p>
          </p:txBody>
        </p:sp>
        <p:sp>
          <p:nvSpPr>
            <p:cNvPr id="24699" name="Rectangle 128"/>
            <p:cNvSpPr>
              <a:spLocks noChangeArrowheads="1"/>
            </p:cNvSpPr>
            <p:nvPr/>
          </p:nvSpPr>
          <p:spPr bwMode="auto">
            <a:xfrm>
              <a:off x="5974441" y="12433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00" name="TextBox 129"/>
            <p:cNvSpPr txBox="1">
              <a:spLocks noChangeArrowheads="1"/>
            </p:cNvSpPr>
            <p:nvPr/>
          </p:nvSpPr>
          <p:spPr bwMode="auto">
            <a:xfrm>
              <a:off x="5929082" y="1219200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v</a:t>
              </a:r>
              <a:r>
                <a:rPr lang="en-US" sz="1200" b="0" baseline="-25000"/>
                <a:t>6</a:t>
              </a:r>
              <a:endParaRPr lang="en-US" b="0" baseline="-25000"/>
            </a:p>
          </p:txBody>
        </p:sp>
      </p:grpSp>
      <p:grpSp>
        <p:nvGrpSpPr>
          <p:cNvPr id="3" name="Group 213"/>
          <p:cNvGrpSpPr>
            <a:grpSpLocks/>
          </p:cNvGrpSpPr>
          <p:nvPr/>
        </p:nvGrpSpPr>
        <p:grpSpPr bwMode="auto">
          <a:xfrm>
            <a:off x="2286000" y="2362200"/>
            <a:ext cx="996950" cy="276225"/>
            <a:chOff x="2286000" y="3200400"/>
            <a:chExt cx="996452" cy="276999"/>
          </a:xfrm>
        </p:grpSpPr>
        <p:sp>
          <p:nvSpPr>
            <p:cNvPr id="24669" name="Rectangle 144"/>
            <p:cNvSpPr>
              <a:spLocks noChangeArrowheads="1"/>
            </p:cNvSpPr>
            <p:nvPr/>
          </p:nvSpPr>
          <p:spPr bwMode="auto">
            <a:xfrm>
              <a:off x="2794411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0" name="TextBox 145"/>
            <p:cNvSpPr txBox="1">
              <a:spLocks noChangeArrowheads="1"/>
            </p:cNvSpPr>
            <p:nvPr/>
          </p:nvSpPr>
          <p:spPr bwMode="auto">
            <a:xfrm>
              <a:off x="27842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71" name="Rectangle 137"/>
            <p:cNvSpPr>
              <a:spLocks noChangeArrowheads="1"/>
            </p:cNvSpPr>
            <p:nvPr/>
          </p:nvSpPr>
          <p:spPr bwMode="auto">
            <a:xfrm>
              <a:off x="22961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2" name="TextBox 138"/>
            <p:cNvSpPr txBox="1">
              <a:spLocks noChangeArrowheads="1"/>
            </p:cNvSpPr>
            <p:nvPr/>
          </p:nvSpPr>
          <p:spPr bwMode="auto">
            <a:xfrm>
              <a:off x="2286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73" name="Rectangle 135"/>
            <p:cNvSpPr>
              <a:spLocks noChangeArrowheads="1"/>
            </p:cNvSpPr>
            <p:nvPr/>
          </p:nvSpPr>
          <p:spPr bwMode="auto">
            <a:xfrm>
              <a:off x="25247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4" name="TextBox 136"/>
            <p:cNvSpPr txBox="1">
              <a:spLocks noChangeArrowheads="1"/>
            </p:cNvSpPr>
            <p:nvPr/>
          </p:nvSpPr>
          <p:spPr bwMode="auto">
            <a:xfrm>
              <a:off x="25146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1</a:t>
              </a:r>
              <a:endParaRPr lang="en-US" b="0" baseline="-25000"/>
            </a:p>
          </p:txBody>
        </p:sp>
        <p:sp>
          <p:nvSpPr>
            <p:cNvPr id="24675" name="Rectangle 142"/>
            <p:cNvSpPr>
              <a:spLocks noChangeArrowheads="1"/>
            </p:cNvSpPr>
            <p:nvPr/>
          </p:nvSpPr>
          <p:spPr bwMode="auto">
            <a:xfrm>
              <a:off x="3023011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6" name="TextBox 143"/>
            <p:cNvSpPr txBox="1">
              <a:spLocks noChangeArrowheads="1"/>
            </p:cNvSpPr>
            <p:nvPr/>
          </p:nvSpPr>
          <p:spPr bwMode="auto">
            <a:xfrm>
              <a:off x="30128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</p:grpSp>
      <p:grpSp>
        <p:nvGrpSpPr>
          <p:cNvPr id="4" name="Group 216"/>
          <p:cNvGrpSpPr>
            <a:grpSpLocks/>
          </p:cNvGrpSpPr>
          <p:nvPr/>
        </p:nvGrpSpPr>
        <p:grpSpPr bwMode="auto">
          <a:xfrm>
            <a:off x="3581400" y="2362200"/>
            <a:ext cx="996950" cy="276225"/>
            <a:chOff x="3581400" y="3200400"/>
            <a:chExt cx="996452" cy="276999"/>
          </a:xfrm>
        </p:grpSpPr>
        <p:sp>
          <p:nvSpPr>
            <p:cNvPr id="24661" name="Rectangle 151"/>
            <p:cNvSpPr>
              <a:spLocks noChangeArrowheads="1"/>
            </p:cNvSpPr>
            <p:nvPr/>
          </p:nvSpPr>
          <p:spPr bwMode="auto">
            <a:xfrm>
              <a:off x="35915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2" name="Rectangle 158"/>
            <p:cNvSpPr>
              <a:spLocks noChangeArrowheads="1"/>
            </p:cNvSpPr>
            <p:nvPr/>
          </p:nvSpPr>
          <p:spPr bwMode="auto">
            <a:xfrm>
              <a:off x="4089811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3" name="TextBox 152"/>
            <p:cNvSpPr txBox="1">
              <a:spLocks noChangeArrowheads="1"/>
            </p:cNvSpPr>
            <p:nvPr/>
          </p:nvSpPr>
          <p:spPr bwMode="auto">
            <a:xfrm>
              <a:off x="3581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64" name="TextBox 159"/>
            <p:cNvSpPr txBox="1">
              <a:spLocks noChangeArrowheads="1"/>
            </p:cNvSpPr>
            <p:nvPr/>
          </p:nvSpPr>
          <p:spPr bwMode="auto">
            <a:xfrm>
              <a:off x="40796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65" name="Rectangle 149"/>
            <p:cNvSpPr>
              <a:spLocks noChangeArrowheads="1"/>
            </p:cNvSpPr>
            <p:nvPr/>
          </p:nvSpPr>
          <p:spPr bwMode="auto">
            <a:xfrm>
              <a:off x="38201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6" name="TextBox 150"/>
            <p:cNvSpPr txBox="1">
              <a:spLocks noChangeArrowheads="1"/>
            </p:cNvSpPr>
            <p:nvPr/>
          </p:nvSpPr>
          <p:spPr bwMode="auto">
            <a:xfrm>
              <a:off x="3810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3</a:t>
              </a:r>
              <a:endParaRPr lang="en-US" b="0" baseline="-25000"/>
            </a:p>
          </p:txBody>
        </p:sp>
        <p:sp>
          <p:nvSpPr>
            <p:cNvPr id="24667" name="Rectangle 156"/>
            <p:cNvSpPr>
              <a:spLocks noChangeArrowheads="1"/>
            </p:cNvSpPr>
            <p:nvPr/>
          </p:nvSpPr>
          <p:spPr bwMode="auto">
            <a:xfrm>
              <a:off x="4318411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8" name="TextBox 157"/>
            <p:cNvSpPr txBox="1">
              <a:spLocks noChangeArrowheads="1"/>
            </p:cNvSpPr>
            <p:nvPr/>
          </p:nvSpPr>
          <p:spPr bwMode="auto">
            <a:xfrm>
              <a:off x="43082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6</a:t>
              </a:r>
              <a:endParaRPr lang="en-US" b="0" baseline="-25000"/>
            </a:p>
          </p:txBody>
        </p:sp>
      </p:grpSp>
      <p:grpSp>
        <p:nvGrpSpPr>
          <p:cNvPr id="5" name="Group 219"/>
          <p:cNvGrpSpPr>
            <a:grpSpLocks/>
          </p:cNvGrpSpPr>
          <p:nvPr/>
        </p:nvGrpSpPr>
        <p:grpSpPr bwMode="auto">
          <a:xfrm>
            <a:off x="4876800" y="2362200"/>
            <a:ext cx="990600" cy="276225"/>
            <a:chOff x="4876800" y="3200400"/>
            <a:chExt cx="990600" cy="276999"/>
          </a:xfrm>
        </p:grpSpPr>
        <p:sp>
          <p:nvSpPr>
            <p:cNvPr id="24653" name="Rectangle 165"/>
            <p:cNvSpPr>
              <a:spLocks noChangeArrowheads="1"/>
            </p:cNvSpPr>
            <p:nvPr/>
          </p:nvSpPr>
          <p:spPr bwMode="auto">
            <a:xfrm>
              <a:off x="48869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4" name="Rectangle 172"/>
            <p:cNvSpPr>
              <a:spLocks noChangeArrowheads="1"/>
            </p:cNvSpPr>
            <p:nvPr/>
          </p:nvSpPr>
          <p:spPr bwMode="auto">
            <a:xfrm>
              <a:off x="5379359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5" name="TextBox 166"/>
            <p:cNvSpPr txBox="1">
              <a:spLocks noChangeArrowheads="1"/>
            </p:cNvSpPr>
            <p:nvPr/>
          </p:nvSpPr>
          <p:spPr bwMode="auto">
            <a:xfrm>
              <a:off x="48768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56" name="TextBox 173"/>
            <p:cNvSpPr txBox="1">
              <a:spLocks noChangeArrowheads="1"/>
            </p:cNvSpPr>
            <p:nvPr/>
          </p:nvSpPr>
          <p:spPr bwMode="auto">
            <a:xfrm>
              <a:off x="5369174" y="3200400"/>
              <a:ext cx="2616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57" name="Rectangle 163"/>
            <p:cNvSpPr>
              <a:spLocks noChangeArrowheads="1"/>
            </p:cNvSpPr>
            <p:nvPr/>
          </p:nvSpPr>
          <p:spPr bwMode="auto">
            <a:xfrm>
              <a:off x="51155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8" name="TextBox 164"/>
            <p:cNvSpPr txBox="1">
              <a:spLocks noChangeArrowheads="1"/>
            </p:cNvSpPr>
            <p:nvPr/>
          </p:nvSpPr>
          <p:spPr bwMode="auto">
            <a:xfrm>
              <a:off x="5105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5</a:t>
              </a:r>
              <a:endParaRPr lang="en-US" b="0" baseline="-25000"/>
            </a:p>
          </p:txBody>
        </p:sp>
        <p:sp>
          <p:nvSpPr>
            <p:cNvPr id="24659" name="Rectangle 170"/>
            <p:cNvSpPr>
              <a:spLocks noChangeArrowheads="1"/>
            </p:cNvSpPr>
            <p:nvPr/>
          </p:nvSpPr>
          <p:spPr bwMode="auto">
            <a:xfrm>
              <a:off x="5607959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60" name="TextBox 171"/>
            <p:cNvSpPr txBox="1">
              <a:spLocks noChangeArrowheads="1"/>
            </p:cNvSpPr>
            <p:nvPr/>
          </p:nvSpPr>
          <p:spPr bwMode="auto">
            <a:xfrm>
              <a:off x="5597774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</p:grpSp>
      <p:grpSp>
        <p:nvGrpSpPr>
          <p:cNvPr id="6" name="Group 222"/>
          <p:cNvGrpSpPr>
            <a:grpSpLocks/>
          </p:cNvGrpSpPr>
          <p:nvPr/>
        </p:nvGrpSpPr>
        <p:grpSpPr bwMode="auto">
          <a:xfrm>
            <a:off x="6248400" y="2362200"/>
            <a:ext cx="990600" cy="276225"/>
            <a:chOff x="6248400" y="3200400"/>
            <a:chExt cx="990600" cy="276999"/>
          </a:xfrm>
        </p:grpSpPr>
        <p:sp>
          <p:nvSpPr>
            <p:cNvPr id="24645" name="Rectangle 179"/>
            <p:cNvSpPr>
              <a:spLocks noChangeArrowheads="1"/>
            </p:cNvSpPr>
            <p:nvPr/>
          </p:nvSpPr>
          <p:spPr bwMode="auto">
            <a:xfrm>
              <a:off x="62585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6" name="Rectangle 186"/>
            <p:cNvSpPr>
              <a:spLocks noChangeArrowheads="1"/>
            </p:cNvSpPr>
            <p:nvPr/>
          </p:nvSpPr>
          <p:spPr bwMode="auto">
            <a:xfrm>
              <a:off x="6750959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7" name="TextBox 180"/>
            <p:cNvSpPr txBox="1">
              <a:spLocks noChangeArrowheads="1"/>
            </p:cNvSpPr>
            <p:nvPr/>
          </p:nvSpPr>
          <p:spPr bwMode="auto">
            <a:xfrm>
              <a:off x="6248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48" name="TextBox 187"/>
            <p:cNvSpPr txBox="1">
              <a:spLocks noChangeArrowheads="1"/>
            </p:cNvSpPr>
            <p:nvPr/>
          </p:nvSpPr>
          <p:spPr bwMode="auto">
            <a:xfrm>
              <a:off x="6740774" y="3200400"/>
              <a:ext cx="2616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49" name="Rectangle 177"/>
            <p:cNvSpPr>
              <a:spLocks noChangeArrowheads="1"/>
            </p:cNvSpPr>
            <p:nvPr/>
          </p:nvSpPr>
          <p:spPr bwMode="auto">
            <a:xfrm>
              <a:off x="64871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0" name="TextBox 178"/>
            <p:cNvSpPr txBox="1">
              <a:spLocks noChangeArrowheads="1"/>
            </p:cNvSpPr>
            <p:nvPr/>
          </p:nvSpPr>
          <p:spPr bwMode="auto">
            <a:xfrm>
              <a:off x="6477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7</a:t>
              </a:r>
              <a:endParaRPr lang="en-US" b="0" baseline="-25000"/>
            </a:p>
          </p:txBody>
        </p:sp>
        <p:sp>
          <p:nvSpPr>
            <p:cNvPr id="24651" name="Rectangle 184"/>
            <p:cNvSpPr>
              <a:spLocks noChangeArrowheads="1"/>
            </p:cNvSpPr>
            <p:nvPr/>
          </p:nvSpPr>
          <p:spPr bwMode="auto">
            <a:xfrm>
              <a:off x="6979559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2" name="TextBox 185"/>
            <p:cNvSpPr txBox="1">
              <a:spLocks noChangeArrowheads="1"/>
            </p:cNvSpPr>
            <p:nvPr/>
          </p:nvSpPr>
          <p:spPr bwMode="auto">
            <a:xfrm>
              <a:off x="6969374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 smtClean="0"/>
                <a:t>8</a:t>
              </a:r>
              <a:endParaRPr lang="en-US" b="0" baseline="-25000" dirty="0"/>
            </a:p>
          </p:txBody>
        </p:sp>
      </p:grpSp>
      <p:grpSp>
        <p:nvGrpSpPr>
          <p:cNvPr id="7" name="Group 223"/>
          <p:cNvGrpSpPr>
            <a:grpSpLocks/>
          </p:cNvGrpSpPr>
          <p:nvPr/>
        </p:nvGrpSpPr>
        <p:grpSpPr bwMode="auto">
          <a:xfrm>
            <a:off x="3200400" y="4448175"/>
            <a:ext cx="803275" cy="276225"/>
            <a:chOff x="3200400" y="3837801"/>
            <a:chExt cx="803026" cy="276999"/>
          </a:xfrm>
        </p:grpSpPr>
        <p:sp>
          <p:nvSpPr>
            <p:cNvPr id="24639" name="Rectangle 193"/>
            <p:cNvSpPr>
              <a:spLocks noChangeArrowheads="1"/>
            </p:cNvSpPr>
            <p:nvPr/>
          </p:nvSpPr>
          <p:spPr bwMode="auto">
            <a:xfrm>
              <a:off x="3210585" y="38620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0" name="TextBox 194"/>
            <p:cNvSpPr txBox="1">
              <a:spLocks noChangeArrowheads="1"/>
            </p:cNvSpPr>
            <p:nvPr/>
          </p:nvSpPr>
          <p:spPr bwMode="auto">
            <a:xfrm>
              <a:off x="3200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41" name="Rectangle 191"/>
            <p:cNvSpPr>
              <a:spLocks noChangeArrowheads="1"/>
            </p:cNvSpPr>
            <p:nvPr/>
          </p:nvSpPr>
          <p:spPr bwMode="auto">
            <a:xfrm>
              <a:off x="35153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2" name="TextBox 192"/>
            <p:cNvSpPr txBox="1">
              <a:spLocks noChangeArrowheads="1"/>
            </p:cNvSpPr>
            <p:nvPr/>
          </p:nvSpPr>
          <p:spPr bwMode="auto">
            <a:xfrm>
              <a:off x="35052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1</a:t>
              </a:r>
              <a:endParaRPr lang="en-US" b="0" baseline="-25000"/>
            </a:p>
          </p:txBody>
        </p:sp>
        <p:sp>
          <p:nvSpPr>
            <p:cNvPr id="24643" name="Rectangle 196"/>
            <p:cNvSpPr>
              <a:spLocks noChangeArrowheads="1"/>
            </p:cNvSpPr>
            <p:nvPr/>
          </p:nvSpPr>
          <p:spPr bwMode="auto">
            <a:xfrm>
              <a:off x="37439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4" name="TextBox 197"/>
            <p:cNvSpPr txBox="1">
              <a:spLocks noChangeArrowheads="1"/>
            </p:cNvSpPr>
            <p:nvPr/>
          </p:nvSpPr>
          <p:spPr bwMode="auto">
            <a:xfrm>
              <a:off x="37338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5</a:t>
              </a:r>
              <a:endParaRPr lang="en-US" b="0" baseline="-25000"/>
            </a:p>
          </p:txBody>
        </p:sp>
      </p:grpSp>
      <p:grpSp>
        <p:nvGrpSpPr>
          <p:cNvPr id="8" name="Group 224"/>
          <p:cNvGrpSpPr>
            <a:grpSpLocks/>
          </p:cNvGrpSpPr>
          <p:nvPr/>
        </p:nvGrpSpPr>
        <p:grpSpPr bwMode="auto">
          <a:xfrm>
            <a:off x="4572000" y="4448175"/>
            <a:ext cx="803275" cy="276225"/>
            <a:chOff x="4572000" y="3837801"/>
            <a:chExt cx="803026" cy="276999"/>
          </a:xfrm>
        </p:grpSpPr>
        <p:sp>
          <p:nvSpPr>
            <p:cNvPr id="24633" name="Rectangle 199"/>
            <p:cNvSpPr>
              <a:spLocks noChangeArrowheads="1"/>
            </p:cNvSpPr>
            <p:nvPr/>
          </p:nvSpPr>
          <p:spPr bwMode="auto">
            <a:xfrm>
              <a:off x="4582185" y="38620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4" name="TextBox 200"/>
            <p:cNvSpPr txBox="1">
              <a:spLocks noChangeArrowheads="1"/>
            </p:cNvSpPr>
            <p:nvPr/>
          </p:nvSpPr>
          <p:spPr bwMode="auto">
            <a:xfrm>
              <a:off x="45720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35" name="Rectangle 202"/>
            <p:cNvSpPr>
              <a:spLocks noChangeArrowheads="1"/>
            </p:cNvSpPr>
            <p:nvPr/>
          </p:nvSpPr>
          <p:spPr bwMode="auto">
            <a:xfrm>
              <a:off x="48869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6" name="TextBox 203"/>
            <p:cNvSpPr txBox="1">
              <a:spLocks noChangeArrowheads="1"/>
            </p:cNvSpPr>
            <p:nvPr/>
          </p:nvSpPr>
          <p:spPr bwMode="auto">
            <a:xfrm>
              <a:off x="48768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  <p:sp>
          <p:nvSpPr>
            <p:cNvPr id="24637" name="Rectangle 205"/>
            <p:cNvSpPr>
              <a:spLocks noChangeArrowheads="1"/>
            </p:cNvSpPr>
            <p:nvPr/>
          </p:nvSpPr>
          <p:spPr bwMode="auto">
            <a:xfrm>
              <a:off x="51155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8" name="TextBox 206"/>
            <p:cNvSpPr txBox="1">
              <a:spLocks noChangeArrowheads="1"/>
            </p:cNvSpPr>
            <p:nvPr/>
          </p:nvSpPr>
          <p:spPr bwMode="auto">
            <a:xfrm>
              <a:off x="5105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7</a:t>
              </a:r>
              <a:endParaRPr lang="en-US" b="0" baseline="-25000"/>
            </a:p>
          </p:txBody>
        </p:sp>
      </p:grpSp>
      <p:grpSp>
        <p:nvGrpSpPr>
          <p:cNvPr id="9" name="Group 229"/>
          <p:cNvGrpSpPr>
            <a:grpSpLocks/>
          </p:cNvGrpSpPr>
          <p:nvPr/>
        </p:nvGrpSpPr>
        <p:grpSpPr bwMode="auto">
          <a:xfrm>
            <a:off x="5867401" y="4448177"/>
            <a:ext cx="1031777" cy="276999"/>
            <a:chOff x="5867400" y="3837801"/>
            <a:chExt cx="1031573" cy="277775"/>
          </a:xfrm>
        </p:grpSpPr>
        <p:sp>
          <p:nvSpPr>
            <p:cNvPr id="13" name="Rectangle 208"/>
            <p:cNvSpPr>
              <a:spLocks noChangeArrowheads="1"/>
            </p:cNvSpPr>
            <p:nvPr/>
          </p:nvSpPr>
          <p:spPr bwMode="auto">
            <a:xfrm>
              <a:off x="5877585" y="38620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209"/>
            <p:cNvSpPr txBox="1">
              <a:spLocks noChangeArrowheads="1"/>
            </p:cNvSpPr>
            <p:nvPr/>
          </p:nvSpPr>
          <p:spPr bwMode="auto">
            <a:xfrm>
              <a:off x="58674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25" name="Rectangle 211"/>
            <p:cNvSpPr>
              <a:spLocks noChangeArrowheads="1"/>
            </p:cNvSpPr>
            <p:nvPr/>
          </p:nvSpPr>
          <p:spPr bwMode="auto">
            <a:xfrm>
              <a:off x="61823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212"/>
            <p:cNvSpPr txBox="1">
              <a:spLocks noChangeArrowheads="1"/>
            </p:cNvSpPr>
            <p:nvPr/>
          </p:nvSpPr>
          <p:spPr bwMode="auto">
            <a:xfrm>
              <a:off x="61722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  <p:sp>
          <p:nvSpPr>
            <p:cNvPr id="16" name="Rectangle 214"/>
            <p:cNvSpPr>
              <a:spLocks noChangeArrowheads="1"/>
            </p:cNvSpPr>
            <p:nvPr/>
          </p:nvSpPr>
          <p:spPr bwMode="auto">
            <a:xfrm>
              <a:off x="64109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8" name="TextBox 215"/>
            <p:cNvSpPr txBox="1">
              <a:spLocks noChangeArrowheads="1"/>
            </p:cNvSpPr>
            <p:nvPr/>
          </p:nvSpPr>
          <p:spPr bwMode="auto">
            <a:xfrm>
              <a:off x="6400800" y="3837801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 smtClean="0"/>
                <a:t>9</a:t>
              </a:r>
              <a:endParaRPr lang="en-US" b="0" baseline="-25000" dirty="0"/>
            </a:p>
          </p:txBody>
        </p:sp>
        <p:sp>
          <p:nvSpPr>
            <p:cNvPr id="24629" name="Rectangle 217"/>
            <p:cNvSpPr>
              <a:spLocks noChangeArrowheads="1"/>
            </p:cNvSpPr>
            <p:nvPr/>
          </p:nvSpPr>
          <p:spPr bwMode="auto">
            <a:xfrm>
              <a:off x="6639585" y="38620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218"/>
            <p:cNvSpPr txBox="1">
              <a:spLocks noChangeArrowheads="1"/>
            </p:cNvSpPr>
            <p:nvPr/>
          </p:nvSpPr>
          <p:spPr bwMode="auto">
            <a:xfrm>
              <a:off x="6629400" y="3837801"/>
              <a:ext cx="269573" cy="277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/>
                <a:t>8</a:t>
              </a:r>
              <a:endParaRPr lang="en-US" b="0" baseline="-25000" dirty="0"/>
            </a:p>
          </p:txBody>
        </p:sp>
      </p:grpSp>
      <p:grpSp>
        <p:nvGrpSpPr>
          <p:cNvPr id="10" name="Group 230"/>
          <p:cNvGrpSpPr>
            <a:grpSpLocks/>
          </p:cNvGrpSpPr>
          <p:nvPr/>
        </p:nvGrpSpPr>
        <p:grpSpPr bwMode="auto">
          <a:xfrm>
            <a:off x="3048000" y="6276975"/>
            <a:ext cx="547688" cy="276225"/>
            <a:chOff x="3048000" y="5666601"/>
            <a:chExt cx="547918" cy="276999"/>
          </a:xfrm>
        </p:grpSpPr>
        <p:sp>
          <p:nvSpPr>
            <p:cNvPr id="24619" name="Rectangle 148"/>
            <p:cNvSpPr>
              <a:spLocks noChangeArrowheads="1"/>
            </p:cNvSpPr>
            <p:nvPr/>
          </p:nvSpPr>
          <p:spPr bwMode="auto">
            <a:xfrm>
              <a:off x="3093359" y="56908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55"/>
            <p:cNvSpPr txBox="1">
              <a:spLocks noChangeArrowheads="1"/>
            </p:cNvSpPr>
            <p:nvPr/>
          </p:nvSpPr>
          <p:spPr bwMode="auto">
            <a:xfrm>
              <a:off x="3048000" y="5666601"/>
              <a:ext cx="29367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r</a:t>
              </a:r>
              <a:r>
                <a:rPr lang="en-US" sz="1200" b="0" baseline="-25000">
                  <a:solidFill>
                    <a:schemeClr val="bg2"/>
                  </a:solidFill>
                </a:rPr>
                <a:t>1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0" name="Rectangle 162"/>
            <p:cNvSpPr>
              <a:spLocks noChangeArrowheads="1"/>
            </p:cNvSpPr>
            <p:nvPr/>
          </p:nvSpPr>
          <p:spPr bwMode="auto">
            <a:xfrm>
              <a:off x="3321959" y="56908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2" name="TextBox 167"/>
            <p:cNvSpPr txBox="1">
              <a:spLocks noChangeArrowheads="1"/>
            </p:cNvSpPr>
            <p:nvPr/>
          </p:nvSpPr>
          <p:spPr bwMode="auto">
            <a:xfrm>
              <a:off x="3276600" y="5666601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s</a:t>
              </a:r>
              <a:r>
                <a:rPr lang="en-US" sz="1200" b="0" baseline="-25000"/>
                <a:t>1</a:t>
              </a:r>
              <a:endParaRPr lang="en-US" b="0" baseline="-25000"/>
            </a:p>
          </p:txBody>
        </p:sp>
      </p:grpSp>
      <p:grpSp>
        <p:nvGrpSpPr>
          <p:cNvPr id="11" name="Group 231"/>
          <p:cNvGrpSpPr>
            <a:grpSpLocks/>
          </p:cNvGrpSpPr>
          <p:nvPr/>
        </p:nvGrpSpPr>
        <p:grpSpPr bwMode="auto">
          <a:xfrm>
            <a:off x="4405313" y="6276975"/>
            <a:ext cx="547687" cy="276225"/>
            <a:chOff x="4405082" y="5666601"/>
            <a:chExt cx="547918" cy="276999"/>
          </a:xfrm>
        </p:grpSpPr>
        <p:sp>
          <p:nvSpPr>
            <p:cNvPr id="24615" name="Rectangle 183"/>
            <p:cNvSpPr>
              <a:spLocks noChangeArrowheads="1"/>
            </p:cNvSpPr>
            <p:nvPr/>
          </p:nvSpPr>
          <p:spPr bwMode="auto">
            <a:xfrm>
              <a:off x="4450441" y="56908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TextBox 188"/>
            <p:cNvSpPr txBox="1">
              <a:spLocks noChangeArrowheads="1"/>
            </p:cNvSpPr>
            <p:nvPr/>
          </p:nvSpPr>
          <p:spPr bwMode="auto">
            <a:xfrm>
              <a:off x="4405082" y="5666601"/>
              <a:ext cx="29367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r</a:t>
              </a:r>
              <a:r>
                <a:rPr lang="en-US" sz="1200" b="0" baseline="-25000">
                  <a:solidFill>
                    <a:schemeClr val="bg2"/>
                  </a:solidFill>
                </a:rPr>
                <a:t>2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17" name="Rectangle 189"/>
            <p:cNvSpPr>
              <a:spLocks noChangeArrowheads="1"/>
            </p:cNvSpPr>
            <p:nvPr/>
          </p:nvSpPr>
          <p:spPr bwMode="auto">
            <a:xfrm>
              <a:off x="4679041" y="56908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TextBox 190"/>
            <p:cNvSpPr txBox="1">
              <a:spLocks noChangeArrowheads="1"/>
            </p:cNvSpPr>
            <p:nvPr/>
          </p:nvSpPr>
          <p:spPr bwMode="auto">
            <a:xfrm>
              <a:off x="4633682" y="5666601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s</a:t>
              </a:r>
              <a:r>
                <a:rPr lang="en-US" sz="1200" b="0" baseline="-25000"/>
                <a:t>2</a:t>
              </a:r>
              <a:endParaRPr lang="en-US" b="0" baseline="-25000"/>
            </a:p>
          </p:txBody>
        </p:sp>
      </p:grpSp>
      <p:grpSp>
        <p:nvGrpSpPr>
          <p:cNvPr id="12" name="Group 236"/>
          <p:cNvGrpSpPr>
            <a:grpSpLocks/>
          </p:cNvGrpSpPr>
          <p:nvPr/>
        </p:nvGrpSpPr>
        <p:grpSpPr bwMode="auto">
          <a:xfrm>
            <a:off x="5715000" y="6276975"/>
            <a:ext cx="547688" cy="276225"/>
            <a:chOff x="5715000" y="5666601"/>
            <a:chExt cx="547918" cy="276999"/>
          </a:xfrm>
        </p:grpSpPr>
        <p:sp>
          <p:nvSpPr>
            <p:cNvPr id="24611" name="Rectangle 195"/>
            <p:cNvSpPr>
              <a:spLocks noChangeArrowheads="1"/>
            </p:cNvSpPr>
            <p:nvPr/>
          </p:nvSpPr>
          <p:spPr bwMode="auto">
            <a:xfrm>
              <a:off x="5760359" y="5690800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2" name="TextBox 198"/>
            <p:cNvSpPr txBox="1">
              <a:spLocks noChangeArrowheads="1"/>
            </p:cNvSpPr>
            <p:nvPr/>
          </p:nvSpPr>
          <p:spPr bwMode="auto">
            <a:xfrm>
              <a:off x="5715000" y="5666601"/>
              <a:ext cx="29367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chemeClr val="bg2"/>
                  </a:solidFill>
                </a:rPr>
                <a:t>r</a:t>
              </a:r>
              <a:r>
                <a:rPr lang="en-US" sz="1200" b="0" baseline="-25000">
                  <a:solidFill>
                    <a:schemeClr val="bg2"/>
                  </a:solidFill>
                </a:rPr>
                <a:t>3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4613" name="Rectangle 201"/>
            <p:cNvSpPr>
              <a:spLocks noChangeArrowheads="1"/>
            </p:cNvSpPr>
            <p:nvPr/>
          </p:nvSpPr>
          <p:spPr bwMode="auto">
            <a:xfrm>
              <a:off x="5988959" y="5690800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4" name="TextBox 204"/>
            <p:cNvSpPr txBox="1">
              <a:spLocks noChangeArrowheads="1"/>
            </p:cNvSpPr>
            <p:nvPr/>
          </p:nvSpPr>
          <p:spPr bwMode="auto">
            <a:xfrm>
              <a:off x="5943600" y="5666601"/>
              <a:ext cx="3193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s</a:t>
              </a:r>
              <a:r>
                <a:rPr lang="en-US" sz="1200" b="0" baseline="-25000"/>
                <a:t>3</a:t>
              </a:r>
              <a:endParaRPr lang="en-US" b="0" baseline="-25000"/>
            </a:p>
          </p:txBody>
        </p:sp>
      </p:grpSp>
      <p:sp>
        <p:nvSpPr>
          <p:cNvPr id="169" name="Rectangle 7"/>
          <p:cNvSpPr>
            <a:spLocks noChangeArrowheads="1"/>
          </p:cNvSpPr>
          <p:nvPr/>
        </p:nvSpPr>
        <p:spPr bwMode="auto">
          <a:xfrm>
            <a:off x="6324600" y="2666999"/>
            <a:ext cx="838200" cy="4095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smtClean="0">
                <a:solidFill>
                  <a:schemeClr val="bg2"/>
                </a:solidFill>
              </a:rPr>
              <a:t>combine</a:t>
            </a:r>
            <a:endParaRPr lang="en-US" sz="1200" b="0" dirty="0">
              <a:solidFill>
                <a:schemeClr val="bg2"/>
              </a:solidFill>
            </a:endParaRPr>
          </a:p>
        </p:txBody>
      </p:sp>
      <p:sp>
        <p:nvSpPr>
          <p:cNvPr id="170" name="Rectangle 4"/>
          <p:cNvSpPr>
            <a:spLocks noChangeArrowheads="1"/>
          </p:cNvSpPr>
          <p:nvPr/>
        </p:nvSpPr>
        <p:spPr bwMode="auto">
          <a:xfrm>
            <a:off x="2362200" y="2666999"/>
            <a:ext cx="838200" cy="4095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smtClean="0">
                <a:solidFill>
                  <a:schemeClr val="bg2"/>
                </a:solidFill>
              </a:rPr>
              <a:t>combine</a:t>
            </a:r>
            <a:endParaRPr lang="en-US" sz="1200" b="0" dirty="0">
              <a:solidFill>
                <a:schemeClr val="bg2"/>
              </a:solidFill>
            </a:endParaRPr>
          </a:p>
        </p:txBody>
      </p:sp>
      <p:sp>
        <p:nvSpPr>
          <p:cNvPr id="171" name="Rectangle 5"/>
          <p:cNvSpPr>
            <a:spLocks noChangeArrowheads="1"/>
          </p:cNvSpPr>
          <p:nvPr/>
        </p:nvSpPr>
        <p:spPr bwMode="auto">
          <a:xfrm>
            <a:off x="3657600" y="2666999"/>
            <a:ext cx="838200" cy="4095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smtClean="0">
                <a:solidFill>
                  <a:schemeClr val="bg2"/>
                </a:solidFill>
              </a:rPr>
              <a:t>combine</a:t>
            </a:r>
            <a:endParaRPr lang="en-US" sz="1200" b="0" dirty="0">
              <a:solidFill>
                <a:schemeClr val="bg2"/>
              </a:solidFill>
            </a:endParaRPr>
          </a:p>
        </p:txBody>
      </p:sp>
      <p:sp>
        <p:nvSpPr>
          <p:cNvPr id="172" name="Rectangle 6"/>
          <p:cNvSpPr>
            <a:spLocks noChangeArrowheads="1"/>
          </p:cNvSpPr>
          <p:nvPr/>
        </p:nvSpPr>
        <p:spPr bwMode="auto">
          <a:xfrm>
            <a:off x="4953000" y="2666999"/>
            <a:ext cx="838200" cy="4095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smtClean="0">
                <a:solidFill>
                  <a:schemeClr val="bg2"/>
                </a:solidFill>
              </a:rPr>
              <a:t>combine</a:t>
            </a:r>
            <a:endParaRPr lang="en-US" sz="1200" b="0" dirty="0">
              <a:solidFill>
                <a:schemeClr val="bg2"/>
              </a:solidFill>
            </a:endParaRPr>
          </a:p>
        </p:txBody>
      </p:sp>
      <p:cxnSp>
        <p:nvCxnSpPr>
          <p:cNvPr id="173" name="Straight Arrow Connector 172"/>
          <p:cNvCxnSpPr>
            <a:cxnSpLocks noChangeShapeType="1"/>
          </p:cNvCxnSpPr>
          <p:nvPr/>
        </p:nvCxnSpPr>
        <p:spPr bwMode="auto">
          <a:xfrm rot="5400000">
            <a:off x="2644776" y="3213100"/>
            <a:ext cx="27305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" name="Straight Arrow Connector 173"/>
          <p:cNvCxnSpPr>
            <a:cxnSpLocks noChangeShapeType="1"/>
          </p:cNvCxnSpPr>
          <p:nvPr/>
        </p:nvCxnSpPr>
        <p:spPr bwMode="auto">
          <a:xfrm rot="5400000">
            <a:off x="3938588" y="3213100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5" name="Straight Arrow Connector 174"/>
          <p:cNvCxnSpPr>
            <a:cxnSpLocks noChangeShapeType="1"/>
          </p:cNvCxnSpPr>
          <p:nvPr/>
        </p:nvCxnSpPr>
        <p:spPr bwMode="auto">
          <a:xfrm rot="5400000">
            <a:off x="5233988" y="3213100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6" name="Straight Arrow Connector 175"/>
          <p:cNvCxnSpPr>
            <a:cxnSpLocks noChangeShapeType="1"/>
          </p:cNvCxnSpPr>
          <p:nvPr/>
        </p:nvCxnSpPr>
        <p:spPr bwMode="auto">
          <a:xfrm rot="5400000">
            <a:off x="6605588" y="3213100"/>
            <a:ext cx="274638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177" name="Group 213"/>
          <p:cNvGrpSpPr>
            <a:grpSpLocks/>
          </p:cNvGrpSpPr>
          <p:nvPr/>
        </p:nvGrpSpPr>
        <p:grpSpPr bwMode="auto">
          <a:xfrm>
            <a:off x="2286000" y="3381375"/>
            <a:ext cx="996950" cy="276225"/>
            <a:chOff x="2286000" y="3200400"/>
            <a:chExt cx="996452" cy="276999"/>
          </a:xfrm>
        </p:grpSpPr>
        <p:sp>
          <p:nvSpPr>
            <p:cNvPr id="178" name="Rectangle 144"/>
            <p:cNvSpPr>
              <a:spLocks noChangeArrowheads="1"/>
            </p:cNvSpPr>
            <p:nvPr/>
          </p:nvSpPr>
          <p:spPr bwMode="auto">
            <a:xfrm>
              <a:off x="2794411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TextBox 145"/>
            <p:cNvSpPr txBox="1">
              <a:spLocks noChangeArrowheads="1"/>
            </p:cNvSpPr>
            <p:nvPr/>
          </p:nvSpPr>
          <p:spPr bwMode="auto">
            <a:xfrm>
              <a:off x="27842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180" name="Rectangle 137"/>
            <p:cNvSpPr>
              <a:spLocks noChangeArrowheads="1"/>
            </p:cNvSpPr>
            <p:nvPr/>
          </p:nvSpPr>
          <p:spPr bwMode="auto">
            <a:xfrm>
              <a:off x="22961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TextBox 138"/>
            <p:cNvSpPr txBox="1">
              <a:spLocks noChangeArrowheads="1"/>
            </p:cNvSpPr>
            <p:nvPr/>
          </p:nvSpPr>
          <p:spPr bwMode="auto">
            <a:xfrm>
              <a:off x="2286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182" name="Rectangle 135"/>
            <p:cNvSpPr>
              <a:spLocks noChangeArrowheads="1"/>
            </p:cNvSpPr>
            <p:nvPr/>
          </p:nvSpPr>
          <p:spPr bwMode="auto">
            <a:xfrm>
              <a:off x="25247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TextBox 136"/>
            <p:cNvSpPr txBox="1">
              <a:spLocks noChangeArrowheads="1"/>
            </p:cNvSpPr>
            <p:nvPr/>
          </p:nvSpPr>
          <p:spPr bwMode="auto">
            <a:xfrm>
              <a:off x="25146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1</a:t>
              </a:r>
              <a:endParaRPr lang="en-US" b="0" baseline="-25000"/>
            </a:p>
          </p:txBody>
        </p:sp>
        <p:sp>
          <p:nvSpPr>
            <p:cNvPr id="184" name="Rectangle 142"/>
            <p:cNvSpPr>
              <a:spLocks noChangeArrowheads="1"/>
            </p:cNvSpPr>
            <p:nvPr/>
          </p:nvSpPr>
          <p:spPr bwMode="auto">
            <a:xfrm>
              <a:off x="3023011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TextBox 143"/>
            <p:cNvSpPr txBox="1">
              <a:spLocks noChangeArrowheads="1"/>
            </p:cNvSpPr>
            <p:nvPr/>
          </p:nvSpPr>
          <p:spPr bwMode="auto">
            <a:xfrm>
              <a:off x="3012826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</p:grpSp>
      <p:grpSp>
        <p:nvGrpSpPr>
          <p:cNvPr id="186" name="Group 216"/>
          <p:cNvGrpSpPr>
            <a:grpSpLocks/>
          </p:cNvGrpSpPr>
          <p:nvPr/>
        </p:nvGrpSpPr>
        <p:grpSpPr bwMode="auto">
          <a:xfrm>
            <a:off x="3844925" y="3381375"/>
            <a:ext cx="498475" cy="276225"/>
            <a:chOff x="3581400" y="3200400"/>
            <a:chExt cx="498226" cy="276999"/>
          </a:xfrm>
        </p:grpSpPr>
        <p:sp>
          <p:nvSpPr>
            <p:cNvPr id="187" name="Rectangle 151"/>
            <p:cNvSpPr>
              <a:spLocks noChangeArrowheads="1"/>
            </p:cNvSpPr>
            <p:nvPr/>
          </p:nvSpPr>
          <p:spPr bwMode="auto">
            <a:xfrm>
              <a:off x="35915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TextBox 152"/>
            <p:cNvSpPr txBox="1">
              <a:spLocks noChangeArrowheads="1"/>
            </p:cNvSpPr>
            <p:nvPr/>
          </p:nvSpPr>
          <p:spPr bwMode="auto">
            <a:xfrm>
              <a:off x="3581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191" name="Rectangle 149"/>
            <p:cNvSpPr>
              <a:spLocks noChangeArrowheads="1"/>
            </p:cNvSpPr>
            <p:nvPr/>
          </p:nvSpPr>
          <p:spPr bwMode="auto">
            <a:xfrm>
              <a:off x="38201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TextBox 150"/>
            <p:cNvSpPr txBox="1">
              <a:spLocks noChangeArrowheads="1"/>
            </p:cNvSpPr>
            <p:nvPr/>
          </p:nvSpPr>
          <p:spPr bwMode="auto">
            <a:xfrm>
              <a:off x="3810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 smtClean="0"/>
                <a:t>9</a:t>
              </a:r>
              <a:endParaRPr lang="en-US" b="0" baseline="-25000" dirty="0"/>
            </a:p>
          </p:txBody>
        </p:sp>
      </p:grpSp>
      <p:grpSp>
        <p:nvGrpSpPr>
          <p:cNvPr id="195" name="Group 219"/>
          <p:cNvGrpSpPr>
            <a:grpSpLocks/>
          </p:cNvGrpSpPr>
          <p:nvPr/>
        </p:nvGrpSpPr>
        <p:grpSpPr bwMode="auto">
          <a:xfrm>
            <a:off x="4876800" y="3381375"/>
            <a:ext cx="990600" cy="276225"/>
            <a:chOff x="4876800" y="3200400"/>
            <a:chExt cx="990600" cy="276999"/>
          </a:xfrm>
        </p:grpSpPr>
        <p:sp>
          <p:nvSpPr>
            <p:cNvPr id="196" name="Rectangle 165"/>
            <p:cNvSpPr>
              <a:spLocks noChangeArrowheads="1"/>
            </p:cNvSpPr>
            <p:nvPr/>
          </p:nvSpPr>
          <p:spPr bwMode="auto">
            <a:xfrm>
              <a:off x="48869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Rectangle 172"/>
            <p:cNvSpPr>
              <a:spLocks noChangeArrowheads="1"/>
            </p:cNvSpPr>
            <p:nvPr/>
          </p:nvSpPr>
          <p:spPr bwMode="auto">
            <a:xfrm>
              <a:off x="5379359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TextBox 166"/>
            <p:cNvSpPr txBox="1">
              <a:spLocks noChangeArrowheads="1"/>
            </p:cNvSpPr>
            <p:nvPr/>
          </p:nvSpPr>
          <p:spPr bwMode="auto">
            <a:xfrm>
              <a:off x="48768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a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199" name="TextBox 173"/>
            <p:cNvSpPr txBox="1">
              <a:spLocks noChangeArrowheads="1"/>
            </p:cNvSpPr>
            <p:nvPr/>
          </p:nvSpPr>
          <p:spPr bwMode="auto">
            <a:xfrm>
              <a:off x="5369174" y="3200400"/>
              <a:ext cx="2616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00" name="Rectangle 163"/>
            <p:cNvSpPr>
              <a:spLocks noChangeArrowheads="1"/>
            </p:cNvSpPr>
            <p:nvPr/>
          </p:nvSpPr>
          <p:spPr bwMode="auto">
            <a:xfrm>
              <a:off x="51155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164"/>
            <p:cNvSpPr txBox="1">
              <a:spLocks noChangeArrowheads="1"/>
            </p:cNvSpPr>
            <p:nvPr/>
          </p:nvSpPr>
          <p:spPr bwMode="auto">
            <a:xfrm>
              <a:off x="5105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5</a:t>
              </a:r>
              <a:endParaRPr lang="en-US" b="0" baseline="-25000"/>
            </a:p>
          </p:txBody>
        </p:sp>
        <p:sp>
          <p:nvSpPr>
            <p:cNvPr id="202" name="Rectangle 170"/>
            <p:cNvSpPr>
              <a:spLocks noChangeArrowheads="1"/>
            </p:cNvSpPr>
            <p:nvPr/>
          </p:nvSpPr>
          <p:spPr bwMode="auto">
            <a:xfrm>
              <a:off x="5607959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TextBox 171"/>
            <p:cNvSpPr txBox="1">
              <a:spLocks noChangeArrowheads="1"/>
            </p:cNvSpPr>
            <p:nvPr/>
          </p:nvSpPr>
          <p:spPr bwMode="auto">
            <a:xfrm>
              <a:off x="5597774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2</a:t>
              </a:r>
              <a:endParaRPr lang="en-US" b="0" baseline="-25000"/>
            </a:p>
          </p:txBody>
        </p:sp>
      </p:grpSp>
      <p:grpSp>
        <p:nvGrpSpPr>
          <p:cNvPr id="204" name="Group 222"/>
          <p:cNvGrpSpPr>
            <a:grpSpLocks/>
          </p:cNvGrpSpPr>
          <p:nvPr/>
        </p:nvGrpSpPr>
        <p:grpSpPr bwMode="auto">
          <a:xfrm>
            <a:off x="6248400" y="3381375"/>
            <a:ext cx="990600" cy="276225"/>
            <a:chOff x="6248400" y="3200400"/>
            <a:chExt cx="990600" cy="276999"/>
          </a:xfrm>
        </p:grpSpPr>
        <p:sp>
          <p:nvSpPr>
            <p:cNvPr id="205" name="Rectangle 179"/>
            <p:cNvSpPr>
              <a:spLocks noChangeArrowheads="1"/>
            </p:cNvSpPr>
            <p:nvPr/>
          </p:nvSpPr>
          <p:spPr bwMode="auto">
            <a:xfrm>
              <a:off x="6258585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Rectangle 186"/>
            <p:cNvSpPr>
              <a:spLocks noChangeArrowheads="1"/>
            </p:cNvSpPr>
            <p:nvPr/>
          </p:nvSpPr>
          <p:spPr bwMode="auto">
            <a:xfrm>
              <a:off x="6750959" y="3224599"/>
              <a:ext cx="228600" cy="228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80"/>
            <p:cNvSpPr txBox="1">
              <a:spLocks noChangeArrowheads="1"/>
            </p:cNvSpPr>
            <p:nvPr/>
          </p:nvSpPr>
          <p:spPr bwMode="auto">
            <a:xfrm>
              <a:off x="62484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b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08" name="TextBox 187"/>
            <p:cNvSpPr txBox="1">
              <a:spLocks noChangeArrowheads="1"/>
            </p:cNvSpPr>
            <p:nvPr/>
          </p:nvSpPr>
          <p:spPr bwMode="auto">
            <a:xfrm>
              <a:off x="6740774" y="3200400"/>
              <a:ext cx="2616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0">
                  <a:solidFill>
                    <a:schemeClr val="bg2"/>
                  </a:solidFill>
                </a:rPr>
                <a:t>c</a:t>
              </a:r>
              <a:endParaRPr lang="en-US" b="0" baseline="-25000">
                <a:solidFill>
                  <a:schemeClr val="bg2"/>
                </a:solidFill>
              </a:endParaRPr>
            </a:p>
          </p:txBody>
        </p:sp>
        <p:sp>
          <p:nvSpPr>
            <p:cNvPr id="209" name="Rectangle 177"/>
            <p:cNvSpPr>
              <a:spLocks noChangeArrowheads="1"/>
            </p:cNvSpPr>
            <p:nvPr/>
          </p:nvSpPr>
          <p:spPr bwMode="auto">
            <a:xfrm>
              <a:off x="6487185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78"/>
            <p:cNvSpPr txBox="1">
              <a:spLocks noChangeArrowheads="1"/>
            </p:cNvSpPr>
            <p:nvPr/>
          </p:nvSpPr>
          <p:spPr bwMode="auto">
            <a:xfrm>
              <a:off x="6477000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/>
                <a:t>7</a:t>
              </a:r>
              <a:endParaRPr lang="en-US" b="0" baseline="-25000"/>
            </a:p>
          </p:txBody>
        </p:sp>
        <p:sp>
          <p:nvSpPr>
            <p:cNvPr id="211" name="Rectangle 184"/>
            <p:cNvSpPr>
              <a:spLocks noChangeArrowheads="1"/>
            </p:cNvSpPr>
            <p:nvPr/>
          </p:nvSpPr>
          <p:spPr bwMode="auto">
            <a:xfrm>
              <a:off x="6979559" y="3224599"/>
              <a:ext cx="228600" cy="228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TextBox 185"/>
            <p:cNvSpPr txBox="1">
              <a:spLocks noChangeArrowheads="1"/>
            </p:cNvSpPr>
            <p:nvPr/>
          </p:nvSpPr>
          <p:spPr bwMode="auto">
            <a:xfrm>
              <a:off x="6969374" y="3200400"/>
              <a:ext cx="269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 smtClean="0"/>
                <a:t>8</a:t>
              </a:r>
              <a:endParaRPr lang="en-US" b="0" baseline="-25000" dirty="0"/>
            </a:p>
          </p:txBody>
        </p:sp>
      </p:grpSp>
      <p:sp>
        <p:nvSpPr>
          <p:cNvPr id="213" name="Rectangle 4"/>
          <p:cNvSpPr>
            <a:spLocks noChangeArrowheads="1"/>
          </p:cNvSpPr>
          <p:nvPr/>
        </p:nvSpPr>
        <p:spPr bwMode="auto">
          <a:xfrm>
            <a:off x="2286000" y="3733800"/>
            <a:ext cx="990600" cy="333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err="1" smtClean="0">
                <a:solidFill>
                  <a:schemeClr val="bg2"/>
                </a:solidFill>
              </a:rPr>
              <a:t>partitioner</a:t>
            </a:r>
            <a:endParaRPr lang="en-US" sz="1200" b="0" dirty="0">
              <a:solidFill>
                <a:schemeClr val="bg2"/>
              </a:solidFill>
            </a:endParaRPr>
          </a:p>
        </p:txBody>
      </p:sp>
      <p:sp>
        <p:nvSpPr>
          <p:cNvPr id="214" name="Rectangle 4"/>
          <p:cNvSpPr>
            <a:spLocks noChangeArrowheads="1"/>
          </p:cNvSpPr>
          <p:nvPr/>
        </p:nvSpPr>
        <p:spPr bwMode="auto">
          <a:xfrm>
            <a:off x="3581400" y="3733800"/>
            <a:ext cx="990600" cy="333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err="1" smtClean="0">
                <a:solidFill>
                  <a:schemeClr val="bg2"/>
                </a:solidFill>
              </a:rPr>
              <a:t>partitioner</a:t>
            </a:r>
            <a:endParaRPr lang="en-US" sz="1200" b="0" dirty="0">
              <a:solidFill>
                <a:schemeClr val="bg2"/>
              </a:solidFill>
            </a:endParaRPr>
          </a:p>
        </p:txBody>
      </p:sp>
      <p:sp>
        <p:nvSpPr>
          <p:cNvPr id="215" name="Rectangle 4"/>
          <p:cNvSpPr>
            <a:spLocks noChangeArrowheads="1"/>
          </p:cNvSpPr>
          <p:nvPr/>
        </p:nvSpPr>
        <p:spPr bwMode="auto">
          <a:xfrm>
            <a:off x="4876800" y="3733800"/>
            <a:ext cx="990600" cy="333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err="1" smtClean="0">
                <a:solidFill>
                  <a:schemeClr val="bg2"/>
                </a:solidFill>
              </a:rPr>
              <a:t>partitioner</a:t>
            </a:r>
            <a:endParaRPr lang="en-US" sz="1200" b="0" dirty="0">
              <a:solidFill>
                <a:schemeClr val="bg2"/>
              </a:solidFill>
            </a:endParaRPr>
          </a:p>
        </p:txBody>
      </p:sp>
      <p:sp>
        <p:nvSpPr>
          <p:cNvPr id="216" name="Rectangle 4"/>
          <p:cNvSpPr>
            <a:spLocks noChangeArrowheads="1"/>
          </p:cNvSpPr>
          <p:nvPr/>
        </p:nvSpPr>
        <p:spPr bwMode="auto">
          <a:xfrm>
            <a:off x="6248400" y="3733800"/>
            <a:ext cx="990600" cy="333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 b="0" dirty="0" err="1" smtClean="0">
                <a:solidFill>
                  <a:schemeClr val="bg2"/>
                </a:solidFill>
              </a:rPr>
              <a:t>partitioner</a:t>
            </a:r>
            <a:endParaRPr lang="en-US" sz="1200" b="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animBg="1"/>
      <p:bldP spid="170" grpId="0" animBg="1"/>
      <p:bldP spid="171" grpId="0" animBg="1"/>
      <p:bldP spid="172" grpId="0" animBg="1"/>
      <p:bldP spid="213" grpId="0" animBg="1"/>
      <p:bldP spid="214" grpId="0" animBg="1"/>
      <p:bldP spid="215" grpId="0" animBg="1"/>
      <p:bldP spid="2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 Runtime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Handles scheduling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Assigns workers to map and reduce tasks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Handles “data distribution”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Moves processes to data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Handles synchronization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Gathers, sorts, and shuffles intermediate data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Handles faults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Detects worker failures and restarts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Arial" charset="0"/>
              </a:rPr>
              <a:t>Everything happens on top of a distributed FS (later)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“Hello World”: Word Count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660525" y="1905000"/>
            <a:ext cx="611187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Map(String </a:t>
            </a:r>
            <a:r>
              <a:rPr lang="en-US" sz="1800" dirty="0" err="1" smtClean="0"/>
              <a:t>docid</a:t>
            </a:r>
            <a:r>
              <a:rPr lang="en-US" sz="1800" dirty="0" smtClean="0"/>
              <a:t>, </a:t>
            </a:r>
            <a:r>
              <a:rPr lang="en-US" sz="1800" dirty="0"/>
              <a:t>String </a:t>
            </a:r>
            <a:r>
              <a:rPr lang="en-US" sz="1800" dirty="0" smtClean="0"/>
              <a:t>text):</a:t>
            </a:r>
            <a:endParaRPr lang="en-US" sz="1800" dirty="0"/>
          </a:p>
          <a:p>
            <a:r>
              <a:rPr lang="en-US" sz="1800" b="0" i="1" dirty="0" smtClean="0">
                <a:solidFill>
                  <a:srgbClr val="FFFF00"/>
                </a:solidFill>
              </a:rPr>
              <a:t>     </a:t>
            </a:r>
            <a:r>
              <a:rPr lang="en-US" sz="1800" b="0" dirty="0" smtClean="0"/>
              <a:t>for each word w in text:</a:t>
            </a:r>
          </a:p>
          <a:p>
            <a:r>
              <a:rPr lang="en-US" sz="1800" b="0" dirty="0" smtClean="0"/>
              <a:t>          Emit(w</a:t>
            </a:r>
            <a:r>
              <a:rPr lang="en-US" sz="1800" b="0" dirty="0"/>
              <a:t>, </a:t>
            </a:r>
            <a:r>
              <a:rPr lang="en-US" sz="1800" b="0" dirty="0" smtClean="0"/>
              <a:t>1);</a:t>
            </a:r>
            <a:endParaRPr lang="en-US" sz="1800" b="0" dirty="0"/>
          </a:p>
          <a:p>
            <a:endParaRPr lang="en-US" sz="1800" b="0" dirty="0"/>
          </a:p>
          <a:p>
            <a:r>
              <a:rPr lang="en-US" sz="1800" dirty="0"/>
              <a:t>Reduce(String </a:t>
            </a:r>
            <a:r>
              <a:rPr lang="en-US" sz="1800" dirty="0" smtClean="0"/>
              <a:t>term, </a:t>
            </a:r>
            <a:r>
              <a:rPr lang="en-US" sz="1800" dirty="0" err="1" smtClean="0"/>
              <a:t>Iterator</a:t>
            </a:r>
            <a:r>
              <a:rPr lang="en-US" sz="1800" dirty="0" smtClean="0"/>
              <a:t>&lt;</a:t>
            </a:r>
            <a:r>
              <a:rPr lang="en-US" sz="1800" dirty="0" err="1" smtClean="0"/>
              <a:t>Int</a:t>
            </a:r>
            <a:r>
              <a:rPr lang="en-US" sz="1800" dirty="0" smtClean="0"/>
              <a:t>&gt; values):</a:t>
            </a:r>
            <a:endParaRPr lang="en-US" sz="1800" dirty="0"/>
          </a:p>
          <a:p>
            <a:r>
              <a:rPr lang="en-US" sz="1800" b="0" i="1" dirty="0">
                <a:solidFill>
                  <a:srgbClr val="FFFF00"/>
                </a:solidFill>
              </a:rPr>
              <a:t>     </a:t>
            </a:r>
            <a:r>
              <a:rPr lang="en-US" sz="1800" b="0" dirty="0" err="1" smtClean="0"/>
              <a:t>int</a:t>
            </a:r>
            <a:r>
              <a:rPr lang="en-US" sz="1800" b="0" dirty="0" smtClean="0"/>
              <a:t> sum </a:t>
            </a:r>
            <a:r>
              <a:rPr lang="en-US" sz="1800" b="0" dirty="0"/>
              <a:t>= 0;</a:t>
            </a:r>
          </a:p>
          <a:p>
            <a:r>
              <a:rPr lang="en-US" sz="1800" b="0" dirty="0"/>
              <a:t>     for each v in </a:t>
            </a:r>
            <a:r>
              <a:rPr lang="en-US" sz="1800" b="0" dirty="0" smtClean="0"/>
              <a:t>values</a:t>
            </a:r>
            <a:r>
              <a:rPr lang="en-US" sz="1800" b="0" dirty="0"/>
              <a:t>:</a:t>
            </a:r>
          </a:p>
          <a:p>
            <a:r>
              <a:rPr lang="en-US" sz="1800" b="0" dirty="0"/>
              <a:t>          </a:t>
            </a:r>
            <a:r>
              <a:rPr lang="en-US" sz="1800" b="0" dirty="0" smtClean="0"/>
              <a:t>sum </a:t>
            </a:r>
            <a:r>
              <a:rPr lang="en-US" sz="1800" b="0" dirty="0"/>
              <a:t>+= </a:t>
            </a:r>
            <a:r>
              <a:rPr lang="en-US" sz="1800" b="0" dirty="0" smtClean="0"/>
              <a:t>v;</a:t>
            </a:r>
            <a:endParaRPr lang="en-US" sz="1800" b="0" dirty="0"/>
          </a:p>
          <a:p>
            <a:r>
              <a:rPr lang="en-US" sz="1800" b="0" dirty="0"/>
              <a:t>          </a:t>
            </a:r>
            <a:r>
              <a:rPr lang="en-US" sz="1800" b="0" dirty="0" smtClean="0"/>
              <a:t>Emit(term, value);</a:t>
            </a:r>
            <a:endParaRPr lang="en-US" sz="1800" b="0" dirty="0"/>
          </a:p>
          <a:p>
            <a:endParaRPr lang="en-US" sz="1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 Implementations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MapReduce is a programming model</a:t>
            </a:r>
          </a:p>
          <a:p>
            <a:r>
              <a:rPr lang="en-US" dirty="0" smtClean="0"/>
              <a:t>Google has a proprietary implementation in C++</a:t>
            </a:r>
          </a:p>
          <a:p>
            <a:pPr lvl="1"/>
            <a:r>
              <a:rPr lang="en-US" dirty="0" smtClean="0"/>
              <a:t>Bindings in Java, Python</a:t>
            </a:r>
          </a:p>
          <a:p>
            <a:r>
              <a:rPr lang="en-US" dirty="0" smtClean="0"/>
              <a:t>Hadoop is an open-source implementation in Java</a:t>
            </a:r>
          </a:p>
          <a:p>
            <a:pPr lvl="1"/>
            <a:r>
              <a:rPr lang="en-US" dirty="0" smtClean="0"/>
              <a:t>Project led by Yahoo, used in production</a:t>
            </a:r>
          </a:p>
          <a:p>
            <a:pPr lvl="1"/>
            <a:r>
              <a:rPr lang="en-US" dirty="0" smtClean="0"/>
              <a:t>Rapidly expanding software ecosystem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1371600" y="3328988"/>
            <a:ext cx="6096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1384300" y="3305175"/>
            <a:ext cx="584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split 0</a:t>
            </a: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1371600" y="3557588"/>
            <a:ext cx="6096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7" name="TextBox 7"/>
          <p:cNvSpPr txBox="1">
            <a:spLocks noChangeArrowheads="1"/>
          </p:cNvSpPr>
          <p:nvPr/>
        </p:nvSpPr>
        <p:spPr bwMode="auto">
          <a:xfrm>
            <a:off x="1384300" y="3533775"/>
            <a:ext cx="584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split 1</a:t>
            </a:r>
          </a:p>
        </p:txBody>
      </p:sp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1371600" y="3786188"/>
            <a:ext cx="6096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1384300" y="3762375"/>
            <a:ext cx="584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split 2</a:t>
            </a:r>
          </a:p>
        </p:txBody>
      </p:sp>
      <p:sp>
        <p:nvSpPr>
          <p:cNvPr id="28680" name="Rectangle 12"/>
          <p:cNvSpPr>
            <a:spLocks noChangeArrowheads="1"/>
          </p:cNvSpPr>
          <p:nvPr/>
        </p:nvSpPr>
        <p:spPr bwMode="auto">
          <a:xfrm>
            <a:off x="1371600" y="4014788"/>
            <a:ext cx="6096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TextBox 13"/>
          <p:cNvSpPr txBox="1">
            <a:spLocks noChangeArrowheads="1"/>
          </p:cNvSpPr>
          <p:nvPr/>
        </p:nvSpPr>
        <p:spPr bwMode="auto">
          <a:xfrm>
            <a:off x="1384300" y="3990975"/>
            <a:ext cx="584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split 3</a:t>
            </a:r>
          </a:p>
        </p:txBody>
      </p:sp>
      <p:sp>
        <p:nvSpPr>
          <p:cNvPr id="28682" name="Rectangle 15"/>
          <p:cNvSpPr>
            <a:spLocks noChangeArrowheads="1"/>
          </p:cNvSpPr>
          <p:nvPr/>
        </p:nvSpPr>
        <p:spPr bwMode="auto">
          <a:xfrm>
            <a:off x="1371600" y="4243388"/>
            <a:ext cx="6096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TextBox 16"/>
          <p:cNvSpPr txBox="1">
            <a:spLocks noChangeArrowheads="1"/>
          </p:cNvSpPr>
          <p:nvPr/>
        </p:nvSpPr>
        <p:spPr bwMode="auto">
          <a:xfrm>
            <a:off x="1384300" y="4219575"/>
            <a:ext cx="584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split 4</a:t>
            </a:r>
          </a:p>
        </p:txBody>
      </p:sp>
      <p:sp>
        <p:nvSpPr>
          <p:cNvPr id="28684" name="Oval 18"/>
          <p:cNvSpPr>
            <a:spLocks noChangeArrowheads="1"/>
          </p:cNvSpPr>
          <p:nvPr/>
        </p:nvSpPr>
        <p:spPr bwMode="auto">
          <a:xfrm>
            <a:off x="2514600" y="2971800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TextBox 19"/>
          <p:cNvSpPr txBox="1">
            <a:spLocks noChangeArrowheads="1"/>
          </p:cNvSpPr>
          <p:nvPr/>
        </p:nvSpPr>
        <p:spPr bwMode="auto">
          <a:xfrm>
            <a:off x="2611438" y="3062288"/>
            <a:ext cx="644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worker</a:t>
            </a:r>
            <a:endParaRPr lang="en-US" b="0"/>
          </a:p>
        </p:txBody>
      </p:sp>
      <p:sp>
        <p:nvSpPr>
          <p:cNvPr id="28686" name="Oval 21"/>
          <p:cNvSpPr>
            <a:spLocks noChangeArrowheads="1"/>
          </p:cNvSpPr>
          <p:nvPr/>
        </p:nvSpPr>
        <p:spPr bwMode="auto">
          <a:xfrm>
            <a:off x="2514600" y="3810000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TextBox 22"/>
          <p:cNvSpPr txBox="1">
            <a:spLocks noChangeArrowheads="1"/>
          </p:cNvSpPr>
          <p:nvPr/>
        </p:nvSpPr>
        <p:spPr bwMode="auto">
          <a:xfrm>
            <a:off x="2611438" y="3900488"/>
            <a:ext cx="644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worker</a:t>
            </a:r>
            <a:endParaRPr lang="en-US" b="0"/>
          </a:p>
        </p:txBody>
      </p:sp>
      <p:sp>
        <p:nvSpPr>
          <p:cNvPr id="28688" name="Oval 24"/>
          <p:cNvSpPr>
            <a:spLocks noChangeArrowheads="1"/>
          </p:cNvSpPr>
          <p:nvPr/>
        </p:nvSpPr>
        <p:spPr bwMode="auto">
          <a:xfrm>
            <a:off x="2514600" y="4648200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9" name="TextBox 25"/>
          <p:cNvSpPr txBox="1">
            <a:spLocks noChangeArrowheads="1"/>
          </p:cNvSpPr>
          <p:nvPr/>
        </p:nvSpPr>
        <p:spPr bwMode="auto">
          <a:xfrm>
            <a:off x="2611438" y="4738688"/>
            <a:ext cx="644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worker</a:t>
            </a:r>
            <a:endParaRPr lang="en-US" b="0"/>
          </a:p>
        </p:txBody>
      </p:sp>
      <p:sp>
        <p:nvSpPr>
          <p:cNvPr id="28690" name="Oval 27"/>
          <p:cNvSpPr>
            <a:spLocks noChangeArrowheads="1"/>
          </p:cNvSpPr>
          <p:nvPr/>
        </p:nvSpPr>
        <p:spPr bwMode="auto">
          <a:xfrm>
            <a:off x="5791200" y="3430588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1" name="TextBox 28"/>
          <p:cNvSpPr txBox="1">
            <a:spLocks noChangeArrowheads="1"/>
          </p:cNvSpPr>
          <p:nvPr/>
        </p:nvSpPr>
        <p:spPr bwMode="auto">
          <a:xfrm>
            <a:off x="5888038" y="3521075"/>
            <a:ext cx="6445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worker</a:t>
            </a:r>
            <a:endParaRPr lang="en-US" b="0"/>
          </a:p>
        </p:txBody>
      </p:sp>
      <p:sp>
        <p:nvSpPr>
          <p:cNvPr id="28692" name="Oval 30"/>
          <p:cNvSpPr>
            <a:spLocks noChangeArrowheads="1"/>
          </p:cNvSpPr>
          <p:nvPr/>
        </p:nvSpPr>
        <p:spPr bwMode="auto">
          <a:xfrm>
            <a:off x="5791200" y="4189413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3" name="TextBox 31"/>
          <p:cNvSpPr txBox="1">
            <a:spLocks noChangeArrowheads="1"/>
          </p:cNvSpPr>
          <p:nvPr/>
        </p:nvSpPr>
        <p:spPr bwMode="auto">
          <a:xfrm>
            <a:off x="5888038" y="4278313"/>
            <a:ext cx="6445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worker</a:t>
            </a:r>
            <a:endParaRPr lang="en-US" b="0"/>
          </a:p>
        </p:txBody>
      </p:sp>
      <p:sp>
        <p:nvSpPr>
          <p:cNvPr id="28694" name="Oval 33"/>
          <p:cNvSpPr>
            <a:spLocks noChangeArrowheads="1"/>
          </p:cNvSpPr>
          <p:nvPr/>
        </p:nvSpPr>
        <p:spPr bwMode="auto">
          <a:xfrm>
            <a:off x="4191000" y="2133600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5" name="TextBox 34"/>
          <p:cNvSpPr txBox="1">
            <a:spLocks noChangeArrowheads="1"/>
          </p:cNvSpPr>
          <p:nvPr/>
        </p:nvSpPr>
        <p:spPr bwMode="auto">
          <a:xfrm>
            <a:off x="4287838" y="2224088"/>
            <a:ext cx="654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Master</a:t>
            </a:r>
            <a:endParaRPr lang="en-US" b="0"/>
          </a:p>
        </p:txBody>
      </p:sp>
      <p:sp>
        <p:nvSpPr>
          <p:cNvPr id="28696" name="Oval 36"/>
          <p:cNvSpPr>
            <a:spLocks noChangeArrowheads="1"/>
          </p:cNvSpPr>
          <p:nvPr/>
        </p:nvSpPr>
        <p:spPr bwMode="auto">
          <a:xfrm>
            <a:off x="4114800" y="1143000"/>
            <a:ext cx="9906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7" name="TextBox 37"/>
          <p:cNvSpPr txBox="1">
            <a:spLocks noChangeArrowheads="1"/>
          </p:cNvSpPr>
          <p:nvPr/>
        </p:nvSpPr>
        <p:spPr bwMode="auto">
          <a:xfrm>
            <a:off x="4224338" y="1217613"/>
            <a:ext cx="7715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0"/>
              <a:t>User</a:t>
            </a:r>
            <a:br>
              <a:rPr lang="en-US" sz="1200" b="0"/>
            </a:br>
            <a:r>
              <a:rPr lang="en-US" sz="1200" b="0"/>
              <a:t>Program</a:t>
            </a:r>
            <a:endParaRPr lang="en-US" b="0"/>
          </a:p>
        </p:txBody>
      </p:sp>
      <p:sp>
        <p:nvSpPr>
          <p:cNvPr id="28698" name="Rectangle 39"/>
          <p:cNvSpPr>
            <a:spLocks noChangeArrowheads="1"/>
          </p:cNvSpPr>
          <p:nvPr/>
        </p:nvSpPr>
        <p:spPr bwMode="auto">
          <a:xfrm>
            <a:off x="7315200" y="3443288"/>
            <a:ext cx="609600" cy="4333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9" name="TextBox 40"/>
          <p:cNvSpPr txBox="1">
            <a:spLocks noChangeArrowheads="1"/>
          </p:cNvSpPr>
          <p:nvPr/>
        </p:nvSpPr>
        <p:spPr bwMode="auto">
          <a:xfrm>
            <a:off x="7313613" y="3429000"/>
            <a:ext cx="611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0"/>
              <a:t>output</a:t>
            </a:r>
          </a:p>
          <a:p>
            <a:pPr algn="ctr"/>
            <a:r>
              <a:rPr lang="en-US" sz="1200" b="0"/>
              <a:t>file 0</a:t>
            </a:r>
          </a:p>
        </p:txBody>
      </p:sp>
      <p:sp>
        <p:nvSpPr>
          <p:cNvPr id="28700" name="Rectangle 44"/>
          <p:cNvSpPr>
            <a:spLocks noChangeArrowheads="1"/>
          </p:cNvSpPr>
          <p:nvPr/>
        </p:nvSpPr>
        <p:spPr bwMode="auto">
          <a:xfrm>
            <a:off x="7315200" y="4200525"/>
            <a:ext cx="609600" cy="43338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1" name="TextBox 45"/>
          <p:cNvSpPr txBox="1">
            <a:spLocks noChangeArrowheads="1"/>
          </p:cNvSpPr>
          <p:nvPr/>
        </p:nvSpPr>
        <p:spPr bwMode="auto">
          <a:xfrm>
            <a:off x="7315200" y="4186238"/>
            <a:ext cx="611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0"/>
              <a:t>output</a:t>
            </a:r>
          </a:p>
          <a:p>
            <a:pPr algn="ctr"/>
            <a:r>
              <a:rPr lang="en-US" sz="1200" b="0"/>
              <a:t>file 1</a:t>
            </a:r>
          </a:p>
        </p:txBody>
      </p:sp>
      <p:sp>
        <p:nvSpPr>
          <p:cNvPr id="28702" name="Rectangle 46"/>
          <p:cNvSpPr>
            <a:spLocks noChangeArrowheads="1"/>
          </p:cNvSpPr>
          <p:nvPr/>
        </p:nvSpPr>
        <p:spPr bwMode="auto">
          <a:xfrm>
            <a:off x="4419600" y="3009900"/>
            <a:ext cx="152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3" name="Rectangle 47"/>
          <p:cNvSpPr>
            <a:spLocks noChangeArrowheads="1"/>
          </p:cNvSpPr>
          <p:nvPr/>
        </p:nvSpPr>
        <p:spPr bwMode="auto">
          <a:xfrm>
            <a:off x="4572000" y="3009900"/>
            <a:ext cx="152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4" name="Rectangle 48"/>
          <p:cNvSpPr>
            <a:spLocks noChangeArrowheads="1"/>
          </p:cNvSpPr>
          <p:nvPr/>
        </p:nvSpPr>
        <p:spPr bwMode="auto">
          <a:xfrm>
            <a:off x="4419600" y="3848100"/>
            <a:ext cx="152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5" name="Rectangle 49"/>
          <p:cNvSpPr>
            <a:spLocks noChangeArrowheads="1"/>
          </p:cNvSpPr>
          <p:nvPr/>
        </p:nvSpPr>
        <p:spPr bwMode="auto">
          <a:xfrm>
            <a:off x="4572000" y="3848100"/>
            <a:ext cx="152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6" name="Rectangle 50"/>
          <p:cNvSpPr>
            <a:spLocks noChangeArrowheads="1"/>
          </p:cNvSpPr>
          <p:nvPr/>
        </p:nvSpPr>
        <p:spPr bwMode="auto">
          <a:xfrm>
            <a:off x="4419600" y="4686300"/>
            <a:ext cx="152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7" name="Rectangle 51"/>
          <p:cNvSpPr>
            <a:spLocks noChangeArrowheads="1"/>
          </p:cNvSpPr>
          <p:nvPr/>
        </p:nvSpPr>
        <p:spPr bwMode="auto">
          <a:xfrm>
            <a:off x="4572000" y="4686300"/>
            <a:ext cx="152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8708" name="Curved Connector 53"/>
          <p:cNvCxnSpPr>
            <a:cxnSpLocks noChangeShapeType="1"/>
            <a:stCxn id="28674" idx="3"/>
            <a:endCxn id="28684" idx="2"/>
          </p:cNvCxnSpPr>
          <p:nvPr/>
        </p:nvCxnSpPr>
        <p:spPr bwMode="auto">
          <a:xfrm flipV="1">
            <a:off x="1981200" y="3200400"/>
            <a:ext cx="533400" cy="242888"/>
          </a:xfrm>
          <a:prstGeom prst="curved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09" name="Curved Connector 55"/>
          <p:cNvCxnSpPr>
            <a:cxnSpLocks noChangeShapeType="1"/>
            <a:stCxn id="28677" idx="3"/>
            <a:endCxn id="28684" idx="3"/>
          </p:cNvCxnSpPr>
          <p:nvPr/>
        </p:nvCxnSpPr>
        <p:spPr bwMode="auto">
          <a:xfrm flipV="1">
            <a:off x="1968500" y="3362325"/>
            <a:ext cx="668338" cy="30956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0" name="Curved Connector 55"/>
          <p:cNvCxnSpPr>
            <a:cxnSpLocks noChangeShapeType="1"/>
            <a:stCxn id="28681" idx="3"/>
            <a:endCxn id="28688" idx="1"/>
          </p:cNvCxnSpPr>
          <p:nvPr/>
        </p:nvCxnSpPr>
        <p:spPr bwMode="auto">
          <a:xfrm>
            <a:off x="1968500" y="4129088"/>
            <a:ext cx="668338" cy="585787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1" name="Straight Arrow Connector 66"/>
          <p:cNvCxnSpPr>
            <a:cxnSpLocks noChangeShapeType="1"/>
            <a:stCxn id="28678" idx="3"/>
            <a:endCxn id="28686" idx="2"/>
          </p:cNvCxnSpPr>
          <p:nvPr/>
        </p:nvCxnSpPr>
        <p:spPr bwMode="auto">
          <a:xfrm>
            <a:off x="1981200" y="3900488"/>
            <a:ext cx="533400" cy="138112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2" name="Straight Arrow Connector 68"/>
          <p:cNvCxnSpPr>
            <a:cxnSpLocks noChangeShapeType="1"/>
            <a:stCxn id="28682" idx="3"/>
            <a:endCxn id="28686" idx="3"/>
          </p:cNvCxnSpPr>
          <p:nvPr/>
        </p:nvCxnSpPr>
        <p:spPr bwMode="auto">
          <a:xfrm flipV="1">
            <a:off x="1981200" y="4200525"/>
            <a:ext cx="655638" cy="1571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3" name="Straight Arrow Connector 72"/>
          <p:cNvCxnSpPr>
            <a:cxnSpLocks noChangeShapeType="1"/>
            <a:stCxn id="28684" idx="6"/>
            <a:endCxn id="28702" idx="1"/>
          </p:cNvCxnSpPr>
          <p:nvPr/>
        </p:nvCxnSpPr>
        <p:spPr bwMode="auto">
          <a:xfrm>
            <a:off x="3352800" y="3200400"/>
            <a:ext cx="1066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4" name="Straight Arrow Connector 75"/>
          <p:cNvCxnSpPr>
            <a:cxnSpLocks noChangeShapeType="1"/>
          </p:cNvCxnSpPr>
          <p:nvPr/>
        </p:nvCxnSpPr>
        <p:spPr bwMode="auto">
          <a:xfrm>
            <a:off x="3352800" y="4037013"/>
            <a:ext cx="1066800" cy="3175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5" name="Straight Arrow Connector 78"/>
          <p:cNvCxnSpPr>
            <a:cxnSpLocks noChangeShapeType="1"/>
          </p:cNvCxnSpPr>
          <p:nvPr/>
        </p:nvCxnSpPr>
        <p:spPr bwMode="auto">
          <a:xfrm>
            <a:off x="3352800" y="4875213"/>
            <a:ext cx="10668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6" name="Straight Arrow Connector 81"/>
          <p:cNvCxnSpPr>
            <a:cxnSpLocks noChangeShapeType="1"/>
            <a:stCxn id="28690" idx="6"/>
            <a:endCxn id="28699" idx="1"/>
          </p:cNvCxnSpPr>
          <p:nvPr/>
        </p:nvCxnSpPr>
        <p:spPr bwMode="auto">
          <a:xfrm>
            <a:off x="6629400" y="3659188"/>
            <a:ext cx="684213" cy="0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7" name="Straight Arrow Connector 84"/>
          <p:cNvCxnSpPr>
            <a:cxnSpLocks noChangeShapeType="1"/>
            <a:stCxn id="28692" idx="6"/>
            <a:endCxn id="28701" idx="1"/>
          </p:cNvCxnSpPr>
          <p:nvPr/>
        </p:nvCxnSpPr>
        <p:spPr bwMode="auto">
          <a:xfrm>
            <a:off x="6629400" y="4418013"/>
            <a:ext cx="6858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8" name="Straight Arrow Connector 90"/>
          <p:cNvCxnSpPr>
            <a:cxnSpLocks noChangeShapeType="1"/>
            <a:stCxn id="28705" idx="3"/>
            <a:endCxn id="28690" idx="2"/>
          </p:cNvCxnSpPr>
          <p:nvPr/>
        </p:nvCxnSpPr>
        <p:spPr bwMode="auto">
          <a:xfrm flipV="1">
            <a:off x="4724400" y="3659188"/>
            <a:ext cx="1066800" cy="379412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19" name="Straight Arrow Connector 93"/>
          <p:cNvCxnSpPr>
            <a:cxnSpLocks noChangeShapeType="1"/>
            <a:stCxn id="28705" idx="3"/>
            <a:endCxn id="28692" idx="2"/>
          </p:cNvCxnSpPr>
          <p:nvPr/>
        </p:nvCxnSpPr>
        <p:spPr bwMode="auto">
          <a:xfrm>
            <a:off x="4724400" y="4038600"/>
            <a:ext cx="1066800" cy="3794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20" name="Curved Connector 98"/>
          <p:cNvCxnSpPr>
            <a:cxnSpLocks noChangeShapeType="1"/>
            <a:stCxn id="28703" idx="3"/>
            <a:endCxn id="28690" idx="1"/>
          </p:cNvCxnSpPr>
          <p:nvPr/>
        </p:nvCxnSpPr>
        <p:spPr bwMode="auto">
          <a:xfrm>
            <a:off x="4724400" y="3200400"/>
            <a:ext cx="1189038" cy="29845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21" name="Curved Connector 98"/>
          <p:cNvCxnSpPr>
            <a:cxnSpLocks noChangeShapeType="1"/>
          </p:cNvCxnSpPr>
          <p:nvPr/>
        </p:nvCxnSpPr>
        <p:spPr bwMode="auto">
          <a:xfrm>
            <a:off x="4724400" y="3200400"/>
            <a:ext cx="1143000" cy="1066800"/>
          </a:xfrm>
          <a:prstGeom prst="curved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22" name="Curved Connector 98"/>
          <p:cNvCxnSpPr>
            <a:cxnSpLocks noChangeShapeType="1"/>
            <a:stCxn id="28707" idx="3"/>
          </p:cNvCxnSpPr>
          <p:nvPr/>
        </p:nvCxnSpPr>
        <p:spPr bwMode="auto">
          <a:xfrm flipV="1">
            <a:off x="4724400" y="3810000"/>
            <a:ext cx="1143000" cy="1066800"/>
          </a:xfrm>
          <a:prstGeom prst="curved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23" name="Curved Connector 98"/>
          <p:cNvCxnSpPr>
            <a:cxnSpLocks noChangeShapeType="1"/>
            <a:stCxn id="28707" idx="3"/>
            <a:endCxn id="28692" idx="3"/>
          </p:cNvCxnSpPr>
          <p:nvPr/>
        </p:nvCxnSpPr>
        <p:spPr bwMode="auto">
          <a:xfrm flipV="1">
            <a:off x="4724400" y="4578350"/>
            <a:ext cx="1189038" cy="29845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724" name="Straight Arrow Connector 117"/>
          <p:cNvCxnSpPr>
            <a:cxnSpLocks noChangeShapeType="1"/>
            <a:stCxn id="28696" idx="3"/>
            <a:endCxn id="28684" idx="7"/>
          </p:cNvCxnSpPr>
          <p:nvPr/>
        </p:nvCxnSpPr>
        <p:spPr bwMode="auto">
          <a:xfrm rot="5400000">
            <a:off x="3057525" y="1836738"/>
            <a:ext cx="1374775" cy="1028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28725" name="Straight Arrow Connector 120"/>
          <p:cNvCxnSpPr>
            <a:cxnSpLocks noChangeShapeType="1"/>
            <a:stCxn id="28696" idx="4"/>
            <a:endCxn id="28694" idx="0"/>
          </p:cNvCxnSpPr>
          <p:nvPr/>
        </p:nvCxnSpPr>
        <p:spPr bwMode="auto">
          <a:xfrm rot="5400000">
            <a:off x="4419601" y="1943100"/>
            <a:ext cx="3810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28726" name="Straight Arrow Connector 123"/>
          <p:cNvCxnSpPr>
            <a:cxnSpLocks noChangeShapeType="1"/>
            <a:stCxn id="28696" idx="5"/>
            <a:endCxn id="28690" idx="0"/>
          </p:cNvCxnSpPr>
          <p:nvPr/>
        </p:nvCxnSpPr>
        <p:spPr bwMode="auto">
          <a:xfrm rot="16200000" flipH="1">
            <a:off x="4702175" y="1922463"/>
            <a:ext cx="1766888" cy="12493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28727" name="Straight Arrow Connector 127"/>
          <p:cNvCxnSpPr>
            <a:cxnSpLocks noChangeShapeType="1"/>
            <a:stCxn id="28694" idx="3"/>
          </p:cNvCxnSpPr>
          <p:nvPr/>
        </p:nvCxnSpPr>
        <p:spPr bwMode="auto">
          <a:xfrm rot="5400000">
            <a:off x="3532981" y="2343944"/>
            <a:ext cx="600075" cy="9604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28728" name="Straight Arrow Connector 133"/>
          <p:cNvCxnSpPr>
            <a:cxnSpLocks noChangeShapeType="1"/>
            <a:stCxn id="28694" idx="5"/>
          </p:cNvCxnSpPr>
          <p:nvPr/>
        </p:nvCxnSpPr>
        <p:spPr bwMode="auto">
          <a:xfrm rot="16200000" flipH="1">
            <a:off x="5010944" y="2420144"/>
            <a:ext cx="904875" cy="11128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28729" name="TextBox 136"/>
          <p:cNvSpPr txBox="1">
            <a:spLocks noChangeArrowheads="1"/>
          </p:cNvSpPr>
          <p:nvPr/>
        </p:nvSpPr>
        <p:spPr bwMode="auto">
          <a:xfrm>
            <a:off x="3486150" y="1795463"/>
            <a:ext cx="6286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(1) fork</a:t>
            </a:r>
          </a:p>
        </p:txBody>
      </p:sp>
      <p:sp>
        <p:nvSpPr>
          <p:cNvPr id="28730" name="TextBox 137"/>
          <p:cNvSpPr txBox="1">
            <a:spLocks noChangeArrowheads="1"/>
          </p:cNvSpPr>
          <p:nvPr/>
        </p:nvSpPr>
        <p:spPr bwMode="auto">
          <a:xfrm>
            <a:off x="4324350" y="1752600"/>
            <a:ext cx="6286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(1) fork</a:t>
            </a:r>
          </a:p>
        </p:txBody>
      </p:sp>
      <p:sp>
        <p:nvSpPr>
          <p:cNvPr id="28731" name="TextBox 138"/>
          <p:cNvSpPr txBox="1">
            <a:spLocks noChangeArrowheads="1"/>
          </p:cNvSpPr>
          <p:nvPr/>
        </p:nvSpPr>
        <p:spPr bwMode="auto">
          <a:xfrm>
            <a:off x="5162550" y="1795463"/>
            <a:ext cx="6286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(1) fork</a:t>
            </a:r>
          </a:p>
        </p:txBody>
      </p:sp>
      <p:sp>
        <p:nvSpPr>
          <p:cNvPr id="28732" name="TextBox 139"/>
          <p:cNvSpPr txBox="1">
            <a:spLocks noChangeArrowheads="1"/>
          </p:cNvSpPr>
          <p:nvPr/>
        </p:nvSpPr>
        <p:spPr bwMode="auto">
          <a:xfrm>
            <a:off x="3581400" y="2633663"/>
            <a:ext cx="111601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(2) assign map</a:t>
            </a:r>
          </a:p>
        </p:txBody>
      </p:sp>
      <p:sp>
        <p:nvSpPr>
          <p:cNvPr id="28733" name="TextBox 140"/>
          <p:cNvSpPr txBox="1">
            <a:spLocks noChangeArrowheads="1"/>
          </p:cNvSpPr>
          <p:nvPr/>
        </p:nvSpPr>
        <p:spPr bwMode="auto">
          <a:xfrm>
            <a:off x="4648200" y="2786063"/>
            <a:ext cx="1273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(2) assign reduce</a:t>
            </a:r>
          </a:p>
        </p:txBody>
      </p:sp>
      <p:sp>
        <p:nvSpPr>
          <p:cNvPr id="28734" name="TextBox 141"/>
          <p:cNvSpPr txBox="1">
            <a:spLocks noChangeArrowheads="1"/>
          </p:cNvSpPr>
          <p:nvPr/>
        </p:nvSpPr>
        <p:spPr bwMode="auto">
          <a:xfrm>
            <a:off x="1990725" y="3657600"/>
            <a:ext cx="676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(3) read</a:t>
            </a:r>
          </a:p>
        </p:txBody>
      </p:sp>
      <p:sp>
        <p:nvSpPr>
          <p:cNvPr id="28735" name="TextBox 142"/>
          <p:cNvSpPr txBox="1">
            <a:spLocks noChangeArrowheads="1"/>
          </p:cNvSpPr>
          <p:nvPr/>
        </p:nvSpPr>
        <p:spPr bwMode="auto">
          <a:xfrm>
            <a:off x="3352800" y="3776663"/>
            <a:ext cx="10223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(4) local write</a:t>
            </a:r>
          </a:p>
        </p:txBody>
      </p:sp>
      <p:sp>
        <p:nvSpPr>
          <p:cNvPr id="28736" name="TextBox 143"/>
          <p:cNvSpPr txBox="1">
            <a:spLocks noChangeArrowheads="1"/>
          </p:cNvSpPr>
          <p:nvPr/>
        </p:nvSpPr>
        <p:spPr bwMode="auto">
          <a:xfrm>
            <a:off x="4419600" y="3581400"/>
            <a:ext cx="1152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(5) remote read</a:t>
            </a:r>
          </a:p>
        </p:txBody>
      </p:sp>
      <p:sp>
        <p:nvSpPr>
          <p:cNvPr id="28737" name="TextBox 144"/>
          <p:cNvSpPr txBox="1">
            <a:spLocks noChangeArrowheads="1"/>
          </p:cNvSpPr>
          <p:nvPr/>
        </p:nvSpPr>
        <p:spPr bwMode="auto">
          <a:xfrm>
            <a:off x="6623050" y="3395663"/>
            <a:ext cx="692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>
                <a:solidFill>
                  <a:srgbClr val="FFFF00"/>
                </a:solidFill>
              </a:rPr>
              <a:t>(6) write</a:t>
            </a:r>
          </a:p>
        </p:txBody>
      </p:sp>
      <p:sp>
        <p:nvSpPr>
          <p:cNvPr id="28738" name="TextBox 145"/>
          <p:cNvSpPr txBox="1">
            <a:spLocks noChangeArrowheads="1"/>
          </p:cNvSpPr>
          <p:nvPr/>
        </p:nvSpPr>
        <p:spPr bwMode="auto">
          <a:xfrm>
            <a:off x="1371600" y="5267325"/>
            <a:ext cx="620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Input</a:t>
            </a:r>
          </a:p>
          <a:p>
            <a:pPr algn="ctr"/>
            <a:r>
              <a:rPr lang="en-US" sz="1400"/>
              <a:t>files</a:t>
            </a:r>
          </a:p>
        </p:txBody>
      </p:sp>
      <p:sp>
        <p:nvSpPr>
          <p:cNvPr id="28739" name="TextBox 146"/>
          <p:cNvSpPr txBox="1">
            <a:spLocks noChangeArrowheads="1"/>
          </p:cNvSpPr>
          <p:nvPr/>
        </p:nvSpPr>
        <p:spPr bwMode="auto">
          <a:xfrm>
            <a:off x="2617788" y="5267325"/>
            <a:ext cx="701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Map</a:t>
            </a:r>
          </a:p>
          <a:p>
            <a:pPr algn="ctr"/>
            <a:r>
              <a:rPr lang="en-US" sz="1400"/>
              <a:t>phase</a:t>
            </a:r>
          </a:p>
        </p:txBody>
      </p:sp>
      <p:sp>
        <p:nvSpPr>
          <p:cNvPr id="28740" name="TextBox 147"/>
          <p:cNvSpPr txBox="1">
            <a:spLocks noChangeArrowheads="1"/>
          </p:cNvSpPr>
          <p:nvPr/>
        </p:nvSpPr>
        <p:spPr bwMode="auto">
          <a:xfrm>
            <a:off x="3754438" y="5267325"/>
            <a:ext cx="16557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Intermediate files</a:t>
            </a:r>
          </a:p>
          <a:p>
            <a:pPr algn="ctr"/>
            <a:r>
              <a:rPr lang="en-US" sz="1400"/>
              <a:t>(on local disk)</a:t>
            </a:r>
          </a:p>
        </p:txBody>
      </p:sp>
      <p:sp>
        <p:nvSpPr>
          <p:cNvPr id="28741" name="TextBox 148"/>
          <p:cNvSpPr txBox="1">
            <a:spLocks noChangeArrowheads="1"/>
          </p:cNvSpPr>
          <p:nvPr/>
        </p:nvSpPr>
        <p:spPr bwMode="auto">
          <a:xfrm>
            <a:off x="5934075" y="5267325"/>
            <a:ext cx="831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Reduce</a:t>
            </a:r>
          </a:p>
          <a:p>
            <a:pPr algn="ctr"/>
            <a:r>
              <a:rPr lang="en-US" sz="1400"/>
              <a:t>phase</a:t>
            </a:r>
          </a:p>
        </p:txBody>
      </p:sp>
      <p:sp>
        <p:nvSpPr>
          <p:cNvPr id="28742" name="TextBox 149"/>
          <p:cNvSpPr txBox="1">
            <a:spLocks noChangeArrowheads="1"/>
          </p:cNvSpPr>
          <p:nvPr/>
        </p:nvSpPr>
        <p:spPr bwMode="auto">
          <a:xfrm>
            <a:off x="7315200" y="5267325"/>
            <a:ext cx="769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Output</a:t>
            </a:r>
          </a:p>
          <a:p>
            <a:pPr algn="ctr"/>
            <a:r>
              <a:rPr lang="en-US" sz="1400"/>
              <a:t>files</a:t>
            </a:r>
          </a:p>
        </p:txBody>
      </p:sp>
      <p:sp>
        <p:nvSpPr>
          <p:cNvPr id="28743" name="TextBox 2"/>
          <p:cNvSpPr txBox="1">
            <a:spLocks noChangeArrowheads="1"/>
          </p:cNvSpPr>
          <p:nvPr/>
        </p:nvSpPr>
        <p:spPr bwMode="auto">
          <a:xfrm>
            <a:off x="0" y="6611938"/>
            <a:ext cx="3124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0" dirty="0"/>
              <a:t>Redrawn from </a:t>
            </a:r>
            <a:r>
              <a:rPr lang="en-US" sz="1000" b="0" dirty="0" smtClean="0"/>
              <a:t>(Dean </a:t>
            </a:r>
            <a:r>
              <a:rPr lang="en-US" sz="1000" b="0" dirty="0"/>
              <a:t>and </a:t>
            </a:r>
            <a:r>
              <a:rPr lang="en-US" sz="1000" b="0" dirty="0" err="1" smtClean="0"/>
              <a:t>Ghemawat</a:t>
            </a:r>
            <a:r>
              <a:rPr lang="en-US" sz="1000" b="0" dirty="0" smtClean="0"/>
              <a:t>, OSDI </a:t>
            </a:r>
            <a:r>
              <a:rPr lang="en-US" sz="1000" b="0" dirty="0"/>
              <a:t>2004)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 we get data to the workers?</a:t>
            </a:r>
          </a:p>
        </p:txBody>
      </p:sp>
      <p:pic>
        <p:nvPicPr>
          <p:cNvPr id="31747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73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Box 7"/>
          <p:cNvSpPr txBox="1">
            <a:spLocks noChangeArrowheads="1"/>
          </p:cNvSpPr>
          <p:nvPr/>
        </p:nvSpPr>
        <p:spPr bwMode="auto">
          <a:xfrm>
            <a:off x="1404938" y="3929063"/>
            <a:ext cx="17557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Compute Nodes</a:t>
            </a:r>
          </a:p>
        </p:txBody>
      </p:sp>
      <p:pic>
        <p:nvPicPr>
          <p:cNvPr id="31752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24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41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709863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V="1">
            <a:off x="3733800" y="2362200"/>
            <a:ext cx="1371600" cy="7239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triangle" w="lg" len="lg"/>
            <a:tailEnd type="triangle" w="lg" len="lg"/>
          </a:ln>
        </p:spPr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>
            <a:off x="3733800" y="3352800"/>
            <a:ext cx="1219200" cy="6096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 type="triangle" w="lg" len="lg"/>
            <a:tailEnd type="triangle" w="lg" len="lg"/>
          </a:ln>
        </p:spPr>
      </p:cxn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5148263" y="1295400"/>
            <a:ext cx="719137" cy="1828800"/>
            <a:chOff x="5105400" y="4114800"/>
            <a:chExt cx="719138" cy="1828800"/>
          </a:xfrm>
        </p:grpSpPr>
        <p:pic>
          <p:nvPicPr>
            <p:cNvPr id="31771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05400" y="44958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72" name="TextBox 7"/>
            <p:cNvSpPr txBox="1">
              <a:spLocks noChangeArrowheads="1"/>
            </p:cNvSpPr>
            <p:nvPr/>
          </p:nvSpPr>
          <p:spPr bwMode="auto">
            <a:xfrm>
              <a:off x="5175326" y="4114800"/>
              <a:ext cx="61587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NAS</a:t>
              </a:r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5105400" y="3200400"/>
            <a:ext cx="3657600" cy="3124200"/>
            <a:chOff x="5105400" y="3505200"/>
            <a:chExt cx="3657600" cy="3124200"/>
          </a:xfrm>
        </p:grpSpPr>
        <p:pic>
          <p:nvPicPr>
            <p:cNvPr id="31760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05400" y="41148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1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77062" y="51816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2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43862" y="4191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3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29462" y="35052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4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38862" y="37338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1765" name="Straight Arrow Connector 25"/>
            <p:cNvCxnSpPr>
              <a:cxnSpLocks noChangeShapeType="1"/>
            </p:cNvCxnSpPr>
            <p:nvPr/>
          </p:nvCxnSpPr>
          <p:spPr bwMode="auto">
            <a:xfrm>
              <a:off x="5791200" y="4991100"/>
              <a:ext cx="1143000" cy="64770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31766" name="Straight Arrow Connector 28"/>
            <p:cNvCxnSpPr>
              <a:cxnSpLocks noChangeShapeType="1"/>
            </p:cNvCxnSpPr>
            <p:nvPr/>
          </p:nvCxnSpPr>
          <p:spPr bwMode="auto">
            <a:xfrm flipV="1">
              <a:off x="5867400" y="4572000"/>
              <a:ext cx="304800" cy="7620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31767" name="Straight Arrow Connector 31"/>
            <p:cNvCxnSpPr>
              <a:cxnSpLocks noChangeShapeType="1"/>
            </p:cNvCxnSpPr>
            <p:nvPr/>
          </p:nvCxnSpPr>
          <p:spPr bwMode="auto">
            <a:xfrm rot="5400000" flipH="1" flipV="1">
              <a:off x="6896100" y="4762500"/>
              <a:ext cx="609600" cy="7620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31768" name="Straight Arrow Connector 34"/>
            <p:cNvCxnSpPr>
              <a:cxnSpLocks noChangeShapeType="1"/>
            </p:cNvCxnSpPr>
            <p:nvPr/>
          </p:nvCxnSpPr>
          <p:spPr bwMode="auto">
            <a:xfrm>
              <a:off x="5824538" y="4838700"/>
              <a:ext cx="2219324" cy="7620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 type="none" w="lg" len="lg"/>
              <a:tailEnd type="none" w="lg" len="lg"/>
            </a:ln>
          </p:spPr>
        </p:cxnSp>
        <p:cxnSp>
          <p:nvCxnSpPr>
            <p:cNvPr id="31769" name="Straight Arrow Connector 36"/>
            <p:cNvCxnSpPr>
              <a:cxnSpLocks noChangeShapeType="1"/>
            </p:cNvCxnSpPr>
            <p:nvPr/>
          </p:nvCxnSpPr>
          <p:spPr bwMode="auto">
            <a:xfrm flipV="1">
              <a:off x="7772400" y="5257800"/>
              <a:ext cx="457200" cy="38100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 type="none" w="lg" len="lg"/>
              <a:tailEnd type="none" w="lg" len="lg"/>
            </a:ln>
          </p:spPr>
        </p:cxnSp>
        <p:sp>
          <p:nvSpPr>
            <p:cNvPr id="31770" name="TextBox 7"/>
            <p:cNvSpPr txBox="1">
              <a:spLocks noChangeArrowheads="1"/>
            </p:cNvSpPr>
            <p:nvPr/>
          </p:nvSpPr>
          <p:spPr bwMode="auto">
            <a:xfrm>
              <a:off x="5181600" y="3700046"/>
              <a:ext cx="61587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SAN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09600" y="5572125"/>
            <a:ext cx="4584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What’s the problem here?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Distributed File System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move data to workers… move workers to the data!</a:t>
            </a:r>
          </a:p>
          <a:p>
            <a:pPr lvl="1"/>
            <a:r>
              <a:rPr lang="en-US" dirty="0" smtClean="0"/>
              <a:t>Store data on the local disks of nodes in the cluster</a:t>
            </a:r>
          </a:p>
          <a:p>
            <a:pPr lvl="1"/>
            <a:r>
              <a:rPr lang="en-US" dirty="0" smtClean="0"/>
              <a:t>Start up the workers on the node that has the data local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Not enough RAM to hold all the data in memory</a:t>
            </a:r>
          </a:p>
          <a:p>
            <a:pPr lvl="1"/>
            <a:r>
              <a:rPr lang="en-US" dirty="0" smtClean="0"/>
              <a:t>Disk access is slow, but disk throughput is reasonable</a:t>
            </a:r>
          </a:p>
          <a:p>
            <a:r>
              <a:rPr lang="en-US" dirty="0" smtClean="0"/>
              <a:t>A distributed file system is the answer</a:t>
            </a:r>
          </a:p>
          <a:p>
            <a:pPr lvl="1"/>
            <a:r>
              <a:rPr lang="en-US" dirty="0" smtClean="0"/>
              <a:t>GFS (Google File System)</a:t>
            </a:r>
          </a:p>
          <a:p>
            <a:pPr lvl="1"/>
            <a:r>
              <a:rPr lang="en-US" dirty="0" smtClean="0"/>
              <a:t>HDFS for Hadoop (= GFS clone)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GFS: Assumptions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Commodity hardware over “exotic” hardware</a:t>
            </a:r>
          </a:p>
          <a:p>
            <a:pPr lvl="1"/>
            <a:r>
              <a:rPr lang="en-GB" dirty="0" smtClean="0"/>
              <a:t>Scale out, not up</a:t>
            </a:r>
          </a:p>
          <a:p>
            <a:r>
              <a:rPr lang="en-GB" dirty="0" smtClean="0"/>
              <a:t>High component failure rates</a:t>
            </a:r>
          </a:p>
          <a:p>
            <a:pPr lvl="1"/>
            <a:r>
              <a:rPr lang="en-GB" dirty="0" smtClean="0"/>
              <a:t>Inexpensive commodity components fail all the time</a:t>
            </a:r>
          </a:p>
          <a:p>
            <a:r>
              <a:rPr lang="en-GB" dirty="0" smtClean="0"/>
              <a:t>“Modest” number of HUGE files</a:t>
            </a:r>
          </a:p>
          <a:p>
            <a:r>
              <a:rPr lang="en-GB" dirty="0" smtClean="0"/>
              <a:t>Files are write-once, mostly appended to</a:t>
            </a:r>
          </a:p>
          <a:p>
            <a:pPr lvl="1"/>
            <a:r>
              <a:rPr lang="en-GB" dirty="0" smtClean="0"/>
              <a:t>Perhaps concurrently</a:t>
            </a:r>
          </a:p>
          <a:p>
            <a:r>
              <a:rPr lang="en-GB" dirty="0" smtClean="0"/>
              <a:t>Large streaming reads over random access</a:t>
            </a:r>
          </a:p>
          <a:p>
            <a:r>
              <a:rPr lang="en-GB" dirty="0" smtClean="0"/>
              <a:t>High sustained throughput over low latency</a:t>
            </a:r>
          </a:p>
        </p:txBody>
      </p:sp>
      <p:sp>
        <p:nvSpPr>
          <p:cNvPr id="33796" name="Text Box 16"/>
          <p:cNvSpPr txBox="1">
            <a:spLocks noChangeArrowheads="1"/>
          </p:cNvSpPr>
          <p:nvPr/>
        </p:nvSpPr>
        <p:spPr bwMode="auto">
          <a:xfrm>
            <a:off x="0" y="6611779"/>
            <a:ext cx="7483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0" dirty="0"/>
              <a:t>GFS slides adapted from material by </a:t>
            </a:r>
            <a:r>
              <a:rPr lang="da-DK" sz="1000" b="0" dirty="0" smtClean="0"/>
              <a:t>(Ghemawat et al., SOSP 2003)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GFS: Design Decisions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Files stored as chunks</a:t>
            </a:r>
          </a:p>
          <a:p>
            <a:pPr lvl="1"/>
            <a:r>
              <a:rPr lang="en-GB" dirty="0" smtClean="0"/>
              <a:t>Fixed size (64MB)</a:t>
            </a:r>
          </a:p>
          <a:p>
            <a:r>
              <a:rPr lang="en-GB" dirty="0" smtClean="0"/>
              <a:t>Reliability through replication</a:t>
            </a:r>
          </a:p>
          <a:p>
            <a:pPr lvl="1"/>
            <a:r>
              <a:rPr lang="en-GB" dirty="0" smtClean="0"/>
              <a:t>Each chunk replicated across 3+ </a:t>
            </a:r>
            <a:r>
              <a:rPr lang="en-GB" dirty="0" err="1" smtClean="0"/>
              <a:t>chunkservers</a:t>
            </a:r>
            <a:endParaRPr lang="en-GB" dirty="0" smtClean="0"/>
          </a:p>
          <a:p>
            <a:r>
              <a:rPr lang="en-GB" dirty="0" smtClean="0"/>
              <a:t>Single master to coordinate access, keep metadata</a:t>
            </a:r>
          </a:p>
          <a:p>
            <a:pPr lvl="1"/>
            <a:r>
              <a:rPr lang="en-GB" dirty="0" smtClean="0"/>
              <a:t>Simple centralized management</a:t>
            </a:r>
          </a:p>
          <a:p>
            <a:r>
              <a:rPr lang="en-GB" dirty="0" smtClean="0"/>
              <a:t>No data caching</a:t>
            </a:r>
          </a:p>
          <a:p>
            <a:pPr lvl="1"/>
            <a:r>
              <a:rPr lang="en-GB" dirty="0" smtClean="0"/>
              <a:t>Little benefit due to large datasets, streaming reads</a:t>
            </a:r>
          </a:p>
          <a:p>
            <a:r>
              <a:rPr lang="en-GB" dirty="0" smtClean="0"/>
              <a:t>Simplify the API</a:t>
            </a:r>
          </a:p>
          <a:p>
            <a:pPr lvl="1"/>
            <a:r>
              <a:rPr lang="en-GB" dirty="0" smtClean="0"/>
              <a:t>Push some of the issues onto the client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"/>
          <p:cNvSpPr txBox="1">
            <a:spLocks noChangeArrowheads="1"/>
          </p:cNvSpPr>
          <p:nvPr/>
        </p:nvSpPr>
        <p:spPr bwMode="auto">
          <a:xfrm>
            <a:off x="0" y="6611938"/>
            <a:ext cx="27879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Redrawn from </a:t>
            </a:r>
            <a:r>
              <a:rPr lang="en-US" sz="1000" b="0" dirty="0" smtClean="0"/>
              <a:t>(</a:t>
            </a:r>
            <a:r>
              <a:rPr lang="en-US" sz="1000" b="0" dirty="0" err="1" smtClean="0"/>
              <a:t>Ghemawat</a:t>
            </a:r>
            <a:r>
              <a:rPr lang="en-US" sz="1000" b="0" dirty="0" smtClean="0"/>
              <a:t> </a:t>
            </a:r>
            <a:r>
              <a:rPr lang="en-US" sz="1000" b="0" dirty="0"/>
              <a:t>et </a:t>
            </a:r>
            <a:r>
              <a:rPr lang="en-US" sz="1000" b="0" dirty="0" smtClean="0"/>
              <a:t>al., SOSP </a:t>
            </a:r>
            <a:r>
              <a:rPr lang="en-US" sz="1000" b="0" dirty="0"/>
              <a:t>2003)</a:t>
            </a: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1219200" y="2133600"/>
            <a:ext cx="10668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 b="0"/>
              <a:t>Application</a:t>
            </a: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1219200" y="2438400"/>
            <a:ext cx="10668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/>
              <a:t>GSF Client</a:t>
            </a: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4343400" y="2133600"/>
            <a:ext cx="3124200" cy="1447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6" name="TextBox 8"/>
          <p:cNvSpPr txBox="1">
            <a:spLocks noChangeArrowheads="1"/>
          </p:cNvSpPr>
          <p:nvPr/>
        </p:nvSpPr>
        <p:spPr bwMode="auto">
          <a:xfrm>
            <a:off x="4343400" y="2133600"/>
            <a:ext cx="1190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GFS master</a:t>
            </a:r>
            <a:endParaRPr lang="en-US"/>
          </a:p>
        </p:txBody>
      </p:sp>
      <p:sp>
        <p:nvSpPr>
          <p:cNvPr id="35847" name="TextBox 9"/>
          <p:cNvSpPr txBox="1">
            <a:spLocks noChangeArrowheads="1"/>
          </p:cNvSpPr>
          <p:nvPr/>
        </p:nvSpPr>
        <p:spPr bwMode="auto">
          <a:xfrm>
            <a:off x="4448175" y="2435225"/>
            <a:ext cx="1266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File namespace</a:t>
            </a:r>
            <a:endParaRPr lang="en-US" sz="1400" b="0"/>
          </a:p>
        </p:txBody>
      </p:sp>
      <p:sp>
        <p:nvSpPr>
          <p:cNvPr id="35848" name="TextBox 10"/>
          <p:cNvSpPr txBox="1">
            <a:spLocks noChangeArrowheads="1"/>
          </p:cNvSpPr>
          <p:nvPr/>
        </p:nvSpPr>
        <p:spPr bwMode="auto">
          <a:xfrm>
            <a:off x="6076950" y="2238375"/>
            <a:ext cx="704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/>
              <a:t>/foo/bar</a:t>
            </a:r>
            <a:endParaRPr lang="en-US" sz="1400" b="0"/>
          </a:p>
        </p:txBody>
      </p:sp>
      <p:cxnSp>
        <p:nvCxnSpPr>
          <p:cNvPr id="35849" name="Straight Connector 11"/>
          <p:cNvCxnSpPr>
            <a:cxnSpLocks noChangeShapeType="1"/>
          </p:cNvCxnSpPr>
          <p:nvPr/>
        </p:nvCxnSpPr>
        <p:spPr bwMode="auto">
          <a:xfrm rot="5400000">
            <a:off x="4749801" y="2716212"/>
            <a:ext cx="411162" cy="404813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0" name="Straight Connector 12"/>
          <p:cNvCxnSpPr>
            <a:cxnSpLocks noChangeShapeType="1"/>
          </p:cNvCxnSpPr>
          <p:nvPr/>
        </p:nvCxnSpPr>
        <p:spPr bwMode="auto">
          <a:xfrm rot="16200000" flipH="1">
            <a:off x="5162551" y="2701925"/>
            <a:ext cx="258762" cy="280987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1" name="Straight Connector 13"/>
          <p:cNvCxnSpPr>
            <a:cxnSpLocks noChangeShapeType="1"/>
          </p:cNvCxnSpPr>
          <p:nvPr/>
        </p:nvCxnSpPr>
        <p:spPr bwMode="auto">
          <a:xfrm rot="16200000" flipH="1">
            <a:off x="5095875" y="3314700"/>
            <a:ext cx="228600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2" name="Straight Connector 14"/>
          <p:cNvCxnSpPr>
            <a:cxnSpLocks noChangeShapeType="1"/>
          </p:cNvCxnSpPr>
          <p:nvPr/>
        </p:nvCxnSpPr>
        <p:spPr bwMode="auto">
          <a:xfrm rot="10800000" flipV="1">
            <a:off x="4981575" y="3200400"/>
            <a:ext cx="228600" cy="22860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3" name="Straight Connector 15"/>
          <p:cNvCxnSpPr>
            <a:cxnSpLocks noChangeShapeType="1"/>
          </p:cNvCxnSpPr>
          <p:nvPr/>
        </p:nvCxnSpPr>
        <p:spPr bwMode="auto">
          <a:xfrm rot="16200000" flipH="1">
            <a:off x="5041900" y="2832100"/>
            <a:ext cx="228600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4" name="Straight Connector 16"/>
          <p:cNvCxnSpPr>
            <a:cxnSpLocks noChangeShapeType="1"/>
          </p:cNvCxnSpPr>
          <p:nvPr/>
        </p:nvCxnSpPr>
        <p:spPr bwMode="auto">
          <a:xfrm rot="16200000" flipH="1">
            <a:off x="4832350" y="3055938"/>
            <a:ext cx="228600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55" name="Rectangle 21"/>
          <p:cNvSpPr>
            <a:spLocks noChangeArrowheads="1"/>
          </p:cNvSpPr>
          <p:nvPr/>
        </p:nvSpPr>
        <p:spPr bwMode="auto">
          <a:xfrm>
            <a:off x="6172200" y="2514600"/>
            <a:ext cx="8382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6" name="Rectangle 22"/>
          <p:cNvSpPr>
            <a:spLocks noChangeArrowheads="1"/>
          </p:cNvSpPr>
          <p:nvPr/>
        </p:nvSpPr>
        <p:spPr bwMode="auto">
          <a:xfrm>
            <a:off x="6172200" y="2743200"/>
            <a:ext cx="8382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7" name="Rectangle 23"/>
          <p:cNvSpPr>
            <a:spLocks noChangeArrowheads="1"/>
          </p:cNvSpPr>
          <p:nvPr/>
        </p:nvSpPr>
        <p:spPr bwMode="auto">
          <a:xfrm>
            <a:off x="6172200" y="2971800"/>
            <a:ext cx="8382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8" name="Rectangle 24"/>
          <p:cNvSpPr>
            <a:spLocks noChangeArrowheads="1"/>
          </p:cNvSpPr>
          <p:nvPr/>
        </p:nvSpPr>
        <p:spPr bwMode="auto">
          <a:xfrm>
            <a:off x="6172200" y="3200400"/>
            <a:ext cx="838200" cy="228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9" name="TextBox 25"/>
          <p:cNvSpPr txBox="1">
            <a:spLocks noChangeArrowheads="1"/>
          </p:cNvSpPr>
          <p:nvPr/>
        </p:nvSpPr>
        <p:spPr bwMode="auto">
          <a:xfrm>
            <a:off x="6096000" y="2481263"/>
            <a:ext cx="99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 b="0"/>
              <a:t>chunk 2ef0</a:t>
            </a:r>
          </a:p>
        </p:txBody>
      </p:sp>
      <p:cxnSp>
        <p:nvCxnSpPr>
          <p:cNvPr id="35860" name="Straight Connector 26"/>
          <p:cNvCxnSpPr>
            <a:cxnSpLocks noChangeShapeType="1"/>
          </p:cNvCxnSpPr>
          <p:nvPr/>
        </p:nvCxnSpPr>
        <p:spPr bwMode="auto">
          <a:xfrm>
            <a:off x="4941888" y="2941638"/>
            <a:ext cx="533400" cy="487362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1" name="Shape 29"/>
          <p:cNvCxnSpPr>
            <a:cxnSpLocks noChangeShapeType="1"/>
            <a:endCxn id="35848" idx="1"/>
          </p:cNvCxnSpPr>
          <p:nvPr/>
        </p:nvCxnSpPr>
        <p:spPr bwMode="auto">
          <a:xfrm flipV="1">
            <a:off x="5486400" y="2376488"/>
            <a:ext cx="590550" cy="1014412"/>
          </a:xfrm>
          <a:prstGeom prst="curved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sm" len="sm"/>
          </a:ln>
        </p:spPr>
      </p:cxnSp>
      <p:sp>
        <p:nvSpPr>
          <p:cNvPr id="35862" name="Rectangle 34"/>
          <p:cNvSpPr>
            <a:spLocks noChangeArrowheads="1"/>
          </p:cNvSpPr>
          <p:nvPr/>
        </p:nvSpPr>
        <p:spPr bwMode="auto">
          <a:xfrm>
            <a:off x="4343400" y="4267200"/>
            <a:ext cx="16764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/>
              <a:t>GFS chunkserver</a:t>
            </a:r>
          </a:p>
        </p:txBody>
      </p:sp>
      <p:sp>
        <p:nvSpPr>
          <p:cNvPr id="35863" name="Rectangle 35"/>
          <p:cNvSpPr>
            <a:spLocks noChangeArrowheads="1"/>
          </p:cNvSpPr>
          <p:nvPr/>
        </p:nvSpPr>
        <p:spPr bwMode="auto">
          <a:xfrm>
            <a:off x="4343400" y="4572000"/>
            <a:ext cx="16764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 b="0"/>
              <a:t>Linux file system</a:t>
            </a:r>
          </a:p>
        </p:txBody>
      </p:sp>
      <p:sp>
        <p:nvSpPr>
          <p:cNvPr id="35864" name="Flowchart: Magnetic Disk 36"/>
          <p:cNvSpPr>
            <a:spLocks noChangeArrowheads="1"/>
          </p:cNvSpPr>
          <p:nvPr/>
        </p:nvSpPr>
        <p:spPr bwMode="auto">
          <a:xfrm>
            <a:off x="4572000" y="4953000"/>
            <a:ext cx="304800" cy="304800"/>
          </a:xfrm>
          <a:prstGeom prst="flowChartMagneticDisk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5" name="Flowchart: Magnetic Disk 37"/>
          <p:cNvSpPr>
            <a:spLocks noChangeArrowheads="1"/>
          </p:cNvSpPr>
          <p:nvPr/>
        </p:nvSpPr>
        <p:spPr bwMode="auto">
          <a:xfrm>
            <a:off x="5105400" y="4953000"/>
            <a:ext cx="304800" cy="304800"/>
          </a:xfrm>
          <a:prstGeom prst="flowChartMagneticDisk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35866" name="Straight Connector 38"/>
          <p:cNvCxnSpPr>
            <a:cxnSpLocks noChangeShapeType="1"/>
          </p:cNvCxnSpPr>
          <p:nvPr/>
        </p:nvCxnSpPr>
        <p:spPr bwMode="auto">
          <a:xfrm rot="5400000">
            <a:off x="4305301" y="4991100"/>
            <a:ext cx="228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7" name="Straight Connector 39"/>
          <p:cNvCxnSpPr>
            <a:cxnSpLocks noChangeShapeType="1"/>
            <a:endCxn id="35864" idx="2"/>
          </p:cNvCxnSpPr>
          <p:nvPr/>
        </p:nvCxnSpPr>
        <p:spPr bwMode="auto">
          <a:xfrm>
            <a:off x="4419600" y="5105400"/>
            <a:ext cx="1524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8" name="Straight Connector 40"/>
          <p:cNvCxnSpPr>
            <a:cxnSpLocks noChangeShapeType="1"/>
          </p:cNvCxnSpPr>
          <p:nvPr/>
        </p:nvCxnSpPr>
        <p:spPr bwMode="auto">
          <a:xfrm rot="5400000">
            <a:off x="4838701" y="4989512"/>
            <a:ext cx="228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9" name="Straight Connector 41"/>
          <p:cNvCxnSpPr>
            <a:cxnSpLocks noChangeShapeType="1"/>
          </p:cNvCxnSpPr>
          <p:nvPr/>
        </p:nvCxnSpPr>
        <p:spPr bwMode="auto">
          <a:xfrm>
            <a:off x="4953000" y="5103813"/>
            <a:ext cx="1524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70" name="TextBox 42"/>
          <p:cNvSpPr txBox="1">
            <a:spLocks noChangeArrowheads="1"/>
          </p:cNvSpPr>
          <p:nvPr/>
        </p:nvSpPr>
        <p:spPr bwMode="auto">
          <a:xfrm>
            <a:off x="5562600" y="4919663"/>
            <a:ext cx="390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  <p:sp>
        <p:nvSpPr>
          <p:cNvPr id="35871" name="Rectangle 43"/>
          <p:cNvSpPr>
            <a:spLocks noChangeArrowheads="1"/>
          </p:cNvSpPr>
          <p:nvPr/>
        </p:nvSpPr>
        <p:spPr bwMode="auto">
          <a:xfrm>
            <a:off x="6477000" y="4267200"/>
            <a:ext cx="16764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/>
              <a:t>GFS chunkserver</a:t>
            </a:r>
          </a:p>
        </p:txBody>
      </p:sp>
      <p:sp>
        <p:nvSpPr>
          <p:cNvPr id="35872" name="Rectangle 44"/>
          <p:cNvSpPr>
            <a:spLocks noChangeArrowheads="1"/>
          </p:cNvSpPr>
          <p:nvPr/>
        </p:nvSpPr>
        <p:spPr bwMode="auto">
          <a:xfrm>
            <a:off x="6477000" y="4572000"/>
            <a:ext cx="16764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 b="0"/>
              <a:t>Linux file system</a:t>
            </a:r>
          </a:p>
        </p:txBody>
      </p:sp>
      <p:sp>
        <p:nvSpPr>
          <p:cNvPr id="35873" name="Flowchart: Magnetic Disk 45"/>
          <p:cNvSpPr>
            <a:spLocks noChangeArrowheads="1"/>
          </p:cNvSpPr>
          <p:nvPr/>
        </p:nvSpPr>
        <p:spPr bwMode="auto">
          <a:xfrm>
            <a:off x="6705600" y="4953000"/>
            <a:ext cx="304800" cy="304800"/>
          </a:xfrm>
          <a:prstGeom prst="flowChartMagneticDisk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4" name="Flowchart: Magnetic Disk 46"/>
          <p:cNvSpPr>
            <a:spLocks noChangeArrowheads="1"/>
          </p:cNvSpPr>
          <p:nvPr/>
        </p:nvSpPr>
        <p:spPr bwMode="auto">
          <a:xfrm>
            <a:off x="7239000" y="4953000"/>
            <a:ext cx="304800" cy="304800"/>
          </a:xfrm>
          <a:prstGeom prst="flowChartMagneticDisk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35875" name="Straight Connector 47"/>
          <p:cNvCxnSpPr>
            <a:cxnSpLocks noChangeShapeType="1"/>
          </p:cNvCxnSpPr>
          <p:nvPr/>
        </p:nvCxnSpPr>
        <p:spPr bwMode="auto">
          <a:xfrm rot="5400000">
            <a:off x="6438901" y="4991100"/>
            <a:ext cx="228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76" name="Straight Connector 48"/>
          <p:cNvCxnSpPr>
            <a:cxnSpLocks noChangeShapeType="1"/>
            <a:endCxn id="35873" idx="2"/>
          </p:cNvCxnSpPr>
          <p:nvPr/>
        </p:nvCxnSpPr>
        <p:spPr bwMode="auto">
          <a:xfrm>
            <a:off x="6553200" y="5105400"/>
            <a:ext cx="1524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77" name="Straight Connector 49"/>
          <p:cNvCxnSpPr>
            <a:cxnSpLocks noChangeShapeType="1"/>
          </p:cNvCxnSpPr>
          <p:nvPr/>
        </p:nvCxnSpPr>
        <p:spPr bwMode="auto">
          <a:xfrm rot="5400000">
            <a:off x="6972301" y="4989512"/>
            <a:ext cx="2286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78" name="Straight Connector 50"/>
          <p:cNvCxnSpPr>
            <a:cxnSpLocks noChangeShapeType="1"/>
          </p:cNvCxnSpPr>
          <p:nvPr/>
        </p:nvCxnSpPr>
        <p:spPr bwMode="auto">
          <a:xfrm>
            <a:off x="7086600" y="5103813"/>
            <a:ext cx="1524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79" name="TextBox 51"/>
          <p:cNvSpPr txBox="1">
            <a:spLocks noChangeArrowheads="1"/>
          </p:cNvSpPr>
          <p:nvPr/>
        </p:nvSpPr>
        <p:spPr bwMode="auto">
          <a:xfrm>
            <a:off x="7696200" y="4919663"/>
            <a:ext cx="390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  <p:cxnSp>
        <p:nvCxnSpPr>
          <p:cNvPr id="35880" name="Straight Arrow Connector 53"/>
          <p:cNvCxnSpPr>
            <a:cxnSpLocks noChangeShapeType="1"/>
          </p:cNvCxnSpPr>
          <p:nvPr/>
        </p:nvCxnSpPr>
        <p:spPr bwMode="auto">
          <a:xfrm>
            <a:off x="2286000" y="2514600"/>
            <a:ext cx="20574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881" name="Straight Arrow Connector 55"/>
          <p:cNvCxnSpPr>
            <a:cxnSpLocks noChangeShapeType="1"/>
          </p:cNvCxnSpPr>
          <p:nvPr/>
        </p:nvCxnSpPr>
        <p:spPr bwMode="auto">
          <a:xfrm rot="10800000">
            <a:off x="2286000" y="2667000"/>
            <a:ext cx="20574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5882" name="TextBox 58"/>
          <p:cNvSpPr txBox="1">
            <a:spLocks noChangeArrowheads="1"/>
          </p:cNvSpPr>
          <p:nvPr/>
        </p:nvSpPr>
        <p:spPr bwMode="auto">
          <a:xfrm>
            <a:off x="2438400" y="2286000"/>
            <a:ext cx="16795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/>
              <a:t>(file name, chunk index)</a:t>
            </a:r>
          </a:p>
        </p:txBody>
      </p:sp>
      <p:sp>
        <p:nvSpPr>
          <p:cNvPr id="35883" name="TextBox 59"/>
          <p:cNvSpPr txBox="1">
            <a:spLocks noChangeArrowheads="1"/>
          </p:cNvSpPr>
          <p:nvPr/>
        </p:nvSpPr>
        <p:spPr bwMode="auto">
          <a:xfrm>
            <a:off x="2286000" y="2667000"/>
            <a:ext cx="2097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/>
              <a:t>(chunk handle, chunk location)</a:t>
            </a:r>
          </a:p>
        </p:txBody>
      </p:sp>
      <p:cxnSp>
        <p:nvCxnSpPr>
          <p:cNvPr id="35884" name="Straight Arrow Connector 60"/>
          <p:cNvCxnSpPr>
            <a:cxnSpLocks noChangeShapeType="1"/>
          </p:cNvCxnSpPr>
          <p:nvPr/>
        </p:nvCxnSpPr>
        <p:spPr bwMode="auto">
          <a:xfrm rot="5400000">
            <a:off x="4380707" y="3925094"/>
            <a:ext cx="6858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885" name="Straight Arrow Connector 64"/>
          <p:cNvCxnSpPr>
            <a:cxnSpLocks noChangeShapeType="1"/>
          </p:cNvCxnSpPr>
          <p:nvPr/>
        </p:nvCxnSpPr>
        <p:spPr bwMode="auto">
          <a:xfrm rot="5400000" flipH="1" flipV="1">
            <a:off x="4228307" y="3925094"/>
            <a:ext cx="6858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886" name="Straight Arrow Connector 67"/>
          <p:cNvCxnSpPr>
            <a:cxnSpLocks noChangeShapeType="1"/>
          </p:cNvCxnSpPr>
          <p:nvPr/>
        </p:nvCxnSpPr>
        <p:spPr bwMode="auto">
          <a:xfrm rot="5400000">
            <a:off x="6514307" y="3923506"/>
            <a:ext cx="6858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887" name="Straight Arrow Connector 68"/>
          <p:cNvCxnSpPr>
            <a:cxnSpLocks noChangeShapeType="1"/>
          </p:cNvCxnSpPr>
          <p:nvPr/>
        </p:nvCxnSpPr>
        <p:spPr bwMode="auto">
          <a:xfrm rot="5400000" flipH="1" flipV="1">
            <a:off x="6361907" y="3923506"/>
            <a:ext cx="6858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5888" name="TextBox 69"/>
          <p:cNvSpPr txBox="1">
            <a:spLocks noChangeArrowheads="1"/>
          </p:cNvSpPr>
          <p:nvPr/>
        </p:nvSpPr>
        <p:spPr bwMode="auto">
          <a:xfrm>
            <a:off x="4686300" y="3581400"/>
            <a:ext cx="1866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/>
              <a:t>Instructions to chunkserver</a:t>
            </a:r>
          </a:p>
        </p:txBody>
      </p:sp>
      <p:sp>
        <p:nvSpPr>
          <p:cNvPr id="35889" name="TextBox 70"/>
          <p:cNvSpPr txBox="1">
            <a:spLocks noChangeArrowheads="1"/>
          </p:cNvSpPr>
          <p:nvPr/>
        </p:nvSpPr>
        <p:spPr bwMode="auto">
          <a:xfrm>
            <a:off x="5410200" y="3962400"/>
            <a:ext cx="13271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/>
              <a:t>Chunkserver state</a:t>
            </a:r>
          </a:p>
        </p:txBody>
      </p:sp>
      <p:cxnSp>
        <p:nvCxnSpPr>
          <p:cNvPr id="35890" name="Straight Arrow Connector 71"/>
          <p:cNvCxnSpPr>
            <a:cxnSpLocks noChangeShapeType="1"/>
          </p:cNvCxnSpPr>
          <p:nvPr/>
        </p:nvCxnSpPr>
        <p:spPr bwMode="auto">
          <a:xfrm>
            <a:off x="1981200" y="4343400"/>
            <a:ext cx="2362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5891" name="TextBox 72"/>
          <p:cNvSpPr txBox="1">
            <a:spLocks noChangeArrowheads="1"/>
          </p:cNvSpPr>
          <p:nvPr/>
        </p:nvSpPr>
        <p:spPr bwMode="auto">
          <a:xfrm>
            <a:off x="2362200" y="4081463"/>
            <a:ext cx="18605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/>
              <a:t>(chunk handle, byte range)</a:t>
            </a:r>
          </a:p>
        </p:txBody>
      </p:sp>
      <p:cxnSp>
        <p:nvCxnSpPr>
          <p:cNvPr id="35892" name="Straight Arrow Connector 73"/>
          <p:cNvCxnSpPr>
            <a:cxnSpLocks noChangeShapeType="1"/>
          </p:cNvCxnSpPr>
          <p:nvPr/>
        </p:nvCxnSpPr>
        <p:spPr bwMode="auto">
          <a:xfrm rot="5400000" flipH="1" flipV="1">
            <a:off x="1181894" y="3542506"/>
            <a:ext cx="1600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93" name="Shape 79"/>
          <p:cNvCxnSpPr>
            <a:cxnSpLocks noChangeShapeType="1"/>
          </p:cNvCxnSpPr>
          <p:nvPr/>
        </p:nvCxnSpPr>
        <p:spPr bwMode="auto">
          <a:xfrm rot="10800000">
            <a:off x="1524000" y="2743200"/>
            <a:ext cx="2819400" cy="1752600"/>
          </a:xfrm>
          <a:prstGeom prst="bentConnector2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5894" name="TextBox 84"/>
          <p:cNvSpPr txBox="1">
            <a:spLocks noChangeArrowheads="1"/>
          </p:cNvSpPr>
          <p:nvPr/>
        </p:nvSpPr>
        <p:spPr bwMode="auto">
          <a:xfrm>
            <a:off x="2362200" y="4495800"/>
            <a:ext cx="8747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0"/>
              <a:t>chunk data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Master’s Responsibilities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Metadata storage</a:t>
            </a:r>
          </a:p>
          <a:p>
            <a:r>
              <a:rPr lang="en-GB" dirty="0" smtClean="0"/>
              <a:t>Namespace management/locking</a:t>
            </a:r>
          </a:p>
          <a:p>
            <a:r>
              <a:rPr lang="en-GB" dirty="0" smtClean="0"/>
              <a:t>Periodic communication with </a:t>
            </a:r>
            <a:r>
              <a:rPr lang="en-GB" dirty="0" err="1" smtClean="0"/>
              <a:t>chunkservers</a:t>
            </a:r>
            <a:endParaRPr lang="en-GB" dirty="0" smtClean="0"/>
          </a:p>
          <a:p>
            <a:r>
              <a:rPr lang="en-GB" dirty="0" smtClean="0"/>
              <a:t>Chunk creation, re-replication, rebalancing</a:t>
            </a:r>
          </a:p>
          <a:p>
            <a:r>
              <a:rPr lang="en-GB" dirty="0" smtClean="0"/>
              <a:t>Garbage collection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Algorithms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58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  <a:p>
            <a:pPr algn="ctr"/>
            <a:r>
              <a:rPr lang="en-US" sz="1200" b="0" dirty="0" smtClean="0"/>
              <a:t>Introduction to MapReduce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8100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MapReduce algorithm design</a:t>
            </a:r>
          </a:p>
          <a:p>
            <a:pPr algn="ctr"/>
            <a:r>
              <a:rPr lang="en-US" sz="1200" b="0" dirty="0" smtClean="0"/>
              <a:t>Indexing and retrieval</a:t>
            </a:r>
          </a:p>
          <a:p>
            <a:pPr algn="ctr"/>
            <a:r>
              <a:rPr lang="en-US" sz="1200" b="0" dirty="0" smtClean="0"/>
              <a:t>Case study: statistical machine translation</a:t>
            </a:r>
          </a:p>
          <a:p>
            <a:pPr algn="ctr"/>
            <a:r>
              <a:rPr lang="en-US" sz="1200" b="0" dirty="0" smtClean="0"/>
              <a:t>Case study: DNA sequence alignment</a:t>
            </a:r>
          </a:p>
          <a:p>
            <a:pPr algn="ctr"/>
            <a:r>
              <a:rPr lang="en-US" sz="1200" b="0" dirty="0" smtClean="0"/>
              <a:t>Concluding thoughts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Graph Algorithms: Topics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Introduction to graph algorithms and graph representations</a:t>
            </a:r>
          </a:p>
          <a:p>
            <a:r>
              <a:rPr lang="en-US" smtClean="0"/>
              <a:t>Single Source Shortest Path (SSSP) problem</a:t>
            </a:r>
          </a:p>
          <a:p>
            <a:pPr lvl="1"/>
            <a:r>
              <a:rPr lang="en-US" smtClean="0"/>
              <a:t>Refresher: Dijkstra’s algorithm</a:t>
            </a:r>
          </a:p>
          <a:p>
            <a:pPr lvl="1"/>
            <a:r>
              <a:rPr lang="en-US" smtClean="0"/>
              <a:t>Breadth-First Search with MapReduce</a:t>
            </a:r>
          </a:p>
          <a:p>
            <a:r>
              <a:rPr lang="en-US" smtClean="0"/>
              <a:t>PageRank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What’s a graph?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 = (V,E), where</a:t>
            </a:r>
          </a:p>
          <a:p>
            <a:pPr lvl="1"/>
            <a:r>
              <a:rPr lang="en-GB" dirty="0" smtClean="0"/>
              <a:t>V represents the set of vertices (nodes)</a:t>
            </a:r>
          </a:p>
          <a:p>
            <a:pPr lvl="1"/>
            <a:r>
              <a:rPr lang="en-GB" dirty="0" smtClean="0"/>
              <a:t>E represents the set of edges (links)</a:t>
            </a:r>
          </a:p>
          <a:p>
            <a:pPr lvl="1"/>
            <a:r>
              <a:rPr lang="en-GB" dirty="0" smtClean="0"/>
              <a:t>Both vertices and edges may contain additional information</a:t>
            </a:r>
          </a:p>
          <a:p>
            <a:r>
              <a:rPr lang="en-GB" dirty="0" smtClean="0"/>
              <a:t>Different types of graphs:</a:t>
            </a:r>
          </a:p>
          <a:p>
            <a:pPr lvl="1"/>
            <a:r>
              <a:rPr lang="en-GB" dirty="0" smtClean="0"/>
              <a:t>Directed vs. undirected edges</a:t>
            </a:r>
          </a:p>
          <a:p>
            <a:pPr lvl="1"/>
            <a:r>
              <a:rPr lang="en-GB" dirty="0" smtClean="0"/>
              <a:t>Presence or absence of cycles</a:t>
            </a:r>
          </a:p>
          <a:p>
            <a:pPr lvl="1"/>
            <a:r>
              <a:rPr lang="en-GB" dirty="0" smtClean="0"/>
              <a:t>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Some Graph Problems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Finding shortest paths</a:t>
            </a:r>
          </a:p>
          <a:p>
            <a:pPr lvl="1"/>
            <a:r>
              <a:rPr lang="en-GB" smtClean="0"/>
              <a:t>Routing Internet traffic and UPS trucks</a:t>
            </a:r>
          </a:p>
          <a:p>
            <a:r>
              <a:rPr lang="en-GB" smtClean="0"/>
              <a:t>Finding minimum spanning trees</a:t>
            </a:r>
          </a:p>
          <a:p>
            <a:pPr lvl="1"/>
            <a:r>
              <a:rPr lang="en-GB" smtClean="0"/>
              <a:t>Telco laying down fiber</a:t>
            </a:r>
          </a:p>
          <a:p>
            <a:r>
              <a:rPr lang="en-GB" smtClean="0"/>
              <a:t>Finding Max Flow</a:t>
            </a:r>
          </a:p>
          <a:p>
            <a:pPr lvl="1"/>
            <a:r>
              <a:rPr lang="en-GB" smtClean="0"/>
              <a:t>Airline scheduling</a:t>
            </a:r>
          </a:p>
          <a:p>
            <a:r>
              <a:rPr lang="en-GB" smtClean="0"/>
              <a:t>Identify “special” nodes and communities</a:t>
            </a:r>
          </a:p>
          <a:p>
            <a:pPr lvl="1"/>
            <a:r>
              <a:rPr lang="en-GB" smtClean="0"/>
              <a:t>Breaking up terrorist cells, spread of avian flu</a:t>
            </a:r>
          </a:p>
          <a:p>
            <a:r>
              <a:rPr lang="en-GB" smtClean="0"/>
              <a:t>Bipartite matching</a:t>
            </a:r>
          </a:p>
          <a:p>
            <a:pPr lvl="1"/>
            <a:r>
              <a:rPr lang="en-GB" smtClean="0"/>
              <a:t>Monster.com, Match.com</a:t>
            </a:r>
          </a:p>
          <a:p>
            <a:r>
              <a:rPr lang="en-GB" smtClean="0"/>
              <a:t>And of course... PageRank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Representing Graphs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 = (V, E)</a:t>
            </a:r>
          </a:p>
          <a:p>
            <a:r>
              <a:rPr lang="en-US" dirty="0" smtClean="0"/>
              <a:t>Two common representations</a:t>
            </a:r>
          </a:p>
          <a:p>
            <a:pPr lvl="1"/>
            <a:r>
              <a:rPr lang="en-US" dirty="0" smtClean="0"/>
              <a:t>Adjacency matrix</a:t>
            </a:r>
          </a:p>
          <a:p>
            <a:pPr lvl="1"/>
            <a:r>
              <a:rPr lang="en-US" dirty="0" smtClean="0"/>
              <a:t>Adjacency list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Adjacency Matrices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 smtClean="0"/>
              <a:t>Represent a graph as an </a:t>
            </a:r>
            <a:r>
              <a:rPr lang="en-GB" i="1" dirty="0" smtClean="0"/>
              <a:t>n</a:t>
            </a:r>
            <a:r>
              <a:rPr lang="en-GB" dirty="0" smtClean="0"/>
              <a:t> x </a:t>
            </a:r>
            <a:r>
              <a:rPr lang="en-GB" i="1" dirty="0" smtClean="0"/>
              <a:t>n</a:t>
            </a:r>
            <a:r>
              <a:rPr lang="en-GB" dirty="0" smtClean="0"/>
              <a:t> square matrix </a:t>
            </a:r>
            <a:r>
              <a:rPr lang="en-GB" i="1" dirty="0" smtClean="0"/>
              <a:t>M</a:t>
            </a:r>
          </a:p>
          <a:p>
            <a:pPr lvl="1"/>
            <a:r>
              <a:rPr lang="en-GB" i="1" dirty="0" smtClean="0"/>
              <a:t>n</a:t>
            </a:r>
            <a:r>
              <a:rPr lang="en-GB" dirty="0" smtClean="0"/>
              <a:t> = |V|</a:t>
            </a:r>
          </a:p>
          <a:p>
            <a:pPr lvl="1"/>
            <a:r>
              <a:rPr lang="en-GB" i="1" dirty="0" err="1" smtClean="0"/>
              <a:t>M</a:t>
            </a:r>
            <a:r>
              <a:rPr lang="en-GB" i="1" baseline="-25000" dirty="0" err="1" smtClean="0"/>
              <a:t>ij</a:t>
            </a:r>
            <a:r>
              <a:rPr lang="en-GB" dirty="0" smtClean="0"/>
              <a:t> = 1 means a link from node </a:t>
            </a:r>
            <a:r>
              <a:rPr lang="en-GB" i="1" dirty="0" err="1" smtClean="0"/>
              <a:t>i</a:t>
            </a:r>
            <a:r>
              <a:rPr lang="en-GB" dirty="0" smtClean="0"/>
              <a:t> to </a:t>
            </a:r>
            <a:r>
              <a:rPr lang="en-GB" i="1" dirty="0" smtClean="0"/>
              <a:t>j</a:t>
            </a:r>
          </a:p>
          <a:p>
            <a:endParaRPr lang="en-GB" dirty="0" smtClean="0"/>
          </a:p>
          <a:p>
            <a:pPr lvl="1"/>
            <a:endParaRPr lang="en-GB" dirty="0" smtClean="0"/>
          </a:p>
        </p:txBody>
      </p:sp>
      <p:graphicFrame>
        <p:nvGraphicFramePr>
          <p:cNvPr id="7" name="Group 42"/>
          <p:cNvGraphicFramePr>
            <a:graphicFrameLocks noGrp="1"/>
          </p:cNvGraphicFramePr>
          <p:nvPr/>
        </p:nvGraphicFramePr>
        <p:xfrm>
          <a:off x="1143000" y="2971800"/>
          <a:ext cx="2819400" cy="2667002"/>
        </p:xfrm>
        <a:graphic>
          <a:graphicData uri="http://schemas.openxmlformats.org/drawingml/2006/table">
            <a:tbl>
              <a:tblPr/>
              <a:tblGrid>
                <a:gridCol w="563513"/>
                <a:gridCol w="564431"/>
                <a:gridCol w="563513"/>
                <a:gridCol w="564430"/>
                <a:gridCol w="563513"/>
              </a:tblGrid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50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7866" name="Oval 7"/>
          <p:cNvSpPr>
            <a:spLocks noChangeArrowheads="1"/>
          </p:cNvSpPr>
          <p:nvPr/>
        </p:nvSpPr>
        <p:spPr bwMode="auto">
          <a:xfrm>
            <a:off x="5334000" y="34290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77867" name="Oval 10"/>
          <p:cNvSpPr>
            <a:spLocks noChangeArrowheads="1"/>
          </p:cNvSpPr>
          <p:nvPr/>
        </p:nvSpPr>
        <p:spPr bwMode="auto">
          <a:xfrm>
            <a:off x="6781800" y="27432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77868" name="Oval 11"/>
          <p:cNvSpPr>
            <a:spLocks noChangeArrowheads="1"/>
          </p:cNvSpPr>
          <p:nvPr/>
        </p:nvSpPr>
        <p:spPr bwMode="auto">
          <a:xfrm>
            <a:off x="7924800" y="38862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77869" name="Oval 12"/>
          <p:cNvSpPr>
            <a:spLocks noChangeArrowheads="1"/>
          </p:cNvSpPr>
          <p:nvPr/>
        </p:nvSpPr>
        <p:spPr bwMode="auto">
          <a:xfrm>
            <a:off x="6324600" y="5105400"/>
            <a:ext cx="533400" cy="533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4</a:t>
            </a:r>
          </a:p>
        </p:txBody>
      </p:sp>
      <p:cxnSp>
        <p:nvCxnSpPr>
          <p:cNvPr id="77870" name="Curved Connector 14"/>
          <p:cNvCxnSpPr>
            <a:cxnSpLocks noChangeShapeType="1"/>
            <a:stCxn id="77866" idx="0"/>
            <a:endCxn id="77867" idx="2"/>
          </p:cNvCxnSpPr>
          <p:nvPr/>
        </p:nvCxnSpPr>
        <p:spPr bwMode="auto">
          <a:xfrm rot="5400000" flipH="1" flipV="1">
            <a:off x="5981700" y="2628900"/>
            <a:ext cx="419100" cy="1181100"/>
          </a:xfrm>
          <a:prstGeom prst="curved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1" name="Curved Connector 14"/>
          <p:cNvCxnSpPr>
            <a:cxnSpLocks noChangeShapeType="1"/>
            <a:stCxn id="77866" idx="4"/>
            <a:endCxn id="77869" idx="2"/>
          </p:cNvCxnSpPr>
          <p:nvPr/>
        </p:nvCxnSpPr>
        <p:spPr bwMode="auto">
          <a:xfrm rot="16200000" flipH="1">
            <a:off x="5257800" y="4305300"/>
            <a:ext cx="1409700" cy="723900"/>
          </a:xfrm>
          <a:prstGeom prst="curved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2" name="Curved Connector 14"/>
          <p:cNvCxnSpPr>
            <a:cxnSpLocks noChangeShapeType="1"/>
            <a:stCxn id="77867" idx="4"/>
            <a:endCxn id="77866" idx="6"/>
          </p:cNvCxnSpPr>
          <p:nvPr/>
        </p:nvCxnSpPr>
        <p:spPr bwMode="auto">
          <a:xfrm rot="5400000">
            <a:off x="6248400" y="2895600"/>
            <a:ext cx="419100" cy="1181100"/>
          </a:xfrm>
          <a:prstGeom prst="curved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3" name="Curved Connector 14"/>
          <p:cNvCxnSpPr>
            <a:cxnSpLocks noChangeShapeType="1"/>
            <a:stCxn id="77867" idx="6"/>
            <a:endCxn id="77868" idx="0"/>
          </p:cNvCxnSpPr>
          <p:nvPr/>
        </p:nvCxnSpPr>
        <p:spPr bwMode="auto">
          <a:xfrm>
            <a:off x="7315200" y="3009900"/>
            <a:ext cx="876300" cy="876300"/>
          </a:xfrm>
          <a:prstGeom prst="curved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4" name="Curved Connector 14"/>
          <p:cNvCxnSpPr>
            <a:cxnSpLocks noChangeShapeType="1"/>
            <a:stCxn id="77867" idx="6"/>
            <a:endCxn id="77869" idx="6"/>
          </p:cNvCxnSpPr>
          <p:nvPr/>
        </p:nvCxnSpPr>
        <p:spPr bwMode="auto">
          <a:xfrm flipH="1">
            <a:off x="6858000" y="3009900"/>
            <a:ext cx="457200" cy="2362200"/>
          </a:xfrm>
          <a:prstGeom prst="curvedConnector3">
            <a:avLst>
              <a:gd name="adj1" fmla="val -50000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5" name="Curved Connector 14"/>
          <p:cNvCxnSpPr>
            <a:cxnSpLocks noChangeShapeType="1"/>
            <a:stCxn id="77868" idx="3"/>
            <a:endCxn id="77866" idx="5"/>
          </p:cNvCxnSpPr>
          <p:nvPr/>
        </p:nvCxnSpPr>
        <p:spPr bwMode="auto">
          <a:xfrm rot="5400000" flipH="1">
            <a:off x="6667501" y="3006725"/>
            <a:ext cx="457200" cy="2212975"/>
          </a:xfrm>
          <a:prstGeom prst="curvedConnector3">
            <a:avLst>
              <a:gd name="adj1" fmla="val -67088"/>
            </a:avLst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6" name="Curved Connector 14"/>
          <p:cNvCxnSpPr>
            <a:cxnSpLocks noChangeShapeType="1"/>
            <a:stCxn id="77869" idx="0"/>
            <a:endCxn id="77866" idx="6"/>
          </p:cNvCxnSpPr>
          <p:nvPr/>
        </p:nvCxnSpPr>
        <p:spPr bwMode="auto">
          <a:xfrm rot="16200000" flipV="1">
            <a:off x="5524500" y="4038600"/>
            <a:ext cx="1409700" cy="723900"/>
          </a:xfrm>
          <a:prstGeom prst="curved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77877" name="Curved Connector 14"/>
          <p:cNvCxnSpPr>
            <a:cxnSpLocks noChangeShapeType="1"/>
            <a:stCxn id="77869" idx="6"/>
            <a:endCxn id="77868" idx="4"/>
          </p:cNvCxnSpPr>
          <p:nvPr/>
        </p:nvCxnSpPr>
        <p:spPr bwMode="auto">
          <a:xfrm flipV="1">
            <a:off x="6858000" y="4419600"/>
            <a:ext cx="1333500" cy="952500"/>
          </a:xfrm>
          <a:prstGeom prst="curvedConnector2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Adjacency Lists</a:t>
            </a:r>
            <a:endParaRPr lang="en-US" smtClean="0"/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Take adjacency matrices… and throw away all the zeros</a:t>
            </a:r>
          </a:p>
        </p:txBody>
      </p:sp>
      <p:graphicFrame>
        <p:nvGraphicFramePr>
          <p:cNvPr id="5" name="Group 42"/>
          <p:cNvGraphicFramePr>
            <a:graphicFrameLocks noGrp="1"/>
          </p:cNvGraphicFramePr>
          <p:nvPr/>
        </p:nvGraphicFramePr>
        <p:xfrm>
          <a:off x="1524000" y="2590800"/>
          <a:ext cx="2819400" cy="2667002"/>
        </p:xfrm>
        <a:graphic>
          <a:graphicData uri="http://schemas.openxmlformats.org/drawingml/2006/table">
            <a:tbl>
              <a:tblPr/>
              <a:tblGrid>
                <a:gridCol w="563513"/>
                <a:gridCol w="564431"/>
                <a:gridCol w="563513"/>
                <a:gridCol w="564430"/>
                <a:gridCol w="563513"/>
              </a:tblGrid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50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1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1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9914" name="TextBox 5"/>
          <p:cNvSpPr txBox="1">
            <a:spLocks noChangeArrowheads="1"/>
          </p:cNvSpPr>
          <p:nvPr/>
        </p:nvSpPr>
        <p:spPr bwMode="auto">
          <a:xfrm>
            <a:off x="5711825" y="2984500"/>
            <a:ext cx="1603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/>
              <a:t>1: 2, 4</a:t>
            </a:r>
          </a:p>
          <a:p>
            <a:r>
              <a:rPr lang="en-US" sz="2800" b="0"/>
              <a:t>2: 1, 3, 4</a:t>
            </a:r>
          </a:p>
          <a:p>
            <a:r>
              <a:rPr lang="en-US" sz="2800" b="0"/>
              <a:t>3: 1</a:t>
            </a:r>
          </a:p>
          <a:p>
            <a:r>
              <a:rPr lang="en-US" sz="2800" b="0"/>
              <a:t>4: 1, 3</a:t>
            </a:r>
          </a:p>
        </p:txBody>
      </p:sp>
      <p:sp>
        <p:nvSpPr>
          <p:cNvPr id="79915" name="Right Arrow 6"/>
          <p:cNvSpPr>
            <a:spLocks noChangeArrowheads="1"/>
          </p:cNvSpPr>
          <p:nvPr/>
        </p:nvSpPr>
        <p:spPr bwMode="auto">
          <a:xfrm>
            <a:off x="4640263" y="3733800"/>
            <a:ext cx="769937" cy="381000"/>
          </a:xfrm>
          <a:prstGeom prst="rightArrow">
            <a:avLst>
              <a:gd name="adj1" fmla="val 50000"/>
              <a:gd name="adj2" fmla="val 50053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 Source Shortest Path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smtClean="0"/>
              <a:t>Problem:</a:t>
            </a:r>
            <a:r>
              <a:rPr lang="en-GB" smtClean="0"/>
              <a:t> find shortest path from a source node to one or more target nodes</a:t>
            </a:r>
          </a:p>
          <a:p>
            <a:r>
              <a:rPr lang="en-GB" smtClean="0"/>
              <a:t>First, a refresher: Dijkstra’s Algorithm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Dijkstra’s Algorithm Example</a:t>
            </a:r>
          </a:p>
        </p:txBody>
      </p:sp>
      <p:sp>
        <p:nvSpPr>
          <p:cNvPr id="82947" name="Oval 5"/>
          <p:cNvSpPr>
            <a:spLocks noChangeArrowheads="1"/>
          </p:cNvSpPr>
          <p:nvPr/>
        </p:nvSpPr>
        <p:spPr bwMode="auto">
          <a:xfrm>
            <a:off x="1828800" y="3200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5814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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581400" y="47244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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9436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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943600" y="47244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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82952" name="Straight Arrow Connector 77"/>
          <p:cNvCxnSpPr>
            <a:cxnSpLocks noChangeShapeType="1"/>
          </p:cNvCxnSpPr>
          <p:nvPr/>
        </p:nvCxnSpPr>
        <p:spPr bwMode="auto">
          <a:xfrm>
            <a:off x="2667000" y="3962400"/>
            <a:ext cx="9144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3" name="Straight Arrow Connector 78"/>
          <p:cNvCxnSpPr>
            <a:cxnSpLocks noChangeShapeType="1"/>
          </p:cNvCxnSpPr>
          <p:nvPr/>
        </p:nvCxnSpPr>
        <p:spPr bwMode="auto">
          <a:xfrm flipV="1">
            <a:off x="2667000" y="2514600"/>
            <a:ext cx="9144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4" name="Straight Arrow Connector 79"/>
          <p:cNvCxnSpPr>
            <a:cxnSpLocks noChangeShapeType="1"/>
          </p:cNvCxnSpPr>
          <p:nvPr/>
        </p:nvCxnSpPr>
        <p:spPr bwMode="auto">
          <a:xfrm>
            <a:off x="4495800" y="5181600"/>
            <a:ext cx="1371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5" name="Straight Arrow Connector 82"/>
          <p:cNvCxnSpPr>
            <a:cxnSpLocks noChangeShapeType="1"/>
          </p:cNvCxnSpPr>
          <p:nvPr/>
        </p:nvCxnSpPr>
        <p:spPr bwMode="auto">
          <a:xfrm>
            <a:off x="4495800" y="2284413"/>
            <a:ext cx="1371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6" name="Straight Arrow Connector 83"/>
          <p:cNvCxnSpPr>
            <a:cxnSpLocks noChangeShapeType="1"/>
          </p:cNvCxnSpPr>
          <p:nvPr/>
        </p:nvCxnSpPr>
        <p:spPr bwMode="auto">
          <a:xfrm rot="5400000" flipH="1" flipV="1">
            <a:off x="4152900" y="3009900"/>
            <a:ext cx="2133600" cy="1600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7" name="Straight Arrow Connector 85"/>
          <p:cNvCxnSpPr>
            <a:cxnSpLocks noChangeShapeType="1"/>
          </p:cNvCxnSpPr>
          <p:nvPr/>
        </p:nvCxnSpPr>
        <p:spPr bwMode="auto">
          <a:xfrm rot="10800000">
            <a:off x="2743200" y="3657600"/>
            <a:ext cx="32004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8" name="Straight Arrow Connector 87"/>
          <p:cNvCxnSpPr>
            <a:cxnSpLocks noChangeShapeType="1"/>
          </p:cNvCxnSpPr>
          <p:nvPr/>
        </p:nvCxnSpPr>
        <p:spPr bwMode="auto">
          <a:xfrm rot="5400000" flipH="1" flipV="1">
            <a:off x="32011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59" name="Straight Arrow Connector 89"/>
          <p:cNvCxnSpPr>
            <a:cxnSpLocks noChangeShapeType="1"/>
          </p:cNvCxnSpPr>
          <p:nvPr/>
        </p:nvCxnSpPr>
        <p:spPr bwMode="auto">
          <a:xfrm rot="16200000" flipH="1">
            <a:off x="28186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60" name="Straight Arrow Connector 90"/>
          <p:cNvCxnSpPr>
            <a:cxnSpLocks noChangeShapeType="1"/>
          </p:cNvCxnSpPr>
          <p:nvPr/>
        </p:nvCxnSpPr>
        <p:spPr bwMode="auto">
          <a:xfrm rot="5400000" flipH="1" flipV="1">
            <a:off x="55633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961" name="Straight Arrow Connector 91"/>
          <p:cNvCxnSpPr>
            <a:cxnSpLocks noChangeShapeType="1"/>
          </p:cNvCxnSpPr>
          <p:nvPr/>
        </p:nvCxnSpPr>
        <p:spPr bwMode="auto">
          <a:xfrm rot="16200000" flipH="1">
            <a:off x="51808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2962" name="TextBox 17"/>
          <p:cNvSpPr txBox="1">
            <a:spLocks noChangeArrowheads="1"/>
          </p:cNvSpPr>
          <p:nvPr/>
        </p:nvSpPr>
        <p:spPr bwMode="auto">
          <a:xfrm>
            <a:off x="2819400" y="2667000"/>
            <a:ext cx="412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10</a:t>
            </a:r>
          </a:p>
        </p:txBody>
      </p:sp>
      <p:sp>
        <p:nvSpPr>
          <p:cNvPr id="82963" name="TextBox 18"/>
          <p:cNvSpPr txBox="1">
            <a:spLocks noChangeArrowheads="1"/>
          </p:cNvSpPr>
          <p:nvPr/>
        </p:nvSpPr>
        <p:spPr bwMode="auto">
          <a:xfrm>
            <a:off x="2825750" y="43100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5</a:t>
            </a:r>
          </a:p>
        </p:txBody>
      </p:sp>
      <p:sp>
        <p:nvSpPr>
          <p:cNvPr id="82964" name="TextBox 19"/>
          <p:cNvSpPr txBox="1">
            <a:spLocks noChangeArrowheads="1"/>
          </p:cNvSpPr>
          <p:nvPr/>
        </p:nvSpPr>
        <p:spPr bwMode="auto">
          <a:xfrm>
            <a:off x="35877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2965" name="TextBox 20"/>
          <p:cNvSpPr txBox="1">
            <a:spLocks noChangeArrowheads="1"/>
          </p:cNvSpPr>
          <p:nvPr/>
        </p:nvSpPr>
        <p:spPr bwMode="auto">
          <a:xfrm>
            <a:off x="411480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3</a:t>
            </a:r>
          </a:p>
        </p:txBody>
      </p:sp>
      <p:sp>
        <p:nvSpPr>
          <p:cNvPr id="82966" name="TextBox 23"/>
          <p:cNvSpPr txBox="1">
            <a:spLocks noChangeArrowheads="1"/>
          </p:cNvSpPr>
          <p:nvPr/>
        </p:nvSpPr>
        <p:spPr bwMode="auto">
          <a:xfrm>
            <a:off x="4953000" y="51482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2967" name="TextBox 24"/>
          <p:cNvSpPr txBox="1">
            <a:spLocks noChangeArrowheads="1"/>
          </p:cNvSpPr>
          <p:nvPr/>
        </p:nvSpPr>
        <p:spPr bwMode="auto">
          <a:xfrm>
            <a:off x="4953000" y="19812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</a:t>
            </a:r>
          </a:p>
        </p:txBody>
      </p:sp>
      <p:sp>
        <p:nvSpPr>
          <p:cNvPr id="82968" name="TextBox 25"/>
          <p:cNvSpPr txBox="1">
            <a:spLocks noChangeArrowheads="1"/>
          </p:cNvSpPr>
          <p:nvPr/>
        </p:nvSpPr>
        <p:spPr bwMode="auto">
          <a:xfrm>
            <a:off x="5105400" y="33956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9</a:t>
            </a:r>
          </a:p>
        </p:txBody>
      </p:sp>
      <p:sp>
        <p:nvSpPr>
          <p:cNvPr id="82969" name="TextBox 26"/>
          <p:cNvSpPr txBox="1">
            <a:spLocks noChangeArrowheads="1"/>
          </p:cNvSpPr>
          <p:nvPr/>
        </p:nvSpPr>
        <p:spPr bwMode="auto">
          <a:xfrm>
            <a:off x="5257800" y="43434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7</a:t>
            </a:r>
          </a:p>
        </p:txBody>
      </p:sp>
      <p:sp>
        <p:nvSpPr>
          <p:cNvPr id="82970" name="TextBox 27"/>
          <p:cNvSpPr txBox="1">
            <a:spLocks noChangeArrowheads="1"/>
          </p:cNvSpPr>
          <p:nvPr/>
        </p:nvSpPr>
        <p:spPr bwMode="auto">
          <a:xfrm>
            <a:off x="59499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4</a:t>
            </a:r>
          </a:p>
        </p:txBody>
      </p:sp>
      <p:sp>
        <p:nvSpPr>
          <p:cNvPr id="82971" name="TextBox 28"/>
          <p:cNvSpPr txBox="1">
            <a:spLocks noChangeArrowheads="1"/>
          </p:cNvSpPr>
          <p:nvPr/>
        </p:nvSpPr>
        <p:spPr bwMode="auto">
          <a:xfrm>
            <a:off x="64833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6</a:t>
            </a:r>
          </a:p>
        </p:txBody>
      </p:sp>
      <p:sp>
        <p:nvSpPr>
          <p:cNvPr id="82972" name="TextBox 29"/>
          <p:cNvSpPr txBox="1">
            <a:spLocks noChangeArrowheads="1"/>
          </p:cNvSpPr>
          <p:nvPr/>
        </p:nvSpPr>
        <p:spPr bwMode="auto">
          <a:xfrm>
            <a:off x="0" y="6611938"/>
            <a:ext cx="12652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/>
              <a:t>Example from CLR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Dijkstra’s Algorithm Example</a:t>
            </a:r>
          </a:p>
        </p:txBody>
      </p:sp>
      <p:sp>
        <p:nvSpPr>
          <p:cNvPr id="83971" name="Oval 5"/>
          <p:cNvSpPr>
            <a:spLocks noChangeArrowheads="1"/>
          </p:cNvSpPr>
          <p:nvPr/>
        </p:nvSpPr>
        <p:spPr bwMode="auto">
          <a:xfrm>
            <a:off x="1828800" y="3200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5814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10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3973" name="Oval 7"/>
          <p:cNvSpPr>
            <a:spLocks noChangeArrowheads="1"/>
          </p:cNvSpPr>
          <p:nvPr/>
        </p:nvSpPr>
        <p:spPr bwMode="auto">
          <a:xfrm>
            <a:off x="35814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5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9436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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943600" y="47244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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83976" name="Straight Arrow Connector 77"/>
          <p:cNvCxnSpPr>
            <a:cxnSpLocks noChangeShapeType="1"/>
          </p:cNvCxnSpPr>
          <p:nvPr/>
        </p:nvCxnSpPr>
        <p:spPr bwMode="auto">
          <a:xfrm>
            <a:off x="2667000" y="3962400"/>
            <a:ext cx="914400" cy="838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77" name="Straight Arrow Connector 78"/>
          <p:cNvCxnSpPr>
            <a:cxnSpLocks noChangeShapeType="1"/>
          </p:cNvCxnSpPr>
          <p:nvPr/>
        </p:nvCxnSpPr>
        <p:spPr bwMode="auto">
          <a:xfrm flipV="1">
            <a:off x="2667000" y="2514600"/>
            <a:ext cx="914400" cy="838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78" name="Straight Arrow Connector 79"/>
          <p:cNvCxnSpPr>
            <a:cxnSpLocks noChangeShapeType="1"/>
          </p:cNvCxnSpPr>
          <p:nvPr/>
        </p:nvCxnSpPr>
        <p:spPr bwMode="auto">
          <a:xfrm>
            <a:off x="4495800" y="5181600"/>
            <a:ext cx="1371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79" name="Straight Arrow Connector 82"/>
          <p:cNvCxnSpPr>
            <a:cxnSpLocks noChangeShapeType="1"/>
          </p:cNvCxnSpPr>
          <p:nvPr/>
        </p:nvCxnSpPr>
        <p:spPr bwMode="auto">
          <a:xfrm>
            <a:off x="4495800" y="2284413"/>
            <a:ext cx="1371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0" name="Straight Arrow Connector 83"/>
          <p:cNvCxnSpPr>
            <a:cxnSpLocks noChangeShapeType="1"/>
          </p:cNvCxnSpPr>
          <p:nvPr/>
        </p:nvCxnSpPr>
        <p:spPr bwMode="auto">
          <a:xfrm rot="5400000" flipH="1" flipV="1">
            <a:off x="4152900" y="3009900"/>
            <a:ext cx="2133600" cy="1600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1" name="Straight Arrow Connector 85"/>
          <p:cNvCxnSpPr>
            <a:cxnSpLocks noChangeShapeType="1"/>
          </p:cNvCxnSpPr>
          <p:nvPr/>
        </p:nvCxnSpPr>
        <p:spPr bwMode="auto">
          <a:xfrm rot="10800000">
            <a:off x="2743200" y="3657600"/>
            <a:ext cx="32004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2" name="Straight Arrow Connector 87"/>
          <p:cNvCxnSpPr>
            <a:cxnSpLocks noChangeShapeType="1"/>
          </p:cNvCxnSpPr>
          <p:nvPr/>
        </p:nvCxnSpPr>
        <p:spPr bwMode="auto">
          <a:xfrm rot="5400000" flipH="1" flipV="1">
            <a:off x="32011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3" name="Straight Arrow Connector 89"/>
          <p:cNvCxnSpPr>
            <a:cxnSpLocks noChangeShapeType="1"/>
          </p:cNvCxnSpPr>
          <p:nvPr/>
        </p:nvCxnSpPr>
        <p:spPr bwMode="auto">
          <a:xfrm rot="16200000" flipH="1">
            <a:off x="28186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4" name="Straight Arrow Connector 90"/>
          <p:cNvCxnSpPr>
            <a:cxnSpLocks noChangeShapeType="1"/>
          </p:cNvCxnSpPr>
          <p:nvPr/>
        </p:nvCxnSpPr>
        <p:spPr bwMode="auto">
          <a:xfrm rot="5400000" flipH="1" flipV="1">
            <a:off x="55633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5" name="Straight Arrow Connector 91"/>
          <p:cNvCxnSpPr>
            <a:cxnSpLocks noChangeShapeType="1"/>
          </p:cNvCxnSpPr>
          <p:nvPr/>
        </p:nvCxnSpPr>
        <p:spPr bwMode="auto">
          <a:xfrm rot="16200000" flipH="1">
            <a:off x="51808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3986" name="TextBox 17"/>
          <p:cNvSpPr txBox="1">
            <a:spLocks noChangeArrowheads="1"/>
          </p:cNvSpPr>
          <p:nvPr/>
        </p:nvSpPr>
        <p:spPr bwMode="auto">
          <a:xfrm>
            <a:off x="2819400" y="2667000"/>
            <a:ext cx="412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10</a:t>
            </a:r>
          </a:p>
        </p:txBody>
      </p:sp>
      <p:sp>
        <p:nvSpPr>
          <p:cNvPr id="83987" name="TextBox 18"/>
          <p:cNvSpPr txBox="1">
            <a:spLocks noChangeArrowheads="1"/>
          </p:cNvSpPr>
          <p:nvPr/>
        </p:nvSpPr>
        <p:spPr bwMode="auto">
          <a:xfrm>
            <a:off x="2825750" y="43100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5</a:t>
            </a:r>
          </a:p>
        </p:txBody>
      </p:sp>
      <p:sp>
        <p:nvSpPr>
          <p:cNvPr id="83988" name="TextBox 19"/>
          <p:cNvSpPr txBox="1">
            <a:spLocks noChangeArrowheads="1"/>
          </p:cNvSpPr>
          <p:nvPr/>
        </p:nvSpPr>
        <p:spPr bwMode="auto">
          <a:xfrm>
            <a:off x="35877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3989" name="TextBox 20"/>
          <p:cNvSpPr txBox="1">
            <a:spLocks noChangeArrowheads="1"/>
          </p:cNvSpPr>
          <p:nvPr/>
        </p:nvSpPr>
        <p:spPr bwMode="auto">
          <a:xfrm>
            <a:off x="411480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3</a:t>
            </a:r>
          </a:p>
        </p:txBody>
      </p:sp>
      <p:sp>
        <p:nvSpPr>
          <p:cNvPr id="83990" name="TextBox 23"/>
          <p:cNvSpPr txBox="1">
            <a:spLocks noChangeArrowheads="1"/>
          </p:cNvSpPr>
          <p:nvPr/>
        </p:nvSpPr>
        <p:spPr bwMode="auto">
          <a:xfrm>
            <a:off x="4953000" y="51482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3991" name="TextBox 24"/>
          <p:cNvSpPr txBox="1">
            <a:spLocks noChangeArrowheads="1"/>
          </p:cNvSpPr>
          <p:nvPr/>
        </p:nvSpPr>
        <p:spPr bwMode="auto">
          <a:xfrm>
            <a:off x="4953000" y="19812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</a:t>
            </a:r>
          </a:p>
        </p:txBody>
      </p:sp>
      <p:sp>
        <p:nvSpPr>
          <p:cNvPr id="83992" name="TextBox 25"/>
          <p:cNvSpPr txBox="1">
            <a:spLocks noChangeArrowheads="1"/>
          </p:cNvSpPr>
          <p:nvPr/>
        </p:nvSpPr>
        <p:spPr bwMode="auto">
          <a:xfrm>
            <a:off x="5105400" y="33956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9</a:t>
            </a:r>
          </a:p>
        </p:txBody>
      </p:sp>
      <p:sp>
        <p:nvSpPr>
          <p:cNvPr id="83993" name="TextBox 26"/>
          <p:cNvSpPr txBox="1">
            <a:spLocks noChangeArrowheads="1"/>
          </p:cNvSpPr>
          <p:nvPr/>
        </p:nvSpPr>
        <p:spPr bwMode="auto">
          <a:xfrm>
            <a:off x="5257800" y="43434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7</a:t>
            </a:r>
          </a:p>
        </p:txBody>
      </p:sp>
      <p:sp>
        <p:nvSpPr>
          <p:cNvPr id="83994" name="TextBox 27"/>
          <p:cNvSpPr txBox="1">
            <a:spLocks noChangeArrowheads="1"/>
          </p:cNvSpPr>
          <p:nvPr/>
        </p:nvSpPr>
        <p:spPr bwMode="auto">
          <a:xfrm>
            <a:off x="59499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4</a:t>
            </a:r>
          </a:p>
        </p:txBody>
      </p:sp>
      <p:sp>
        <p:nvSpPr>
          <p:cNvPr id="83995" name="TextBox 28"/>
          <p:cNvSpPr txBox="1">
            <a:spLocks noChangeArrowheads="1"/>
          </p:cNvSpPr>
          <p:nvPr/>
        </p:nvSpPr>
        <p:spPr bwMode="auto">
          <a:xfrm>
            <a:off x="64833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6</a:t>
            </a:r>
          </a:p>
        </p:txBody>
      </p:sp>
      <p:sp>
        <p:nvSpPr>
          <p:cNvPr id="83996" name="TextBox 29"/>
          <p:cNvSpPr txBox="1">
            <a:spLocks noChangeArrowheads="1"/>
          </p:cNvSpPr>
          <p:nvPr/>
        </p:nvSpPr>
        <p:spPr bwMode="auto">
          <a:xfrm>
            <a:off x="0" y="6611938"/>
            <a:ext cx="12652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/>
              <a:t>Example from CLR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Dijkstra’s Algorithm Example</a:t>
            </a:r>
          </a:p>
        </p:txBody>
      </p:sp>
      <p:sp>
        <p:nvSpPr>
          <p:cNvPr id="84995" name="Oval 5"/>
          <p:cNvSpPr>
            <a:spLocks noChangeArrowheads="1"/>
          </p:cNvSpPr>
          <p:nvPr/>
        </p:nvSpPr>
        <p:spPr bwMode="auto">
          <a:xfrm>
            <a:off x="1828800" y="3200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5814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8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4997" name="Oval 7"/>
          <p:cNvSpPr>
            <a:spLocks noChangeArrowheads="1"/>
          </p:cNvSpPr>
          <p:nvPr/>
        </p:nvSpPr>
        <p:spPr bwMode="auto">
          <a:xfrm>
            <a:off x="35814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5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9436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14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4999" name="Oval 22"/>
          <p:cNvSpPr>
            <a:spLocks noChangeArrowheads="1"/>
          </p:cNvSpPr>
          <p:nvPr/>
        </p:nvSpPr>
        <p:spPr bwMode="auto">
          <a:xfrm>
            <a:off x="59436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7</a:t>
            </a: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85000" name="Straight Arrow Connector 77"/>
          <p:cNvCxnSpPr>
            <a:cxnSpLocks noChangeShapeType="1"/>
          </p:cNvCxnSpPr>
          <p:nvPr/>
        </p:nvCxnSpPr>
        <p:spPr bwMode="auto">
          <a:xfrm>
            <a:off x="2667000" y="3962400"/>
            <a:ext cx="914400" cy="838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1" name="Straight Arrow Connector 78"/>
          <p:cNvCxnSpPr>
            <a:cxnSpLocks noChangeShapeType="1"/>
          </p:cNvCxnSpPr>
          <p:nvPr/>
        </p:nvCxnSpPr>
        <p:spPr bwMode="auto">
          <a:xfrm flipV="1">
            <a:off x="2667000" y="2514600"/>
            <a:ext cx="9144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2" name="Straight Arrow Connector 79"/>
          <p:cNvCxnSpPr>
            <a:cxnSpLocks noChangeShapeType="1"/>
          </p:cNvCxnSpPr>
          <p:nvPr/>
        </p:nvCxnSpPr>
        <p:spPr bwMode="auto">
          <a:xfrm>
            <a:off x="4495800" y="5181600"/>
            <a:ext cx="13716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3" name="Straight Arrow Connector 82"/>
          <p:cNvCxnSpPr>
            <a:cxnSpLocks noChangeShapeType="1"/>
          </p:cNvCxnSpPr>
          <p:nvPr/>
        </p:nvCxnSpPr>
        <p:spPr bwMode="auto">
          <a:xfrm>
            <a:off x="4495800" y="2284413"/>
            <a:ext cx="1371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4" name="Straight Arrow Connector 83"/>
          <p:cNvCxnSpPr>
            <a:cxnSpLocks noChangeShapeType="1"/>
          </p:cNvCxnSpPr>
          <p:nvPr/>
        </p:nvCxnSpPr>
        <p:spPr bwMode="auto">
          <a:xfrm rot="5400000" flipH="1" flipV="1">
            <a:off x="4152900" y="3009900"/>
            <a:ext cx="2133600" cy="1600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5" name="Straight Arrow Connector 85"/>
          <p:cNvCxnSpPr>
            <a:cxnSpLocks noChangeShapeType="1"/>
          </p:cNvCxnSpPr>
          <p:nvPr/>
        </p:nvCxnSpPr>
        <p:spPr bwMode="auto">
          <a:xfrm rot="10800000">
            <a:off x="2743200" y="3657600"/>
            <a:ext cx="32004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6" name="Straight Arrow Connector 87"/>
          <p:cNvCxnSpPr>
            <a:cxnSpLocks noChangeShapeType="1"/>
          </p:cNvCxnSpPr>
          <p:nvPr/>
        </p:nvCxnSpPr>
        <p:spPr bwMode="auto">
          <a:xfrm rot="5400000" flipH="1" flipV="1">
            <a:off x="3201194" y="3734594"/>
            <a:ext cx="19812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7" name="Straight Arrow Connector 89"/>
          <p:cNvCxnSpPr>
            <a:cxnSpLocks noChangeShapeType="1"/>
          </p:cNvCxnSpPr>
          <p:nvPr/>
        </p:nvCxnSpPr>
        <p:spPr bwMode="auto">
          <a:xfrm rot="16200000" flipH="1">
            <a:off x="28186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8" name="Straight Arrow Connector 90"/>
          <p:cNvCxnSpPr>
            <a:cxnSpLocks noChangeShapeType="1"/>
          </p:cNvCxnSpPr>
          <p:nvPr/>
        </p:nvCxnSpPr>
        <p:spPr bwMode="auto">
          <a:xfrm rot="5400000" flipH="1" flipV="1">
            <a:off x="55633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5009" name="Straight Arrow Connector 91"/>
          <p:cNvCxnSpPr>
            <a:cxnSpLocks noChangeShapeType="1"/>
          </p:cNvCxnSpPr>
          <p:nvPr/>
        </p:nvCxnSpPr>
        <p:spPr bwMode="auto">
          <a:xfrm rot="16200000" flipH="1">
            <a:off x="51808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5010" name="TextBox 17"/>
          <p:cNvSpPr txBox="1">
            <a:spLocks noChangeArrowheads="1"/>
          </p:cNvSpPr>
          <p:nvPr/>
        </p:nvSpPr>
        <p:spPr bwMode="auto">
          <a:xfrm>
            <a:off x="2819400" y="2667000"/>
            <a:ext cx="412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10</a:t>
            </a:r>
          </a:p>
        </p:txBody>
      </p:sp>
      <p:sp>
        <p:nvSpPr>
          <p:cNvPr id="85011" name="TextBox 18"/>
          <p:cNvSpPr txBox="1">
            <a:spLocks noChangeArrowheads="1"/>
          </p:cNvSpPr>
          <p:nvPr/>
        </p:nvSpPr>
        <p:spPr bwMode="auto">
          <a:xfrm>
            <a:off x="2825750" y="43100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5</a:t>
            </a:r>
          </a:p>
        </p:txBody>
      </p:sp>
      <p:sp>
        <p:nvSpPr>
          <p:cNvPr id="85012" name="TextBox 19"/>
          <p:cNvSpPr txBox="1">
            <a:spLocks noChangeArrowheads="1"/>
          </p:cNvSpPr>
          <p:nvPr/>
        </p:nvSpPr>
        <p:spPr bwMode="auto">
          <a:xfrm>
            <a:off x="35877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5013" name="TextBox 20"/>
          <p:cNvSpPr txBox="1">
            <a:spLocks noChangeArrowheads="1"/>
          </p:cNvSpPr>
          <p:nvPr/>
        </p:nvSpPr>
        <p:spPr bwMode="auto">
          <a:xfrm>
            <a:off x="411480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3</a:t>
            </a:r>
          </a:p>
        </p:txBody>
      </p:sp>
      <p:sp>
        <p:nvSpPr>
          <p:cNvPr id="85014" name="TextBox 23"/>
          <p:cNvSpPr txBox="1">
            <a:spLocks noChangeArrowheads="1"/>
          </p:cNvSpPr>
          <p:nvPr/>
        </p:nvSpPr>
        <p:spPr bwMode="auto">
          <a:xfrm>
            <a:off x="4953000" y="51482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5015" name="TextBox 24"/>
          <p:cNvSpPr txBox="1">
            <a:spLocks noChangeArrowheads="1"/>
          </p:cNvSpPr>
          <p:nvPr/>
        </p:nvSpPr>
        <p:spPr bwMode="auto">
          <a:xfrm>
            <a:off x="4953000" y="19812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</a:t>
            </a:r>
          </a:p>
        </p:txBody>
      </p:sp>
      <p:sp>
        <p:nvSpPr>
          <p:cNvPr id="85016" name="TextBox 25"/>
          <p:cNvSpPr txBox="1">
            <a:spLocks noChangeArrowheads="1"/>
          </p:cNvSpPr>
          <p:nvPr/>
        </p:nvSpPr>
        <p:spPr bwMode="auto">
          <a:xfrm>
            <a:off x="5105400" y="33956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9</a:t>
            </a:r>
          </a:p>
        </p:txBody>
      </p:sp>
      <p:sp>
        <p:nvSpPr>
          <p:cNvPr id="85017" name="TextBox 26"/>
          <p:cNvSpPr txBox="1">
            <a:spLocks noChangeArrowheads="1"/>
          </p:cNvSpPr>
          <p:nvPr/>
        </p:nvSpPr>
        <p:spPr bwMode="auto">
          <a:xfrm>
            <a:off x="5257800" y="43434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7</a:t>
            </a:r>
          </a:p>
        </p:txBody>
      </p:sp>
      <p:sp>
        <p:nvSpPr>
          <p:cNvPr id="85018" name="TextBox 27"/>
          <p:cNvSpPr txBox="1">
            <a:spLocks noChangeArrowheads="1"/>
          </p:cNvSpPr>
          <p:nvPr/>
        </p:nvSpPr>
        <p:spPr bwMode="auto">
          <a:xfrm>
            <a:off x="59499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4</a:t>
            </a:r>
          </a:p>
        </p:txBody>
      </p:sp>
      <p:sp>
        <p:nvSpPr>
          <p:cNvPr id="85019" name="TextBox 28"/>
          <p:cNvSpPr txBox="1">
            <a:spLocks noChangeArrowheads="1"/>
          </p:cNvSpPr>
          <p:nvPr/>
        </p:nvSpPr>
        <p:spPr bwMode="auto">
          <a:xfrm>
            <a:off x="64833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6</a:t>
            </a:r>
          </a:p>
        </p:txBody>
      </p:sp>
      <p:sp>
        <p:nvSpPr>
          <p:cNvPr id="85020" name="TextBox 29"/>
          <p:cNvSpPr txBox="1">
            <a:spLocks noChangeArrowheads="1"/>
          </p:cNvSpPr>
          <p:nvPr/>
        </p:nvSpPr>
        <p:spPr bwMode="auto">
          <a:xfrm>
            <a:off x="0" y="6611938"/>
            <a:ext cx="12652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/>
              <a:t>Example from CLR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Dijkstra’s Algorithm Example</a:t>
            </a:r>
          </a:p>
        </p:txBody>
      </p:sp>
      <p:sp>
        <p:nvSpPr>
          <p:cNvPr id="86019" name="Oval 5"/>
          <p:cNvSpPr>
            <a:spLocks noChangeArrowheads="1"/>
          </p:cNvSpPr>
          <p:nvPr/>
        </p:nvSpPr>
        <p:spPr bwMode="auto">
          <a:xfrm>
            <a:off x="1828800" y="3200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86020" name="Oval 6"/>
          <p:cNvSpPr>
            <a:spLocks noChangeArrowheads="1"/>
          </p:cNvSpPr>
          <p:nvPr/>
        </p:nvSpPr>
        <p:spPr bwMode="auto">
          <a:xfrm>
            <a:off x="3581400" y="18288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8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6021" name="Oval 7"/>
          <p:cNvSpPr>
            <a:spLocks noChangeArrowheads="1"/>
          </p:cNvSpPr>
          <p:nvPr/>
        </p:nvSpPr>
        <p:spPr bwMode="auto">
          <a:xfrm>
            <a:off x="35814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5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943600" y="1828800"/>
            <a:ext cx="838200" cy="838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sym typeface="Symbol"/>
              </a:rPr>
              <a:t>13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6023" name="Oval 22"/>
          <p:cNvSpPr>
            <a:spLocks noChangeArrowheads="1"/>
          </p:cNvSpPr>
          <p:nvPr/>
        </p:nvSpPr>
        <p:spPr bwMode="auto">
          <a:xfrm>
            <a:off x="59436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7</a:t>
            </a: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86024" name="Straight Arrow Connector 77"/>
          <p:cNvCxnSpPr>
            <a:cxnSpLocks noChangeShapeType="1"/>
          </p:cNvCxnSpPr>
          <p:nvPr/>
        </p:nvCxnSpPr>
        <p:spPr bwMode="auto">
          <a:xfrm>
            <a:off x="2667000" y="3962400"/>
            <a:ext cx="914400" cy="838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25" name="Straight Arrow Connector 78"/>
          <p:cNvCxnSpPr>
            <a:cxnSpLocks noChangeShapeType="1"/>
          </p:cNvCxnSpPr>
          <p:nvPr/>
        </p:nvCxnSpPr>
        <p:spPr bwMode="auto">
          <a:xfrm flipV="1">
            <a:off x="2667000" y="2514600"/>
            <a:ext cx="9144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26" name="Straight Arrow Connector 79"/>
          <p:cNvCxnSpPr>
            <a:cxnSpLocks noChangeShapeType="1"/>
          </p:cNvCxnSpPr>
          <p:nvPr/>
        </p:nvCxnSpPr>
        <p:spPr bwMode="auto">
          <a:xfrm>
            <a:off x="4495800" y="5181600"/>
            <a:ext cx="13716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27" name="Straight Arrow Connector 82"/>
          <p:cNvCxnSpPr>
            <a:cxnSpLocks noChangeShapeType="1"/>
          </p:cNvCxnSpPr>
          <p:nvPr/>
        </p:nvCxnSpPr>
        <p:spPr bwMode="auto">
          <a:xfrm>
            <a:off x="4495800" y="2284413"/>
            <a:ext cx="1371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28" name="Straight Arrow Connector 83"/>
          <p:cNvCxnSpPr>
            <a:cxnSpLocks noChangeShapeType="1"/>
          </p:cNvCxnSpPr>
          <p:nvPr/>
        </p:nvCxnSpPr>
        <p:spPr bwMode="auto">
          <a:xfrm rot="5400000" flipH="1" flipV="1">
            <a:off x="4152900" y="3009900"/>
            <a:ext cx="2133600" cy="1600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29" name="Straight Arrow Connector 85"/>
          <p:cNvCxnSpPr>
            <a:cxnSpLocks noChangeShapeType="1"/>
          </p:cNvCxnSpPr>
          <p:nvPr/>
        </p:nvCxnSpPr>
        <p:spPr bwMode="auto">
          <a:xfrm rot="10800000">
            <a:off x="2743200" y="3657600"/>
            <a:ext cx="32004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30" name="Straight Arrow Connector 87"/>
          <p:cNvCxnSpPr>
            <a:cxnSpLocks noChangeShapeType="1"/>
          </p:cNvCxnSpPr>
          <p:nvPr/>
        </p:nvCxnSpPr>
        <p:spPr bwMode="auto">
          <a:xfrm rot="5400000" flipH="1" flipV="1">
            <a:off x="3201194" y="3734594"/>
            <a:ext cx="19812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31" name="Straight Arrow Connector 89"/>
          <p:cNvCxnSpPr>
            <a:cxnSpLocks noChangeShapeType="1"/>
          </p:cNvCxnSpPr>
          <p:nvPr/>
        </p:nvCxnSpPr>
        <p:spPr bwMode="auto">
          <a:xfrm rot="16200000" flipH="1">
            <a:off x="28186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32" name="Straight Arrow Connector 90"/>
          <p:cNvCxnSpPr>
            <a:cxnSpLocks noChangeShapeType="1"/>
          </p:cNvCxnSpPr>
          <p:nvPr/>
        </p:nvCxnSpPr>
        <p:spPr bwMode="auto">
          <a:xfrm rot="5400000" flipH="1" flipV="1">
            <a:off x="5563394" y="3734594"/>
            <a:ext cx="19812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6033" name="Straight Arrow Connector 91"/>
          <p:cNvCxnSpPr>
            <a:cxnSpLocks noChangeShapeType="1"/>
          </p:cNvCxnSpPr>
          <p:nvPr/>
        </p:nvCxnSpPr>
        <p:spPr bwMode="auto">
          <a:xfrm rot="16200000" flipH="1">
            <a:off x="51808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6034" name="TextBox 17"/>
          <p:cNvSpPr txBox="1">
            <a:spLocks noChangeArrowheads="1"/>
          </p:cNvSpPr>
          <p:nvPr/>
        </p:nvSpPr>
        <p:spPr bwMode="auto">
          <a:xfrm>
            <a:off x="2819400" y="2667000"/>
            <a:ext cx="412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10</a:t>
            </a:r>
          </a:p>
        </p:txBody>
      </p:sp>
      <p:sp>
        <p:nvSpPr>
          <p:cNvPr id="86035" name="TextBox 18"/>
          <p:cNvSpPr txBox="1">
            <a:spLocks noChangeArrowheads="1"/>
          </p:cNvSpPr>
          <p:nvPr/>
        </p:nvSpPr>
        <p:spPr bwMode="auto">
          <a:xfrm>
            <a:off x="2825750" y="43100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5</a:t>
            </a:r>
          </a:p>
        </p:txBody>
      </p:sp>
      <p:sp>
        <p:nvSpPr>
          <p:cNvPr id="86036" name="TextBox 19"/>
          <p:cNvSpPr txBox="1">
            <a:spLocks noChangeArrowheads="1"/>
          </p:cNvSpPr>
          <p:nvPr/>
        </p:nvSpPr>
        <p:spPr bwMode="auto">
          <a:xfrm>
            <a:off x="35877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6037" name="TextBox 20"/>
          <p:cNvSpPr txBox="1">
            <a:spLocks noChangeArrowheads="1"/>
          </p:cNvSpPr>
          <p:nvPr/>
        </p:nvSpPr>
        <p:spPr bwMode="auto">
          <a:xfrm>
            <a:off x="411480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3</a:t>
            </a:r>
          </a:p>
        </p:txBody>
      </p:sp>
      <p:sp>
        <p:nvSpPr>
          <p:cNvPr id="86038" name="TextBox 23"/>
          <p:cNvSpPr txBox="1">
            <a:spLocks noChangeArrowheads="1"/>
          </p:cNvSpPr>
          <p:nvPr/>
        </p:nvSpPr>
        <p:spPr bwMode="auto">
          <a:xfrm>
            <a:off x="4953000" y="51482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6039" name="TextBox 24"/>
          <p:cNvSpPr txBox="1">
            <a:spLocks noChangeArrowheads="1"/>
          </p:cNvSpPr>
          <p:nvPr/>
        </p:nvSpPr>
        <p:spPr bwMode="auto">
          <a:xfrm>
            <a:off x="4953000" y="19812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</a:t>
            </a:r>
          </a:p>
        </p:txBody>
      </p:sp>
      <p:sp>
        <p:nvSpPr>
          <p:cNvPr id="86040" name="TextBox 25"/>
          <p:cNvSpPr txBox="1">
            <a:spLocks noChangeArrowheads="1"/>
          </p:cNvSpPr>
          <p:nvPr/>
        </p:nvSpPr>
        <p:spPr bwMode="auto">
          <a:xfrm>
            <a:off x="5105400" y="33956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9</a:t>
            </a:r>
          </a:p>
        </p:txBody>
      </p:sp>
      <p:sp>
        <p:nvSpPr>
          <p:cNvPr id="86041" name="TextBox 26"/>
          <p:cNvSpPr txBox="1">
            <a:spLocks noChangeArrowheads="1"/>
          </p:cNvSpPr>
          <p:nvPr/>
        </p:nvSpPr>
        <p:spPr bwMode="auto">
          <a:xfrm>
            <a:off x="5257800" y="43434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7</a:t>
            </a:r>
          </a:p>
        </p:txBody>
      </p:sp>
      <p:sp>
        <p:nvSpPr>
          <p:cNvPr id="86042" name="TextBox 27"/>
          <p:cNvSpPr txBox="1">
            <a:spLocks noChangeArrowheads="1"/>
          </p:cNvSpPr>
          <p:nvPr/>
        </p:nvSpPr>
        <p:spPr bwMode="auto">
          <a:xfrm>
            <a:off x="59499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4</a:t>
            </a:r>
          </a:p>
        </p:txBody>
      </p:sp>
      <p:sp>
        <p:nvSpPr>
          <p:cNvPr id="86043" name="TextBox 28"/>
          <p:cNvSpPr txBox="1">
            <a:spLocks noChangeArrowheads="1"/>
          </p:cNvSpPr>
          <p:nvPr/>
        </p:nvSpPr>
        <p:spPr bwMode="auto">
          <a:xfrm>
            <a:off x="64833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6</a:t>
            </a:r>
          </a:p>
        </p:txBody>
      </p:sp>
      <p:sp>
        <p:nvSpPr>
          <p:cNvPr id="86044" name="TextBox 29"/>
          <p:cNvSpPr txBox="1">
            <a:spLocks noChangeArrowheads="1"/>
          </p:cNvSpPr>
          <p:nvPr/>
        </p:nvSpPr>
        <p:spPr bwMode="auto">
          <a:xfrm>
            <a:off x="0" y="6611938"/>
            <a:ext cx="12652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/>
              <a:t>Example from CLR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Dijkstra’s Algorithm Example</a:t>
            </a:r>
          </a:p>
        </p:txBody>
      </p:sp>
      <p:sp>
        <p:nvSpPr>
          <p:cNvPr id="87043" name="Oval 5"/>
          <p:cNvSpPr>
            <a:spLocks noChangeArrowheads="1"/>
          </p:cNvSpPr>
          <p:nvPr/>
        </p:nvSpPr>
        <p:spPr bwMode="auto">
          <a:xfrm>
            <a:off x="1828800" y="3200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87044" name="Oval 6"/>
          <p:cNvSpPr>
            <a:spLocks noChangeArrowheads="1"/>
          </p:cNvSpPr>
          <p:nvPr/>
        </p:nvSpPr>
        <p:spPr bwMode="auto">
          <a:xfrm>
            <a:off x="3581400" y="18288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8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7045" name="Oval 7"/>
          <p:cNvSpPr>
            <a:spLocks noChangeArrowheads="1"/>
          </p:cNvSpPr>
          <p:nvPr/>
        </p:nvSpPr>
        <p:spPr bwMode="auto">
          <a:xfrm>
            <a:off x="35814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5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7046" name="Oval 21"/>
          <p:cNvSpPr>
            <a:spLocks noChangeArrowheads="1"/>
          </p:cNvSpPr>
          <p:nvPr/>
        </p:nvSpPr>
        <p:spPr bwMode="auto">
          <a:xfrm>
            <a:off x="5943600" y="18288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2"/>
                </a:solidFill>
                <a:sym typeface="Symbol" pitchFamily="18" charset="2"/>
              </a:rPr>
              <a:t>9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7047" name="Oval 22"/>
          <p:cNvSpPr>
            <a:spLocks noChangeArrowheads="1"/>
          </p:cNvSpPr>
          <p:nvPr/>
        </p:nvSpPr>
        <p:spPr bwMode="auto">
          <a:xfrm>
            <a:off x="59436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7</a:t>
            </a: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87048" name="Straight Arrow Connector 77"/>
          <p:cNvCxnSpPr>
            <a:cxnSpLocks noChangeShapeType="1"/>
          </p:cNvCxnSpPr>
          <p:nvPr/>
        </p:nvCxnSpPr>
        <p:spPr bwMode="auto">
          <a:xfrm>
            <a:off x="2667000" y="3962400"/>
            <a:ext cx="914400" cy="838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49" name="Straight Arrow Connector 78"/>
          <p:cNvCxnSpPr>
            <a:cxnSpLocks noChangeShapeType="1"/>
          </p:cNvCxnSpPr>
          <p:nvPr/>
        </p:nvCxnSpPr>
        <p:spPr bwMode="auto">
          <a:xfrm flipV="1">
            <a:off x="2667000" y="2514600"/>
            <a:ext cx="9144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0" name="Straight Arrow Connector 79"/>
          <p:cNvCxnSpPr>
            <a:cxnSpLocks noChangeShapeType="1"/>
          </p:cNvCxnSpPr>
          <p:nvPr/>
        </p:nvCxnSpPr>
        <p:spPr bwMode="auto">
          <a:xfrm>
            <a:off x="4495800" y="5181600"/>
            <a:ext cx="13716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1" name="Straight Arrow Connector 82"/>
          <p:cNvCxnSpPr>
            <a:cxnSpLocks noChangeShapeType="1"/>
          </p:cNvCxnSpPr>
          <p:nvPr/>
        </p:nvCxnSpPr>
        <p:spPr bwMode="auto">
          <a:xfrm>
            <a:off x="4495800" y="2284413"/>
            <a:ext cx="1371600" cy="1587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2" name="Straight Arrow Connector 83"/>
          <p:cNvCxnSpPr>
            <a:cxnSpLocks noChangeShapeType="1"/>
          </p:cNvCxnSpPr>
          <p:nvPr/>
        </p:nvCxnSpPr>
        <p:spPr bwMode="auto">
          <a:xfrm rot="5400000" flipH="1" flipV="1">
            <a:off x="4152900" y="3009900"/>
            <a:ext cx="2133600" cy="1600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3" name="Straight Arrow Connector 85"/>
          <p:cNvCxnSpPr>
            <a:cxnSpLocks noChangeShapeType="1"/>
          </p:cNvCxnSpPr>
          <p:nvPr/>
        </p:nvCxnSpPr>
        <p:spPr bwMode="auto">
          <a:xfrm rot="10800000">
            <a:off x="2743200" y="3657600"/>
            <a:ext cx="32004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4" name="Straight Arrow Connector 87"/>
          <p:cNvCxnSpPr>
            <a:cxnSpLocks noChangeShapeType="1"/>
          </p:cNvCxnSpPr>
          <p:nvPr/>
        </p:nvCxnSpPr>
        <p:spPr bwMode="auto">
          <a:xfrm rot="5400000" flipH="1" flipV="1">
            <a:off x="3201194" y="3734594"/>
            <a:ext cx="19812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5" name="Straight Arrow Connector 89"/>
          <p:cNvCxnSpPr>
            <a:cxnSpLocks noChangeShapeType="1"/>
          </p:cNvCxnSpPr>
          <p:nvPr/>
        </p:nvCxnSpPr>
        <p:spPr bwMode="auto">
          <a:xfrm rot="16200000" flipH="1">
            <a:off x="28186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6" name="Straight Arrow Connector 90"/>
          <p:cNvCxnSpPr>
            <a:cxnSpLocks noChangeShapeType="1"/>
          </p:cNvCxnSpPr>
          <p:nvPr/>
        </p:nvCxnSpPr>
        <p:spPr bwMode="auto">
          <a:xfrm rot="5400000" flipH="1" flipV="1">
            <a:off x="55633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7057" name="Straight Arrow Connector 91"/>
          <p:cNvCxnSpPr>
            <a:cxnSpLocks noChangeShapeType="1"/>
          </p:cNvCxnSpPr>
          <p:nvPr/>
        </p:nvCxnSpPr>
        <p:spPr bwMode="auto">
          <a:xfrm rot="16200000" flipH="1">
            <a:off x="51808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7058" name="TextBox 17"/>
          <p:cNvSpPr txBox="1">
            <a:spLocks noChangeArrowheads="1"/>
          </p:cNvSpPr>
          <p:nvPr/>
        </p:nvSpPr>
        <p:spPr bwMode="auto">
          <a:xfrm>
            <a:off x="2819400" y="2667000"/>
            <a:ext cx="412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10</a:t>
            </a:r>
          </a:p>
        </p:txBody>
      </p:sp>
      <p:sp>
        <p:nvSpPr>
          <p:cNvPr id="87059" name="TextBox 18"/>
          <p:cNvSpPr txBox="1">
            <a:spLocks noChangeArrowheads="1"/>
          </p:cNvSpPr>
          <p:nvPr/>
        </p:nvSpPr>
        <p:spPr bwMode="auto">
          <a:xfrm>
            <a:off x="2825750" y="43100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5</a:t>
            </a:r>
          </a:p>
        </p:txBody>
      </p:sp>
      <p:sp>
        <p:nvSpPr>
          <p:cNvPr id="87060" name="TextBox 19"/>
          <p:cNvSpPr txBox="1">
            <a:spLocks noChangeArrowheads="1"/>
          </p:cNvSpPr>
          <p:nvPr/>
        </p:nvSpPr>
        <p:spPr bwMode="auto">
          <a:xfrm>
            <a:off x="35877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7061" name="TextBox 20"/>
          <p:cNvSpPr txBox="1">
            <a:spLocks noChangeArrowheads="1"/>
          </p:cNvSpPr>
          <p:nvPr/>
        </p:nvSpPr>
        <p:spPr bwMode="auto">
          <a:xfrm>
            <a:off x="411480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3</a:t>
            </a:r>
          </a:p>
        </p:txBody>
      </p:sp>
      <p:sp>
        <p:nvSpPr>
          <p:cNvPr id="87062" name="TextBox 23"/>
          <p:cNvSpPr txBox="1">
            <a:spLocks noChangeArrowheads="1"/>
          </p:cNvSpPr>
          <p:nvPr/>
        </p:nvSpPr>
        <p:spPr bwMode="auto">
          <a:xfrm>
            <a:off x="4953000" y="51482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7063" name="TextBox 24"/>
          <p:cNvSpPr txBox="1">
            <a:spLocks noChangeArrowheads="1"/>
          </p:cNvSpPr>
          <p:nvPr/>
        </p:nvSpPr>
        <p:spPr bwMode="auto">
          <a:xfrm>
            <a:off x="4953000" y="19812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</a:t>
            </a:r>
          </a:p>
        </p:txBody>
      </p:sp>
      <p:sp>
        <p:nvSpPr>
          <p:cNvPr id="87064" name="TextBox 25"/>
          <p:cNvSpPr txBox="1">
            <a:spLocks noChangeArrowheads="1"/>
          </p:cNvSpPr>
          <p:nvPr/>
        </p:nvSpPr>
        <p:spPr bwMode="auto">
          <a:xfrm>
            <a:off x="5105400" y="33956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9</a:t>
            </a:r>
          </a:p>
        </p:txBody>
      </p:sp>
      <p:sp>
        <p:nvSpPr>
          <p:cNvPr id="87065" name="TextBox 26"/>
          <p:cNvSpPr txBox="1">
            <a:spLocks noChangeArrowheads="1"/>
          </p:cNvSpPr>
          <p:nvPr/>
        </p:nvSpPr>
        <p:spPr bwMode="auto">
          <a:xfrm>
            <a:off x="5257800" y="43434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7</a:t>
            </a:r>
          </a:p>
        </p:txBody>
      </p:sp>
      <p:sp>
        <p:nvSpPr>
          <p:cNvPr id="87066" name="TextBox 27"/>
          <p:cNvSpPr txBox="1">
            <a:spLocks noChangeArrowheads="1"/>
          </p:cNvSpPr>
          <p:nvPr/>
        </p:nvSpPr>
        <p:spPr bwMode="auto">
          <a:xfrm>
            <a:off x="59499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4</a:t>
            </a:r>
          </a:p>
        </p:txBody>
      </p:sp>
      <p:sp>
        <p:nvSpPr>
          <p:cNvPr id="87067" name="TextBox 28"/>
          <p:cNvSpPr txBox="1">
            <a:spLocks noChangeArrowheads="1"/>
          </p:cNvSpPr>
          <p:nvPr/>
        </p:nvSpPr>
        <p:spPr bwMode="auto">
          <a:xfrm>
            <a:off x="64833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6</a:t>
            </a:r>
          </a:p>
        </p:txBody>
      </p:sp>
      <p:sp>
        <p:nvSpPr>
          <p:cNvPr id="87068" name="TextBox 29"/>
          <p:cNvSpPr txBox="1">
            <a:spLocks noChangeArrowheads="1"/>
          </p:cNvSpPr>
          <p:nvPr/>
        </p:nvSpPr>
        <p:spPr bwMode="auto">
          <a:xfrm>
            <a:off x="0" y="6611938"/>
            <a:ext cx="12652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/>
              <a:t>Example from CLR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Dijkstra’s Algorithm Example</a:t>
            </a:r>
          </a:p>
        </p:txBody>
      </p:sp>
      <p:sp>
        <p:nvSpPr>
          <p:cNvPr id="88067" name="Oval 5"/>
          <p:cNvSpPr>
            <a:spLocks noChangeArrowheads="1"/>
          </p:cNvSpPr>
          <p:nvPr/>
        </p:nvSpPr>
        <p:spPr bwMode="auto">
          <a:xfrm>
            <a:off x="1828800" y="3200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88068" name="Oval 6"/>
          <p:cNvSpPr>
            <a:spLocks noChangeArrowheads="1"/>
          </p:cNvSpPr>
          <p:nvPr/>
        </p:nvSpPr>
        <p:spPr bwMode="auto">
          <a:xfrm>
            <a:off x="3581400" y="18288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8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8069" name="Oval 7"/>
          <p:cNvSpPr>
            <a:spLocks noChangeArrowheads="1"/>
          </p:cNvSpPr>
          <p:nvPr/>
        </p:nvSpPr>
        <p:spPr bwMode="auto">
          <a:xfrm>
            <a:off x="35814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5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8070" name="Oval 21"/>
          <p:cNvSpPr>
            <a:spLocks noChangeArrowheads="1"/>
          </p:cNvSpPr>
          <p:nvPr/>
        </p:nvSpPr>
        <p:spPr bwMode="auto">
          <a:xfrm>
            <a:off x="5943600" y="18288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9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88071" name="Oval 22"/>
          <p:cNvSpPr>
            <a:spLocks noChangeArrowheads="1"/>
          </p:cNvSpPr>
          <p:nvPr/>
        </p:nvSpPr>
        <p:spPr bwMode="auto">
          <a:xfrm>
            <a:off x="5943600" y="47244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chemeClr val="bg2"/>
                </a:solidFill>
                <a:sym typeface="Symbol" pitchFamily="18" charset="2"/>
              </a:rPr>
              <a:t>7</a:t>
            </a: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88072" name="Straight Arrow Connector 77"/>
          <p:cNvCxnSpPr>
            <a:cxnSpLocks noChangeShapeType="1"/>
          </p:cNvCxnSpPr>
          <p:nvPr/>
        </p:nvCxnSpPr>
        <p:spPr bwMode="auto">
          <a:xfrm>
            <a:off x="2667000" y="3962400"/>
            <a:ext cx="914400" cy="838200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3" name="Straight Arrow Connector 78"/>
          <p:cNvCxnSpPr>
            <a:cxnSpLocks noChangeShapeType="1"/>
          </p:cNvCxnSpPr>
          <p:nvPr/>
        </p:nvCxnSpPr>
        <p:spPr bwMode="auto">
          <a:xfrm flipV="1">
            <a:off x="2667000" y="2514600"/>
            <a:ext cx="9144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4" name="Straight Arrow Connector 79"/>
          <p:cNvCxnSpPr>
            <a:cxnSpLocks noChangeShapeType="1"/>
          </p:cNvCxnSpPr>
          <p:nvPr/>
        </p:nvCxnSpPr>
        <p:spPr bwMode="auto">
          <a:xfrm>
            <a:off x="4495800" y="5181600"/>
            <a:ext cx="13716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5" name="Straight Arrow Connector 82"/>
          <p:cNvCxnSpPr>
            <a:cxnSpLocks noChangeShapeType="1"/>
          </p:cNvCxnSpPr>
          <p:nvPr/>
        </p:nvCxnSpPr>
        <p:spPr bwMode="auto">
          <a:xfrm>
            <a:off x="4495800" y="2284413"/>
            <a:ext cx="1371600" cy="1587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6" name="Straight Arrow Connector 83"/>
          <p:cNvCxnSpPr>
            <a:cxnSpLocks noChangeShapeType="1"/>
          </p:cNvCxnSpPr>
          <p:nvPr/>
        </p:nvCxnSpPr>
        <p:spPr bwMode="auto">
          <a:xfrm rot="5400000" flipH="1" flipV="1">
            <a:off x="4152900" y="3009900"/>
            <a:ext cx="2133600" cy="1600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7" name="Straight Arrow Connector 85"/>
          <p:cNvCxnSpPr>
            <a:cxnSpLocks noChangeShapeType="1"/>
          </p:cNvCxnSpPr>
          <p:nvPr/>
        </p:nvCxnSpPr>
        <p:spPr bwMode="auto">
          <a:xfrm rot="10800000">
            <a:off x="2743200" y="3657600"/>
            <a:ext cx="32004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8" name="Straight Arrow Connector 87"/>
          <p:cNvCxnSpPr>
            <a:cxnSpLocks noChangeShapeType="1"/>
          </p:cNvCxnSpPr>
          <p:nvPr/>
        </p:nvCxnSpPr>
        <p:spPr bwMode="auto">
          <a:xfrm rot="5400000" flipH="1" flipV="1">
            <a:off x="3201194" y="3734594"/>
            <a:ext cx="1981200" cy="1588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79" name="Straight Arrow Connector 89"/>
          <p:cNvCxnSpPr>
            <a:cxnSpLocks noChangeShapeType="1"/>
          </p:cNvCxnSpPr>
          <p:nvPr/>
        </p:nvCxnSpPr>
        <p:spPr bwMode="auto">
          <a:xfrm rot="16200000" flipH="1">
            <a:off x="28186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80" name="Straight Arrow Connector 90"/>
          <p:cNvCxnSpPr>
            <a:cxnSpLocks noChangeShapeType="1"/>
          </p:cNvCxnSpPr>
          <p:nvPr/>
        </p:nvCxnSpPr>
        <p:spPr bwMode="auto">
          <a:xfrm rot="5400000" flipH="1" flipV="1">
            <a:off x="5563394" y="3734594"/>
            <a:ext cx="19812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8081" name="Straight Arrow Connector 91"/>
          <p:cNvCxnSpPr>
            <a:cxnSpLocks noChangeShapeType="1"/>
          </p:cNvCxnSpPr>
          <p:nvPr/>
        </p:nvCxnSpPr>
        <p:spPr bwMode="auto">
          <a:xfrm rot="16200000" flipH="1">
            <a:off x="5180807" y="3733006"/>
            <a:ext cx="1981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8082" name="TextBox 17"/>
          <p:cNvSpPr txBox="1">
            <a:spLocks noChangeArrowheads="1"/>
          </p:cNvSpPr>
          <p:nvPr/>
        </p:nvSpPr>
        <p:spPr bwMode="auto">
          <a:xfrm>
            <a:off x="2819400" y="2667000"/>
            <a:ext cx="412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10</a:t>
            </a:r>
          </a:p>
        </p:txBody>
      </p:sp>
      <p:sp>
        <p:nvSpPr>
          <p:cNvPr id="88083" name="TextBox 18"/>
          <p:cNvSpPr txBox="1">
            <a:spLocks noChangeArrowheads="1"/>
          </p:cNvSpPr>
          <p:nvPr/>
        </p:nvSpPr>
        <p:spPr bwMode="auto">
          <a:xfrm>
            <a:off x="2825750" y="43100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5</a:t>
            </a:r>
          </a:p>
        </p:txBody>
      </p:sp>
      <p:sp>
        <p:nvSpPr>
          <p:cNvPr id="88084" name="TextBox 19"/>
          <p:cNvSpPr txBox="1">
            <a:spLocks noChangeArrowheads="1"/>
          </p:cNvSpPr>
          <p:nvPr/>
        </p:nvSpPr>
        <p:spPr bwMode="auto">
          <a:xfrm>
            <a:off x="35877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8085" name="TextBox 20"/>
          <p:cNvSpPr txBox="1">
            <a:spLocks noChangeArrowheads="1"/>
          </p:cNvSpPr>
          <p:nvPr/>
        </p:nvSpPr>
        <p:spPr bwMode="auto">
          <a:xfrm>
            <a:off x="411480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3</a:t>
            </a:r>
          </a:p>
        </p:txBody>
      </p:sp>
      <p:sp>
        <p:nvSpPr>
          <p:cNvPr id="88086" name="TextBox 23"/>
          <p:cNvSpPr txBox="1">
            <a:spLocks noChangeArrowheads="1"/>
          </p:cNvSpPr>
          <p:nvPr/>
        </p:nvSpPr>
        <p:spPr bwMode="auto">
          <a:xfrm>
            <a:off x="4953000" y="51482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2</a:t>
            </a:r>
          </a:p>
        </p:txBody>
      </p:sp>
      <p:sp>
        <p:nvSpPr>
          <p:cNvPr id="88087" name="TextBox 24"/>
          <p:cNvSpPr txBox="1">
            <a:spLocks noChangeArrowheads="1"/>
          </p:cNvSpPr>
          <p:nvPr/>
        </p:nvSpPr>
        <p:spPr bwMode="auto">
          <a:xfrm>
            <a:off x="4953000" y="19812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1</a:t>
            </a:r>
          </a:p>
        </p:txBody>
      </p:sp>
      <p:sp>
        <p:nvSpPr>
          <p:cNvPr id="88088" name="TextBox 25"/>
          <p:cNvSpPr txBox="1">
            <a:spLocks noChangeArrowheads="1"/>
          </p:cNvSpPr>
          <p:nvPr/>
        </p:nvSpPr>
        <p:spPr bwMode="auto">
          <a:xfrm>
            <a:off x="5105400" y="3395663"/>
            <a:ext cx="298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9</a:t>
            </a:r>
          </a:p>
        </p:txBody>
      </p:sp>
      <p:sp>
        <p:nvSpPr>
          <p:cNvPr id="88089" name="TextBox 26"/>
          <p:cNvSpPr txBox="1">
            <a:spLocks noChangeArrowheads="1"/>
          </p:cNvSpPr>
          <p:nvPr/>
        </p:nvSpPr>
        <p:spPr bwMode="auto">
          <a:xfrm>
            <a:off x="5257800" y="43434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7</a:t>
            </a:r>
          </a:p>
        </p:txBody>
      </p:sp>
      <p:sp>
        <p:nvSpPr>
          <p:cNvPr id="88090" name="TextBox 27"/>
          <p:cNvSpPr txBox="1">
            <a:spLocks noChangeArrowheads="1"/>
          </p:cNvSpPr>
          <p:nvPr/>
        </p:nvSpPr>
        <p:spPr bwMode="auto">
          <a:xfrm>
            <a:off x="59499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4</a:t>
            </a:r>
          </a:p>
        </p:txBody>
      </p:sp>
      <p:sp>
        <p:nvSpPr>
          <p:cNvPr id="88091" name="TextBox 28"/>
          <p:cNvSpPr txBox="1">
            <a:spLocks noChangeArrowheads="1"/>
          </p:cNvSpPr>
          <p:nvPr/>
        </p:nvSpPr>
        <p:spPr bwMode="auto">
          <a:xfrm>
            <a:off x="6483350" y="3429000"/>
            <a:ext cx="298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6</a:t>
            </a:r>
          </a:p>
        </p:txBody>
      </p:sp>
      <p:sp>
        <p:nvSpPr>
          <p:cNvPr id="88092" name="TextBox 29"/>
          <p:cNvSpPr txBox="1">
            <a:spLocks noChangeArrowheads="1"/>
          </p:cNvSpPr>
          <p:nvPr/>
        </p:nvSpPr>
        <p:spPr bwMode="auto">
          <a:xfrm>
            <a:off x="0" y="6611938"/>
            <a:ext cx="12652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/>
              <a:t>Example from CLR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 Source Shortest Path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smtClean="0"/>
              <a:t>Problem:</a:t>
            </a:r>
            <a:r>
              <a:rPr lang="en-GB" smtClean="0"/>
              <a:t> find shortest path from a source node to one or more target nodes</a:t>
            </a:r>
          </a:p>
          <a:p>
            <a:r>
              <a:rPr lang="en-GB" smtClean="0"/>
              <a:t>Single processor machine: Dijkstra’s Algorithm</a:t>
            </a:r>
          </a:p>
          <a:p>
            <a:r>
              <a:rPr lang="en-GB" smtClean="0"/>
              <a:t>MapReduce: parallel Breadth-First Search (BFS)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Finding the Shortest Path</a:t>
            </a:r>
          </a:p>
        </p:txBody>
      </p:sp>
      <p:sp>
        <p:nvSpPr>
          <p:cNvPr id="9011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Consider simple case of equal edge weights</a:t>
            </a:r>
          </a:p>
          <a:p>
            <a:r>
              <a:rPr lang="en-GB" dirty="0" smtClean="0"/>
              <a:t>Solution to the problem can be defined inductively</a:t>
            </a:r>
          </a:p>
          <a:p>
            <a:r>
              <a:rPr lang="en-GB" dirty="0" smtClean="0"/>
              <a:t>Here’s the intuition:</a:t>
            </a:r>
          </a:p>
          <a:p>
            <a:pPr lvl="1"/>
            <a:r>
              <a:rPr lang="en-GB" cap="small" dirty="0" smtClean="0"/>
              <a:t>DistanceTo</a:t>
            </a:r>
            <a:r>
              <a:rPr lang="en-GB" dirty="0" smtClean="0"/>
              <a:t>(</a:t>
            </a:r>
            <a:r>
              <a:rPr lang="en-GB" dirty="0" err="1" smtClean="0"/>
              <a:t>startNode</a:t>
            </a:r>
            <a:r>
              <a:rPr lang="en-GB" dirty="0" smtClean="0"/>
              <a:t>) = 0</a:t>
            </a:r>
          </a:p>
          <a:p>
            <a:pPr lvl="1"/>
            <a:r>
              <a:rPr lang="en-GB" dirty="0" smtClean="0"/>
              <a:t>For all nodes </a:t>
            </a:r>
            <a:r>
              <a:rPr lang="en-GB" i="1" dirty="0" smtClean="0"/>
              <a:t>n</a:t>
            </a:r>
            <a:r>
              <a:rPr lang="en-GB" dirty="0" smtClean="0"/>
              <a:t> directly reachable from </a:t>
            </a:r>
            <a:r>
              <a:rPr lang="en-GB" dirty="0" err="1" smtClean="0"/>
              <a:t>startNode</a:t>
            </a:r>
            <a:r>
              <a:rPr lang="en-GB" dirty="0" smtClean="0"/>
              <a:t>, </a:t>
            </a:r>
            <a:br>
              <a:rPr lang="en-GB" dirty="0" smtClean="0"/>
            </a:br>
            <a:r>
              <a:rPr lang="en-GB" cap="small" dirty="0" smtClean="0"/>
              <a:t>DistanceTo </a:t>
            </a:r>
            <a:r>
              <a:rPr lang="en-GB" dirty="0" smtClean="0"/>
              <a:t>(</a:t>
            </a:r>
            <a:r>
              <a:rPr lang="en-GB" i="1" dirty="0" smtClean="0"/>
              <a:t>n</a:t>
            </a:r>
            <a:r>
              <a:rPr lang="en-GB" dirty="0" smtClean="0"/>
              <a:t>) = 1</a:t>
            </a:r>
          </a:p>
          <a:p>
            <a:pPr lvl="1"/>
            <a:r>
              <a:rPr lang="en-GB" dirty="0" smtClean="0"/>
              <a:t>For all nodes </a:t>
            </a:r>
            <a:r>
              <a:rPr lang="en-GB" i="1" dirty="0" smtClean="0"/>
              <a:t>n</a:t>
            </a:r>
            <a:r>
              <a:rPr lang="en-GB" dirty="0" smtClean="0"/>
              <a:t> reachable from some other set of nodes S, </a:t>
            </a:r>
            <a:r>
              <a:rPr lang="en-GB" cap="small" dirty="0" smtClean="0"/>
              <a:t>DistanceTo</a:t>
            </a:r>
            <a:r>
              <a:rPr lang="en-GB" dirty="0" smtClean="0"/>
              <a:t>(n) = 1 + min(</a:t>
            </a:r>
            <a:r>
              <a:rPr lang="en-GB" cap="small" dirty="0" smtClean="0"/>
              <a:t>DistanceTo</a:t>
            </a:r>
            <a:r>
              <a:rPr lang="en-GB" dirty="0" smtClean="0"/>
              <a:t>(m), m </a:t>
            </a:r>
            <a:r>
              <a:rPr lang="en-GB" dirty="0" smtClean="0">
                <a:sym typeface="Symbol" pitchFamily="18" charset="2"/>
              </a:rPr>
              <a:t></a:t>
            </a:r>
            <a:r>
              <a:rPr lang="en-GB" dirty="0" smtClean="0"/>
              <a:t> S)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1447800" y="52578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anchor="ctr" anchorCtr="1"/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495800" y="60960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 anchorCtr="1"/>
          <a:lstStyle/>
          <a:p>
            <a:pPr lvl="0" algn="ctr"/>
            <a:r>
              <a:rPr lang="en-US" sz="1400" b="0" i="1" dirty="0" smtClean="0">
                <a:solidFill>
                  <a:srgbClr val="000000"/>
                </a:solidFill>
              </a:rPr>
              <a:t>m</a:t>
            </a:r>
            <a:r>
              <a:rPr lang="en-US" sz="1400" b="0" i="1" baseline="-25000" dirty="0" smtClean="0">
                <a:solidFill>
                  <a:srgbClr val="000000"/>
                </a:solidFill>
              </a:rPr>
              <a:t>3</a:t>
            </a:r>
            <a:endParaRPr lang="en-US" b="0" i="1" baseline="-25000" dirty="0">
              <a:solidFill>
                <a:srgbClr val="000000"/>
              </a:solidFill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3733800" y="5410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 anchorCtr="1"/>
          <a:lstStyle/>
          <a:p>
            <a:pPr algn="ctr"/>
            <a:r>
              <a:rPr lang="en-US" sz="1400" b="0" i="1" dirty="0" smtClean="0">
                <a:solidFill>
                  <a:schemeClr val="bg2"/>
                </a:solidFill>
              </a:rPr>
              <a:t>m</a:t>
            </a:r>
            <a:r>
              <a:rPr lang="en-US" sz="1400" b="0" i="1" baseline="-25000" dirty="0" smtClean="0">
                <a:solidFill>
                  <a:schemeClr val="bg2"/>
                </a:solidFill>
              </a:rPr>
              <a:t>2</a:t>
            </a:r>
            <a:endParaRPr lang="en-US" sz="1400" b="0" i="1" baseline="-25000" dirty="0">
              <a:solidFill>
                <a:schemeClr val="bg2"/>
              </a:solidFill>
            </a:endParaRP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419600" y="4648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 anchorCtr="1"/>
          <a:lstStyle/>
          <a:p>
            <a:pPr algn="ctr"/>
            <a:r>
              <a:rPr lang="en-US" sz="1400" b="0" i="1" dirty="0" smtClean="0">
                <a:solidFill>
                  <a:schemeClr val="bg2"/>
                </a:solidFill>
              </a:rPr>
              <a:t>m</a:t>
            </a:r>
            <a:r>
              <a:rPr lang="en-US" sz="1400" b="0" i="1" baseline="-25000" dirty="0" smtClean="0">
                <a:solidFill>
                  <a:schemeClr val="bg2"/>
                </a:solidFill>
              </a:rPr>
              <a:t>1</a:t>
            </a:r>
            <a:endParaRPr lang="en-US" b="0" i="1" baseline="-25000" dirty="0">
              <a:solidFill>
                <a:schemeClr val="bg2"/>
              </a:solidFill>
            </a:endParaRP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5105400" y="52578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 anchorCtr="1"/>
          <a:lstStyle/>
          <a:p>
            <a:pPr algn="ctr"/>
            <a:r>
              <a:rPr lang="en-US" b="0" i="1" dirty="0" smtClean="0">
                <a:solidFill>
                  <a:schemeClr val="bg2"/>
                </a:solidFill>
              </a:rPr>
              <a:t>n</a:t>
            </a:r>
            <a:endParaRPr lang="en-US" b="0" i="1" dirty="0">
              <a:solidFill>
                <a:schemeClr val="bg2"/>
              </a:solidFill>
            </a:endParaRPr>
          </a:p>
        </p:txBody>
      </p:sp>
      <p:cxnSp>
        <p:nvCxnSpPr>
          <p:cNvPr id="15" name="Straight Connector 14"/>
          <p:cNvCxnSpPr>
            <a:stCxn id="7" idx="5"/>
            <a:endCxn id="8" idx="1"/>
          </p:cNvCxnSpPr>
          <p:nvPr/>
        </p:nvCxnSpPr>
        <p:spPr bwMode="auto">
          <a:xfrm rot="16200000" flipH="1">
            <a:off x="4782904" y="4935304"/>
            <a:ext cx="340192" cy="41639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8" name="Straight Connector 17"/>
          <p:cNvCxnSpPr>
            <a:stCxn id="6" idx="6"/>
            <a:endCxn id="8" idx="2"/>
          </p:cNvCxnSpPr>
          <p:nvPr/>
        </p:nvCxnSpPr>
        <p:spPr bwMode="auto">
          <a:xfrm flipV="1">
            <a:off x="4114800" y="5448300"/>
            <a:ext cx="990600" cy="1524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1" name="Straight Connector 20"/>
          <p:cNvCxnSpPr>
            <a:endCxn id="8" idx="3"/>
          </p:cNvCxnSpPr>
          <p:nvPr/>
        </p:nvCxnSpPr>
        <p:spPr bwMode="auto">
          <a:xfrm rot="5400000" flipH="1" flipV="1">
            <a:off x="4724400" y="5659204"/>
            <a:ext cx="512996" cy="36059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4" name="Straight Connector 23"/>
          <p:cNvCxnSpPr>
            <a:stCxn id="4" idx="7"/>
          </p:cNvCxnSpPr>
          <p:nvPr/>
        </p:nvCxnSpPr>
        <p:spPr bwMode="auto">
          <a:xfrm rot="5400000" flipH="1" flipV="1">
            <a:off x="1887304" y="5067300"/>
            <a:ext cx="131996" cy="36059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8" name="Straight Connector 27"/>
          <p:cNvCxnSpPr>
            <a:stCxn id="4" idx="6"/>
          </p:cNvCxnSpPr>
          <p:nvPr/>
        </p:nvCxnSpPr>
        <p:spPr bwMode="auto">
          <a:xfrm>
            <a:off x="1828800" y="5448300"/>
            <a:ext cx="990600" cy="381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Straight Connector 30"/>
          <p:cNvCxnSpPr>
            <a:stCxn id="4" idx="5"/>
          </p:cNvCxnSpPr>
          <p:nvPr/>
        </p:nvCxnSpPr>
        <p:spPr bwMode="auto">
          <a:xfrm rot="16200000" flipH="1">
            <a:off x="1887304" y="5468704"/>
            <a:ext cx="436796" cy="66539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2362200" y="48006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962950" y="530024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590800" y="590984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877350" y="4648200"/>
            <a:ext cx="580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smtClean="0"/>
              <a:t>cost</a:t>
            </a:r>
            <a:r>
              <a:rPr lang="en-US" sz="1400" b="0" baseline="-25000" dirty="0" smtClean="0"/>
              <a:t>1</a:t>
            </a:r>
            <a:endParaRPr lang="en-US" sz="1400" b="0" baseline="-25000" dirty="0"/>
          </a:p>
        </p:txBody>
      </p:sp>
      <p:sp>
        <p:nvSpPr>
          <p:cNvPr id="38" name="TextBox 37"/>
          <p:cNvSpPr txBox="1"/>
          <p:nvPr/>
        </p:nvSpPr>
        <p:spPr>
          <a:xfrm>
            <a:off x="3505200" y="5105400"/>
            <a:ext cx="580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smtClean="0"/>
              <a:t>cost</a:t>
            </a:r>
            <a:r>
              <a:rPr lang="en-US" sz="1400" b="0" baseline="-25000" dirty="0" smtClean="0"/>
              <a:t>2</a:t>
            </a:r>
            <a:endParaRPr lang="en-US" sz="1400" b="0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3962400" y="6016823"/>
            <a:ext cx="580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smtClean="0"/>
              <a:t>cost</a:t>
            </a:r>
            <a:r>
              <a:rPr lang="en-US" sz="1400" b="0" baseline="-25000" dirty="0" smtClean="0"/>
              <a:t>3</a:t>
            </a:r>
            <a:endParaRPr lang="en-US" sz="1400" b="0" baseline="-25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From Intuition to Algorithm</a:t>
            </a: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Mapper</a:t>
            </a:r>
            <a:r>
              <a:rPr lang="en-GB" dirty="0" smtClean="0"/>
              <a:t> input</a:t>
            </a:r>
          </a:p>
          <a:p>
            <a:pPr lvl="1"/>
            <a:r>
              <a:rPr lang="en-GB" dirty="0" smtClean="0"/>
              <a:t>Key: node </a:t>
            </a:r>
            <a:r>
              <a:rPr lang="en-GB" i="1" dirty="0" smtClean="0"/>
              <a:t>n</a:t>
            </a:r>
          </a:p>
          <a:p>
            <a:pPr lvl="1"/>
            <a:r>
              <a:rPr lang="en-GB" dirty="0" smtClean="0"/>
              <a:t>Value: D (distance from start), adjacency list (list of nodes reachable from </a:t>
            </a:r>
            <a:r>
              <a:rPr lang="en-GB" i="1" dirty="0" smtClean="0"/>
              <a:t>n</a:t>
            </a:r>
            <a:r>
              <a:rPr lang="en-GB" dirty="0" smtClean="0"/>
              <a:t>)</a:t>
            </a:r>
          </a:p>
          <a:p>
            <a:r>
              <a:rPr lang="en-GB" dirty="0" err="1" smtClean="0">
                <a:sym typeface="Symbol" pitchFamily="18" charset="2"/>
              </a:rPr>
              <a:t>Mapper</a:t>
            </a:r>
            <a:r>
              <a:rPr lang="en-GB" dirty="0" smtClean="0">
                <a:sym typeface="Symbol" pitchFamily="18" charset="2"/>
              </a:rPr>
              <a:t> output</a:t>
            </a:r>
          </a:p>
          <a:p>
            <a:pPr lvl="1"/>
            <a:r>
              <a:rPr lang="en-GB" dirty="0" smtClean="0">
                <a:sym typeface="Symbol" pitchFamily="18" charset="2"/>
              </a:rPr>
              <a:t></a:t>
            </a:r>
            <a:r>
              <a:rPr lang="en-GB" i="1" dirty="0" smtClean="0"/>
              <a:t>p</a:t>
            </a:r>
            <a:r>
              <a:rPr lang="en-GB" dirty="0" smtClean="0"/>
              <a:t> </a:t>
            </a:r>
            <a:r>
              <a:rPr lang="en-GB" dirty="0" smtClean="0">
                <a:sym typeface="Symbol" pitchFamily="18" charset="2"/>
              </a:rPr>
              <a:t></a:t>
            </a:r>
            <a:r>
              <a:rPr lang="en-GB" dirty="0" smtClean="0"/>
              <a:t> targets in adjacency list: emit( key = </a:t>
            </a:r>
            <a:r>
              <a:rPr lang="en-GB" i="1" dirty="0" smtClean="0"/>
              <a:t>p</a:t>
            </a:r>
            <a:r>
              <a:rPr lang="en-GB" dirty="0" smtClean="0"/>
              <a:t>, value = D+1)</a:t>
            </a:r>
          </a:p>
          <a:p>
            <a:r>
              <a:rPr lang="en-GB" dirty="0" smtClean="0"/>
              <a:t>The reducer gathers possible distances to a given </a:t>
            </a:r>
            <a:r>
              <a:rPr lang="en-GB" i="1" dirty="0" smtClean="0"/>
              <a:t>p</a:t>
            </a:r>
            <a:r>
              <a:rPr lang="en-GB" dirty="0" smtClean="0"/>
              <a:t> and selects the minimum one</a:t>
            </a:r>
          </a:p>
          <a:p>
            <a:pPr lvl="1"/>
            <a:r>
              <a:rPr lang="en-GB" dirty="0" smtClean="0"/>
              <a:t>Additional bookkeeping needed to keep track of actual path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Multiple Iterations Needed</a:t>
            </a: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MapReduce iteration advances the “known frontier” by one hop</a:t>
            </a:r>
          </a:p>
          <a:p>
            <a:pPr lvl="1"/>
            <a:r>
              <a:rPr lang="en-GB" dirty="0" smtClean="0"/>
              <a:t>Subsequent iterations include more and more reachable nodes as frontier expands</a:t>
            </a:r>
          </a:p>
          <a:p>
            <a:pPr lvl="1"/>
            <a:r>
              <a:rPr lang="en-GB" dirty="0" smtClean="0"/>
              <a:t>Multiple iterations are needed to explore entire graph</a:t>
            </a:r>
          </a:p>
          <a:p>
            <a:pPr lvl="1"/>
            <a:r>
              <a:rPr lang="en-GB" dirty="0" smtClean="0"/>
              <a:t>Feed output back into the same MapReduce task</a:t>
            </a:r>
          </a:p>
          <a:p>
            <a:r>
              <a:rPr lang="en-GB" dirty="0" smtClean="0"/>
              <a:t>Preserving graph structure:</a:t>
            </a:r>
          </a:p>
          <a:p>
            <a:pPr lvl="1"/>
            <a:r>
              <a:rPr lang="en-GB" dirty="0" smtClean="0"/>
              <a:t>Problem: Where did the adjacency list go?</a:t>
            </a:r>
          </a:p>
          <a:p>
            <a:pPr lvl="1"/>
            <a:r>
              <a:rPr lang="en-GB" dirty="0" smtClean="0"/>
              <a:t>Solution: </a:t>
            </a:r>
            <a:r>
              <a:rPr lang="en-GB" dirty="0" err="1" smtClean="0"/>
              <a:t>mapper</a:t>
            </a:r>
            <a:r>
              <a:rPr lang="en-GB" dirty="0" smtClean="0"/>
              <a:t> emits (</a:t>
            </a:r>
            <a:r>
              <a:rPr lang="en-GB" i="1" dirty="0" smtClean="0"/>
              <a:t>n</a:t>
            </a:r>
            <a:r>
              <a:rPr lang="en-GB" dirty="0" smtClean="0"/>
              <a:t>, adjacency list) as well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Visualizing Parallel BFS</a:t>
            </a:r>
          </a:p>
        </p:txBody>
      </p:sp>
      <p:sp>
        <p:nvSpPr>
          <p:cNvPr id="93187" name="Oval 4"/>
          <p:cNvSpPr>
            <a:spLocks noChangeArrowheads="1"/>
          </p:cNvSpPr>
          <p:nvPr/>
        </p:nvSpPr>
        <p:spPr bwMode="auto">
          <a:xfrm>
            <a:off x="2743200" y="15240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93188" name="Oval 5"/>
          <p:cNvSpPr>
            <a:spLocks noChangeArrowheads="1"/>
          </p:cNvSpPr>
          <p:nvPr/>
        </p:nvSpPr>
        <p:spPr bwMode="auto">
          <a:xfrm>
            <a:off x="2133600" y="27432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93189" name="Oval 6"/>
          <p:cNvSpPr>
            <a:spLocks noChangeArrowheads="1"/>
          </p:cNvSpPr>
          <p:nvPr/>
        </p:nvSpPr>
        <p:spPr bwMode="auto">
          <a:xfrm>
            <a:off x="3657600" y="26670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93190" name="Oval 7"/>
          <p:cNvSpPr>
            <a:spLocks noChangeArrowheads="1"/>
          </p:cNvSpPr>
          <p:nvPr/>
        </p:nvSpPr>
        <p:spPr bwMode="auto">
          <a:xfrm>
            <a:off x="4572000" y="16002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93191" name="Oval 8"/>
          <p:cNvSpPr>
            <a:spLocks noChangeArrowheads="1"/>
          </p:cNvSpPr>
          <p:nvPr/>
        </p:nvSpPr>
        <p:spPr bwMode="auto">
          <a:xfrm>
            <a:off x="6324600" y="12954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93192" name="Oval 9"/>
          <p:cNvSpPr>
            <a:spLocks noChangeArrowheads="1"/>
          </p:cNvSpPr>
          <p:nvPr/>
        </p:nvSpPr>
        <p:spPr bwMode="auto">
          <a:xfrm>
            <a:off x="5334000" y="28956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93193" name="Oval 10"/>
          <p:cNvSpPr>
            <a:spLocks noChangeArrowheads="1"/>
          </p:cNvSpPr>
          <p:nvPr/>
        </p:nvSpPr>
        <p:spPr bwMode="auto">
          <a:xfrm>
            <a:off x="3810000" y="38862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93194" name="Oval 11"/>
          <p:cNvSpPr>
            <a:spLocks noChangeArrowheads="1"/>
          </p:cNvSpPr>
          <p:nvPr/>
        </p:nvSpPr>
        <p:spPr bwMode="auto">
          <a:xfrm>
            <a:off x="2514600" y="41910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93195" name="Oval 12"/>
          <p:cNvSpPr>
            <a:spLocks noChangeArrowheads="1"/>
          </p:cNvSpPr>
          <p:nvPr/>
        </p:nvSpPr>
        <p:spPr bwMode="auto">
          <a:xfrm>
            <a:off x="3429000" y="54102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93196" name="Oval 13"/>
          <p:cNvSpPr>
            <a:spLocks noChangeArrowheads="1"/>
          </p:cNvSpPr>
          <p:nvPr/>
        </p:nvSpPr>
        <p:spPr bwMode="auto">
          <a:xfrm>
            <a:off x="5791200" y="4343400"/>
            <a:ext cx="685800" cy="6858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en-US">
                <a:solidFill>
                  <a:schemeClr val="bg2"/>
                </a:solidFill>
              </a:rPr>
              <a:t>4</a:t>
            </a:r>
          </a:p>
        </p:txBody>
      </p:sp>
      <p:cxnSp>
        <p:nvCxnSpPr>
          <p:cNvPr id="93197" name="Straight Arrow Connector 15"/>
          <p:cNvCxnSpPr>
            <a:cxnSpLocks noChangeShapeType="1"/>
            <a:stCxn id="93187" idx="3"/>
            <a:endCxn id="93188" idx="0"/>
          </p:cNvCxnSpPr>
          <p:nvPr/>
        </p:nvCxnSpPr>
        <p:spPr bwMode="auto">
          <a:xfrm rot="5400000">
            <a:off x="2343151" y="2243137"/>
            <a:ext cx="633412" cy="3667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198" name="Straight Arrow Connector 16"/>
          <p:cNvCxnSpPr>
            <a:cxnSpLocks noChangeShapeType="1"/>
            <a:stCxn id="93187" idx="5"/>
            <a:endCxn id="93189" idx="1"/>
          </p:cNvCxnSpPr>
          <p:nvPr/>
        </p:nvCxnSpPr>
        <p:spPr bwMode="auto">
          <a:xfrm rot="16200000" flipH="1">
            <a:off x="3214688" y="2224088"/>
            <a:ext cx="657225" cy="4286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199" name="Straight Arrow Connector 19"/>
          <p:cNvCxnSpPr>
            <a:cxnSpLocks noChangeShapeType="1"/>
            <a:stCxn id="93187" idx="6"/>
            <a:endCxn id="93190" idx="2"/>
          </p:cNvCxnSpPr>
          <p:nvPr/>
        </p:nvCxnSpPr>
        <p:spPr bwMode="auto">
          <a:xfrm>
            <a:off x="3429000" y="1866900"/>
            <a:ext cx="1143000" cy="76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0" name="Straight Arrow Connector 23"/>
          <p:cNvCxnSpPr>
            <a:cxnSpLocks noChangeShapeType="1"/>
            <a:stCxn id="93190" idx="6"/>
            <a:endCxn id="93191" idx="2"/>
          </p:cNvCxnSpPr>
          <p:nvPr/>
        </p:nvCxnSpPr>
        <p:spPr bwMode="auto">
          <a:xfrm flipV="1">
            <a:off x="5257800" y="1638300"/>
            <a:ext cx="1066800" cy="304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1" name="Straight Arrow Connector 26"/>
          <p:cNvCxnSpPr>
            <a:cxnSpLocks noChangeShapeType="1"/>
            <a:stCxn id="93196" idx="0"/>
            <a:endCxn id="93191" idx="4"/>
          </p:cNvCxnSpPr>
          <p:nvPr/>
        </p:nvCxnSpPr>
        <p:spPr bwMode="auto">
          <a:xfrm rot="5400000" flipH="1" flipV="1">
            <a:off x="5219700" y="2895600"/>
            <a:ext cx="2362200" cy="533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2" name="Straight Arrow Connector 31"/>
          <p:cNvCxnSpPr>
            <a:cxnSpLocks noChangeShapeType="1"/>
            <a:stCxn id="93192" idx="1"/>
            <a:endCxn id="93190" idx="5"/>
          </p:cNvCxnSpPr>
          <p:nvPr/>
        </p:nvCxnSpPr>
        <p:spPr bwMode="auto">
          <a:xfrm rot="16200000" flipV="1">
            <a:off x="4891088" y="2452688"/>
            <a:ext cx="809625" cy="276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3" name="Straight Arrow Connector 34"/>
          <p:cNvCxnSpPr>
            <a:cxnSpLocks noChangeShapeType="1"/>
            <a:stCxn id="93190" idx="3"/>
            <a:endCxn id="93189" idx="7"/>
          </p:cNvCxnSpPr>
          <p:nvPr/>
        </p:nvCxnSpPr>
        <p:spPr bwMode="auto">
          <a:xfrm rot="5400000">
            <a:off x="4167188" y="2262188"/>
            <a:ext cx="581025" cy="4286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4" name="Straight Arrow Connector 37"/>
          <p:cNvCxnSpPr>
            <a:cxnSpLocks noChangeShapeType="1"/>
            <a:stCxn id="93189" idx="6"/>
            <a:endCxn id="93192" idx="2"/>
          </p:cNvCxnSpPr>
          <p:nvPr/>
        </p:nvCxnSpPr>
        <p:spPr bwMode="auto">
          <a:xfrm>
            <a:off x="4343400" y="3009900"/>
            <a:ext cx="990600" cy="228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5" name="Straight Arrow Connector 40"/>
          <p:cNvCxnSpPr>
            <a:cxnSpLocks noChangeShapeType="1"/>
            <a:stCxn id="93188" idx="4"/>
            <a:endCxn id="93194" idx="0"/>
          </p:cNvCxnSpPr>
          <p:nvPr/>
        </p:nvCxnSpPr>
        <p:spPr bwMode="auto">
          <a:xfrm rot="16200000" flipH="1">
            <a:off x="2286000" y="3619500"/>
            <a:ext cx="76200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6" name="Straight Arrow Connector 43"/>
          <p:cNvCxnSpPr>
            <a:cxnSpLocks noChangeShapeType="1"/>
            <a:stCxn id="93189" idx="3"/>
            <a:endCxn id="93194" idx="7"/>
          </p:cNvCxnSpPr>
          <p:nvPr/>
        </p:nvCxnSpPr>
        <p:spPr bwMode="auto">
          <a:xfrm rot="5400000">
            <a:off x="2909888" y="3443288"/>
            <a:ext cx="1038225" cy="657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7" name="Straight Arrow Connector 46"/>
          <p:cNvCxnSpPr>
            <a:cxnSpLocks noChangeShapeType="1"/>
            <a:stCxn id="93189" idx="4"/>
            <a:endCxn id="93193" idx="0"/>
          </p:cNvCxnSpPr>
          <p:nvPr/>
        </p:nvCxnSpPr>
        <p:spPr bwMode="auto">
          <a:xfrm rot="16200000" flipH="1">
            <a:off x="3810000" y="3543300"/>
            <a:ext cx="5334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8" name="Straight Arrow Connector 50"/>
          <p:cNvCxnSpPr>
            <a:cxnSpLocks noChangeShapeType="1"/>
            <a:stCxn id="93193" idx="7"/>
            <a:endCxn id="93192" idx="3"/>
          </p:cNvCxnSpPr>
          <p:nvPr/>
        </p:nvCxnSpPr>
        <p:spPr bwMode="auto">
          <a:xfrm rot="5400000" flipH="1" flipV="1">
            <a:off x="4662488" y="3214688"/>
            <a:ext cx="504825" cy="10382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09" name="Straight Arrow Connector 53"/>
          <p:cNvCxnSpPr>
            <a:cxnSpLocks noChangeShapeType="1"/>
            <a:stCxn id="93194" idx="5"/>
            <a:endCxn id="93195" idx="1"/>
          </p:cNvCxnSpPr>
          <p:nvPr/>
        </p:nvCxnSpPr>
        <p:spPr bwMode="auto">
          <a:xfrm rot="16200000" flipH="1">
            <a:off x="2947988" y="4929188"/>
            <a:ext cx="733425" cy="4286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10" name="Straight Arrow Connector 56"/>
          <p:cNvCxnSpPr>
            <a:cxnSpLocks noChangeShapeType="1"/>
            <a:stCxn id="93195" idx="0"/>
            <a:endCxn id="93193" idx="3"/>
          </p:cNvCxnSpPr>
          <p:nvPr/>
        </p:nvCxnSpPr>
        <p:spPr bwMode="auto">
          <a:xfrm rot="5400000" flipH="1" flipV="1">
            <a:off x="3371851" y="4872037"/>
            <a:ext cx="938212" cy="1381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11" name="Straight Arrow Connector 59"/>
          <p:cNvCxnSpPr>
            <a:cxnSpLocks noChangeShapeType="1"/>
            <a:stCxn id="93195" idx="7"/>
            <a:endCxn id="93193" idx="4"/>
          </p:cNvCxnSpPr>
          <p:nvPr/>
        </p:nvCxnSpPr>
        <p:spPr bwMode="auto">
          <a:xfrm rot="5400000" flipH="1" flipV="1">
            <a:off x="3614737" y="4972051"/>
            <a:ext cx="938213" cy="1381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3212" name="Straight Arrow Connector 62"/>
          <p:cNvCxnSpPr>
            <a:cxnSpLocks noChangeShapeType="1"/>
            <a:stCxn id="93193" idx="6"/>
            <a:endCxn id="93196" idx="2"/>
          </p:cNvCxnSpPr>
          <p:nvPr/>
        </p:nvCxnSpPr>
        <p:spPr bwMode="auto">
          <a:xfrm>
            <a:off x="4495800" y="4229100"/>
            <a:ext cx="1295400" cy="457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Weighted Edges</a:t>
            </a: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Now add positive weights to the edges</a:t>
            </a:r>
          </a:p>
          <a:p>
            <a:r>
              <a:rPr lang="en-GB" dirty="0" smtClean="0"/>
              <a:t>Simple change: adjacency list in map task includes a weight </a:t>
            </a:r>
            <a:r>
              <a:rPr lang="en-GB" i="1" dirty="0" smtClean="0"/>
              <a:t>w</a:t>
            </a:r>
            <a:r>
              <a:rPr lang="en-GB" dirty="0" smtClean="0"/>
              <a:t> for each edge</a:t>
            </a:r>
          </a:p>
          <a:p>
            <a:pPr lvl="1"/>
            <a:r>
              <a:rPr lang="en-GB" dirty="0" smtClean="0"/>
              <a:t>emit (</a:t>
            </a:r>
            <a:r>
              <a:rPr lang="en-GB" i="1" dirty="0" smtClean="0"/>
              <a:t>p</a:t>
            </a:r>
            <a:r>
              <a:rPr lang="en-GB" dirty="0" smtClean="0"/>
              <a:t>, </a:t>
            </a:r>
            <a:r>
              <a:rPr lang="en-GB" dirty="0" err="1" smtClean="0"/>
              <a:t>D+</a:t>
            </a:r>
            <a:r>
              <a:rPr lang="en-GB" i="1" dirty="0" err="1" smtClean="0"/>
              <a:t>w</a:t>
            </a:r>
            <a:r>
              <a:rPr lang="en-GB" i="1" baseline="-25000" dirty="0" err="1" smtClean="0"/>
              <a:t>p</a:t>
            </a:r>
            <a:r>
              <a:rPr lang="en-GB" dirty="0" smtClean="0"/>
              <a:t>) instead of (</a:t>
            </a:r>
            <a:r>
              <a:rPr lang="en-GB" i="1" dirty="0" smtClean="0"/>
              <a:t>p</a:t>
            </a:r>
            <a:r>
              <a:rPr lang="en-GB" dirty="0" smtClean="0"/>
              <a:t>, D+1) for each node </a:t>
            </a:r>
            <a:r>
              <a:rPr lang="en-GB" i="1" dirty="0" smtClean="0"/>
              <a:t>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Comparison to Dijkstra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Dijkstra’s</a:t>
            </a:r>
            <a:r>
              <a:rPr lang="en-GB" dirty="0" smtClean="0"/>
              <a:t> algorithm is more efficient </a:t>
            </a:r>
          </a:p>
          <a:p>
            <a:pPr lvl="1"/>
            <a:r>
              <a:rPr lang="en-GB" dirty="0" smtClean="0"/>
              <a:t>At any step it only pursues edges from the minimum-cost path inside the frontier</a:t>
            </a:r>
          </a:p>
          <a:p>
            <a:r>
              <a:rPr lang="en-GB" dirty="0" smtClean="0"/>
              <a:t>MapReduce explores all paths in parallel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Random Walks Over the Web</a:t>
            </a:r>
          </a:p>
        </p:txBody>
      </p:sp>
      <p:sp>
        <p:nvSpPr>
          <p:cNvPr id="98307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Model:</a:t>
            </a:r>
          </a:p>
          <a:p>
            <a:pPr lvl="1"/>
            <a:r>
              <a:rPr lang="en-GB" dirty="0" smtClean="0"/>
              <a:t>User starts at a random Web page</a:t>
            </a:r>
          </a:p>
          <a:p>
            <a:pPr lvl="1"/>
            <a:r>
              <a:rPr lang="en-GB" dirty="0" smtClean="0"/>
              <a:t>User randomly clicks on links, surfing from page to page</a:t>
            </a:r>
          </a:p>
          <a:p>
            <a:r>
              <a:rPr lang="en-GB" dirty="0" err="1" smtClean="0"/>
              <a:t>PageRank</a:t>
            </a:r>
            <a:r>
              <a:rPr lang="en-GB" dirty="0" smtClean="0"/>
              <a:t> = the amount of time that will be spent on any given page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Given page </a:t>
            </a:r>
            <a:r>
              <a:rPr lang="en-US" i="1" smtClean="0"/>
              <a:t>x</a:t>
            </a:r>
            <a:r>
              <a:rPr lang="en-US" smtClean="0"/>
              <a:t> with in-bound links </a:t>
            </a:r>
            <a:r>
              <a:rPr lang="en-US" i="1" smtClean="0"/>
              <a:t>t</a:t>
            </a:r>
            <a:r>
              <a:rPr lang="en-US" i="1" baseline="-25000" smtClean="0"/>
              <a:t>1</a:t>
            </a:r>
            <a:r>
              <a:rPr lang="en-US" i="1" smtClean="0"/>
              <a:t>…t</a:t>
            </a:r>
            <a:r>
              <a:rPr lang="en-US" i="1" baseline="-25000" smtClean="0"/>
              <a:t>n</a:t>
            </a:r>
            <a:r>
              <a:rPr lang="en-US" smtClean="0"/>
              <a:t>, where</a:t>
            </a:r>
          </a:p>
          <a:p>
            <a:pPr lvl="1"/>
            <a:r>
              <a:rPr lang="en-US" i="1" smtClean="0"/>
              <a:t>C(t)</a:t>
            </a:r>
            <a:r>
              <a:rPr lang="en-US" smtClean="0"/>
              <a:t> is the out-degree of </a:t>
            </a:r>
            <a:r>
              <a:rPr lang="en-US" i="1" smtClean="0"/>
              <a:t>t</a:t>
            </a:r>
          </a:p>
          <a:p>
            <a:pPr lvl="1"/>
            <a:r>
              <a:rPr lang="en-US" i="1" smtClean="0">
                <a:sym typeface="Symbol" pitchFamily="18" charset="2"/>
              </a:rPr>
              <a:t></a:t>
            </a:r>
            <a:r>
              <a:rPr lang="en-US" smtClean="0"/>
              <a:t> is probability of random jump</a:t>
            </a:r>
          </a:p>
          <a:p>
            <a:pPr lvl="1"/>
            <a:r>
              <a:rPr lang="en-US" i="1" smtClean="0"/>
              <a:t>N</a:t>
            </a:r>
            <a:r>
              <a:rPr lang="en-US" smtClean="0"/>
              <a:t> is the total number of nodes in the graph</a:t>
            </a:r>
          </a:p>
        </p:txBody>
      </p:sp>
      <p:sp>
        <p:nvSpPr>
          <p:cNvPr id="5124" name="Rectangle 26"/>
          <p:cNvSpPr>
            <a:spLocks noChangeArrowheads="1"/>
          </p:cNvSpPr>
          <p:nvPr/>
        </p:nvSpPr>
        <p:spPr bwMode="auto">
          <a:xfrm>
            <a:off x="1193800" y="2819400"/>
            <a:ext cx="3733800" cy="838200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PageRank: Defined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295400" y="2895600"/>
          <a:ext cx="3567113" cy="755650"/>
        </p:xfrm>
        <a:graphic>
          <a:graphicData uri="http://schemas.openxmlformats.org/presentationml/2006/ole">
            <p:oleObj spid="_x0000_s5122" name="Equation" r:id="rId3" imgW="7315200" imgH="1549400" progId="Equation.3">
              <p:embed/>
            </p:oleObj>
          </a:graphicData>
        </a:graphic>
      </p:graphicFrame>
      <p:sp>
        <p:nvSpPr>
          <p:cNvPr id="5126" name="Oval 5"/>
          <p:cNvSpPr>
            <a:spLocks noChangeArrowheads="1"/>
          </p:cNvSpPr>
          <p:nvPr/>
        </p:nvSpPr>
        <p:spPr bwMode="auto">
          <a:xfrm>
            <a:off x="5638800" y="45720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 dirty="0">
                <a:solidFill>
                  <a:schemeClr val="bg2"/>
                </a:solidFill>
              </a:rPr>
              <a:t>X</a:t>
            </a: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2743200" y="41910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 i="1" dirty="0">
                <a:solidFill>
                  <a:schemeClr val="bg2"/>
                </a:solidFill>
              </a:rPr>
              <a:t>t</a:t>
            </a:r>
            <a:r>
              <a:rPr lang="en-US" sz="1400" i="1" baseline="-25000" dirty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3048000" y="5029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 i="1">
                <a:solidFill>
                  <a:schemeClr val="bg2"/>
                </a:solidFill>
              </a:rPr>
              <a:t>t</a:t>
            </a:r>
            <a:r>
              <a:rPr lang="en-US" sz="1400" i="1" baseline="-2500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5129" name="Oval 10"/>
          <p:cNvSpPr>
            <a:spLocks noChangeArrowheads="1"/>
          </p:cNvSpPr>
          <p:nvPr/>
        </p:nvSpPr>
        <p:spPr bwMode="auto">
          <a:xfrm>
            <a:off x="4495800" y="56388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 i="1" dirty="0" err="1">
                <a:solidFill>
                  <a:schemeClr val="bg2"/>
                </a:solidFill>
              </a:rPr>
              <a:t>t</a:t>
            </a:r>
            <a:r>
              <a:rPr lang="en-US" sz="1400" i="1" baseline="-25000" dirty="0" err="1">
                <a:solidFill>
                  <a:schemeClr val="bg2"/>
                </a:solidFill>
              </a:rPr>
              <a:t>n</a:t>
            </a:r>
            <a:endParaRPr lang="en-US" sz="1400" i="1" baseline="-25000" dirty="0">
              <a:solidFill>
                <a:schemeClr val="bg2"/>
              </a:solidFill>
            </a:endParaRPr>
          </a:p>
        </p:txBody>
      </p:sp>
      <p:sp>
        <p:nvSpPr>
          <p:cNvPr id="5130" name="Line 11"/>
          <p:cNvSpPr>
            <a:spLocks noChangeShapeType="1"/>
          </p:cNvSpPr>
          <p:nvPr/>
        </p:nvSpPr>
        <p:spPr bwMode="auto">
          <a:xfrm>
            <a:off x="3200400" y="4419600"/>
            <a:ext cx="2362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 flipV="1">
            <a:off x="3505200" y="4800600"/>
            <a:ext cx="2057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Line 13"/>
          <p:cNvSpPr>
            <a:spLocks noChangeShapeType="1"/>
          </p:cNvSpPr>
          <p:nvPr/>
        </p:nvSpPr>
        <p:spPr bwMode="auto">
          <a:xfrm flipV="1">
            <a:off x="4876800" y="49530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3" name="Line 14"/>
          <p:cNvSpPr>
            <a:spLocks noChangeShapeType="1"/>
          </p:cNvSpPr>
          <p:nvPr/>
        </p:nvSpPr>
        <p:spPr bwMode="auto">
          <a:xfrm flipH="1">
            <a:off x="2209800" y="44958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4" name="Line 15"/>
          <p:cNvSpPr>
            <a:spLocks noChangeShapeType="1"/>
          </p:cNvSpPr>
          <p:nvPr/>
        </p:nvSpPr>
        <p:spPr bwMode="auto">
          <a:xfrm flipH="1" flipV="1">
            <a:off x="2057400" y="41148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5" name="Line 17"/>
          <p:cNvSpPr>
            <a:spLocks noChangeShapeType="1"/>
          </p:cNvSpPr>
          <p:nvPr/>
        </p:nvSpPr>
        <p:spPr bwMode="auto">
          <a:xfrm flipH="1">
            <a:off x="2057400" y="53340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6" name="Line 18"/>
          <p:cNvSpPr>
            <a:spLocks noChangeShapeType="1"/>
          </p:cNvSpPr>
          <p:nvPr/>
        </p:nvSpPr>
        <p:spPr bwMode="auto">
          <a:xfrm flipH="1" flipV="1">
            <a:off x="1828800" y="5181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7" name="Line 19"/>
          <p:cNvSpPr>
            <a:spLocks noChangeShapeType="1"/>
          </p:cNvSpPr>
          <p:nvPr/>
        </p:nvSpPr>
        <p:spPr bwMode="auto">
          <a:xfrm>
            <a:off x="4953000" y="5867400"/>
            <a:ext cx="1066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8" name="Line 20"/>
          <p:cNvSpPr>
            <a:spLocks noChangeShapeType="1"/>
          </p:cNvSpPr>
          <p:nvPr/>
        </p:nvSpPr>
        <p:spPr bwMode="auto">
          <a:xfrm flipH="1">
            <a:off x="3276600" y="58674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9" name="Text Box 21"/>
          <p:cNvSpPr txBox="1">
            <a:spLocks noChangeArrowheads="1"/>
          </p:cNvSpPr>
          <p:nvPr/>
        </p:nvSpPr>
        <p:spPr bwMode="auto">
          <a:xfrm>
            <a:off x="3570288" y="5257800"/>
            <a:ext cx="544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…</a:t>
            </a:r>
          </a:p>
        </p:txBody>
      </p:sp>
      <p:sp>
        <p:nvSpPr>
          <p:cNvPr id="5140" name="Oval 5"/>
          <p:cNvSpPr>
            <a:spLocks noChangeArrowheads="1"/>
          </p:cNvSpPr>
          <p:nvPr/>
        </p:nvSpPr>
        <p:spPr bwMode="auto">
          <a:xfrm>
            <a:off x="1600200" y="3886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i="1">
              <a:solidFill>
                <a:schemeClr val="bg2"/>
              </a:solidFill>
            </a:endParaRPr>
          </a:p>
        </p:txBody>
      </p:sp>
      <p:sp>
        <p:nvSpPr>
          <p:cNvPr id="5141" name="Oval 5"/>
          <p:cNvSpPr>
            <a:spLocks noChangeArrowheads="1"/>
          </p:cNvSpPr>
          <p:nvPr/>
        </p:nvSpPr>
        <p:spPr bwMode="auto">
          <a:xfrm>
            <a:off x="1752600" y="4648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i="1">
              <a:solidFill>
                <a:schemeClr val="bg2"/>
              </a:solidFill>
            </a:endParaRPr>
          </a:p>
        </p:txBody>
      </p:sp>
      <p:sp>
        <p:nvSpPr>
          <p:cNvPr id="5142" name="Oval 5"/>
          <p:cNvSpPr>
            <a:spLocks noChangeArrowheads="1"/>
          </p:cNvSpPr>
          <p:nvPr/>
        </p:nvSpPr>
        <p:spPr bwMode="auto">
          <a:xfrm>
            <a:off x="1371600" y="5029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i="1">
              <a:solidFill>
                <a:schemeClr val="bg2"/>
              </a:solidFill>
            </a:endParaRPr>
          </a:p>
        </p:txBody>
      </p:sp>
      <p:sp>
        <p:nvSpPr>
          <p:cNvPr id="5143" name="Oval 5"/>
          <p:cNvSpPr>
            <a:spLocks noChangeArrowheads="1"/>
          </p:cNvSpPr>
          <p:nvPr/>
        </p:nvSpPr>
        <p:spPr bwMode="auto">
          <a:xfrm>
            <a:off x="1600200" y="57150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i="1">
              <a:solidFill>
                <a:schemeClr val="bg2"/>
              </a:solidFill>
            </a:endParaRPr>
          </a:p>
        </p:txBody>
      </p:sp>
      <p:sp>
        <p:nvSpPr>
          <p:cNvPr id="5144" name="Oval 5"/>
          <p:cNvSpPr>
            <a:spLocks noChangeArrowheads="1"/>
          </p:cNvSpPr>
          <p:nvPr/>
        </p:nvSpPr>
        <p:spPr bwMode="auto">
          <a:xfrm>
            <a:off x="2819400" y="60198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i="1">
              <a:solidFill>
                <a:schemeClr val="bg2"/>
              </a:solidFill>
            </a:endParaRPr>
          </a:p>
        </p:txBody>
      </p:sp>
      <p:sp>
        <p:nvSpPr>
          <p:cNvPr id="5145" name="Oval 5"/>
          <p:cNvSpPr>
            <a:spLocks noChangeArrowheads="1"/>
          </p:cNvSpPr>
          <p:nvPr/>
        </p:nvSpPr>
        <p:spPr bwMode="auto">
          <a:xfrm>
            <a:off x="6096000" y="5791200"/>
            <a:ext cx="381000" cy="381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i="1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Computing PageRank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Properties of PageRank</a:t>
            </a:r>
          </a:p>
          <a:p>
            <a:pPr lvl="1"/>
            <a:r>
              <a:rPr lang="en-US" smtClean="0"/>
              <a:t>Can be computed iteratively</a:t>
            </a:r>
          </a:p>
          <a:p>
            <a:pPr lvl="1"/>
            <a:r>
              <a:rPr lang="en-US" smtClean="0"/>
              <a:t>Effects at each iteration is local</a:t>
            </a:r>
          </a:p>
          <a:p>
            <a:r>
              <a:rPr lang="en-US" smtClean="0"/>
              <a:t>Sketch of algorithm:</a:t>
            </a:r>
          </a:p>
          <a:p>
            <a:pPr lvl="1"/>
            <a:r>
              <a:rPr lang="en-US" smtClean="0"/>
              <a:t>Start with seed </a:t>
            </a:r>
            <a:r>
              <a:rPr lang="en-US" i="1" smtClean="0"/>
              <a:t>PR</a:t>
            </a:r>
            <a:r>
              <a:rPr lang="en-US" i="1" baseline="-25000" smtClean="0"/>
              <a:t>i</a:t>
            </a:r>
            <a:r>
              <a:rPr lang="en-US" smtClean="0"/>
              <a:t> values</a:t>
            </a:r>
          </a:p>
          <a:p>
            <a:pPr lvl="1"/>
            <a:r>
              <a:rPr lang="en-US" smtClean="0"/>
              <a:t>Each page distributes </a:t>
            </a:r>
            <a:r>
              <a:rPr lang="en-US" i="1" smtClean="0"/>
              <a:t>PR</a:t>
            </a:r>
            <a:r>
              <a:rPr lang="en-US" i="1" baseline="-25000" smtClean="0"/>
              <a:t>i</a:t>
            </a:r>
            <a:r>
              <a:rPr lang="en-US" smtClean="0"/>
              <a:t> “credit” to all pages it links to</a:t>
            </a:r>
          </a:p>
          <a:p>
            <a:pPr lvl="1"/>
            <a:r>
              <a:rPr lang="en-US" smtClean="0"/>
              <a:t>Each target page adds up “credit” from multiple in-bound links to compute </a:t>
            </a:r>
            <a:r>
              <a:rPr lang="en-US" i="1" smtClean="0"/>
              <a:t>PR</a:t>
            </a:r>
            <a:r>
              <a:rPr lang="en-US" i="1" baseline="-25000" smtClean="0"/>
              <a:t>i+1</a:t>
            </a:r>
          </a:p>
          <a:p>
            <a:pPr lvl="1"/>
            <a:r>
              <a:rPr lang="en-US" smtClean="0"/>
              <a:t>Iterate until values converge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PageRank in MapReduce</a:t>
            </a:r>
          </a:p>
        </p:txBody>
      </p:sp>
      <p:sp>
        <p:nvSpPr>
          <p:cNvPr id="100355" name="Rectangle 7"/>
          <p:cNvSpPr>
            <a:spLocks noChangeArrowheads="1"/>
          </p:cNvSpPr>
          <p:nvPr/>
        </p:nvSpPr>
        <p:spPr bwMode="auto">
          <a:xfrm>
            <a:off x="1066800" y="1736725"/>
            <a:ext cx="2144713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56" name="Rectangle 8"/>
          <p:cNvSpPr>
            <a:spLocks noChangeArrowheads="1"/>
          </p:cNvSpPr>
          <p:nvPr/>
        </p:nvSpPr>
        <p:spPr bwMode="auto">
          <a:xfrm>
            <a:off x="1066800" y="1736725"/>
            <a:ext cx="2144713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57" name="Rectangle 9"/>
          <p:cNvSpPr>
            <a:spLocks noChangeArrowheads="1"/>
          </p:cNvSpPr>
          <p:nvPr/>
        </p:nvSpPr>
        <p:spPr bwMode="auto">
          <a:xfrm>
            <a:off x="3479800" y="1736725"/>
            <a:ext cx="1295400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58" name="Rectangle 10"/>
          <p:cNvSpPr>
            <a:spLocks noChangeArrowheads="1"/>
          </p:cNvSpPr>
          <p:nvPr/>
        </p:nvSpPr>
        <p:spPr bwMode="auto">
          <a:xfrm>
            <a:off x="3479800" y="1736725"/>
            <a:ext cx="1295400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59" name="Rectangle 11"/>
          <p:cNvSpPr>
            <a:spLocks noChangeArrowheads="1"/>
          </p:cNvSpPr>
          <p:nvPr/>
        </p:nvSpPr>
        <p:spPr bwMode="auto">
          <a:xfrm>
            <a:off x="5668963" y="1736725"/>
            <a:ext cx="1206500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60" name="Rectangle 12"/>
          <p:cNvSpPr>
            <a:spLocks noChangeArrowheads="1"/>
          </p:cNvSpPr>
          <p:nvPr/>
        </p:nvSpPr>
        <p:spPr bwMode="auto">
          <a:xfrm>
            <a:off x="5668963" y="1736725"/>
            <a:ext cx="1206500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1" name="Rectangle 13"/>
          <p:cNvSpPr>
            <a:spLocks noChangeArrowheads="1"/>
          </p:cNvSpPr>
          <p:nvPr/>
        </p:nvSpPr>
        <p:spPr bwMode="auto">
          <a:xfrm>
            <a:off x="1066800" y="2630488"/>
            <a:ext cx="357188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62" name="Rectangle 14"/>
          <p:cNvSpPr>
            <a:spLocks noChangeArrowheads="1"/>
          </p:cNvSpPr>
          <p:nvPr/>
        </p:nvSpPr>
        <p:spPr bwMode="auto">
          <a:xfrm>
            <a:off x="1066800" y="2630488"/>
            <a:ext cx="357188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3" name="Rectangle 15"/>
          <p:cNvSpPr>
            <a:spLocks noChangeArrowheads="1"/>
          </p:cNvSpPr>
          <p:nvPr/>
        </p:nvSpPr>
        <p:spPr bwMode="auto">
          <a:xfrm>
            <a:off x="1603375" y="2630488"/>
            <a:ext cx="357188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64" name="Rectangle 16"/>
          <p:cNvSpPr>
            <a:spLocks noChangeArrowheads="1"/>
          </p:cNvSpPr>
          <p:nvPr/>
        </p:nvSpPr>
        <p:spPr bwMode="auto">
          <a:xfrm>
            <a:off x="1603375" y="2630488"/>
            <a:ext cx="357188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5" name="Rectangle 17"/>
          <p:cNvSpPr>
            <a:spLocks noChangeArrowheads="1"/>
          </p:cNvSpPr>
          <p:nvPr/>
        </p:nvSpPr>
        <p:spPr bwMode="auto">
          <a:xfrm>
            <a:off x="2138363" y="2630488"/>
            <a:ext cx="358775" cy="5365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6" name="Rectangle 18"/>
          <p:cNvSpPr>
            <a:spLocks noChangeArrowheads="1"/>
          </p:cNvSpPr>
          <p:nvPr/>
        </p:nvSpPr>
        <p:spPr bwMode="auto">
          <a:xfrm>
            <a:off x="2138363" y="2630488"/>
            <a:ext cx="358775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67" name="Rectangle 19"/>
          <p:cNvSpPr>
            <a:spLocks noChangeArrowheads="1"/>
          </p:cNvSpPr>
          <p:nvPr/>
        </p:nvSpPr>
        <p:spPr bwMode="auto">
          <a:xfrm>
            <a:off x="2674938" y="2630488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68" name="Rectangle 20"/>
          <p:cNvSpPr>
            <a:spLocks noChangeArrowheads="1"/>
          </p:cNvSpPr>
          <p:nvPr/>
        </p:nvSpPr>
        <p:spPr bwMode="auto">
          <a:xfrm>
            <a:off x="2674938" y="2630488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9" name="Rectangle 21"/>
          <p:cNvSpPr>
            <a:spLocks noChangeArrowheads="1"/>
          </p:cNvSpPr>
          <p:nvPr/>
        </p:nvSpPr>
        <p:spPr bwMode="auto">
          <a:xfrm>
            <a:off x="3433763" y="2630488"/>
            <a:ext cx="358775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70" name="Rectangle 22"/>
          <p:cNvSpPr>
            <a:spLocks noChangeArrowheads="1"/>
          </p:cNvSpPr>
          <p:nvPr/>
        </p:nvSpPr>
        <p:spPr bwMode="auto">
          <a:xfrm>
            <a:off x="3433763" y="2630488"/>
            <a:ext cx="358775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1" name="Rectangle 23"/>
          <p:cNvSpPr>
            <a:spLocks noChangeArrowheads="1"/>
          </p:cNvSpPr>
          <p:nvPr/>
        </p:nvSpPr>
        <p:spPr bwMode="auto">
          <a:xfrm>
            <a:off x="3970338" y="2630488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72" name="Rectangle 24"/>
          <p:cNvSpPr>
            <a:spLocks noChangeArrowheads="1"/>
          </p:cNvSpPr>
          <p:nvPr/>
        </p:nvSpPr>
        <p:spPr bwMode="auto">
          <a:xfrm>
            <a:off x="3970338" y="2630488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3" name="Rectangle 25"/>
          <p:cNvSpPr>
            <a:spLocks noChangeArrowheads="1"/>
          </p:cNvSpPr>
          <p:nvPr/>
        </p:nvSpPr>
        <p:spPr bwMode="auto">
          <a:xfrm>
            <a:off x="4506913" y="2630488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74" name="Rectangle 26"/>
          <p:cNvSpPr>
            <a:spLocks noChangeArrowheads="1"/>
          </p:cNvSpPr>
          <p:nvPr/>
        </p:nvSpPr>
        <p:spPr bwMode="auto">
          <a:xfrm>
            <a:off x="4506913" y="2630488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5" name="Rectangle 27"/>
          <p:cNvSpPr>
            <a:spLocks noChangeArrowheads="1"/>
          </p:cNvSpPr>
          <p:nvPr/>
        </p:nvSpPr>
        <p:spPr bwMode="auto">
          <a:xfrm>
            <a:off x="5356225" y="2630488"/>
            <a:ext cx="357188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76" name="Rectangle 28"/>
          <p:cNvSpPr>
            <a:spLocks noChangeArrowheads="1"/>
          </p:cNvSpPr>
          <p:nvPr/>
        </p:nvSpPr>
        <p:spPr bwMode="auto">
          <a:xfrm>
            <a:off x="5356225" y="2630488"/>
            <a:ext cx="357188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7" name="Rectangle 29"/>
          <p:cNvSpPr>
            <a:spLocks noChangeArrowheads="1"/>
          </p:cNvSpPr>
          <p:nvPr/>
        </p:nvSpPr>
        <p:spPr bwMode="auto">
          <a:xfrm>
            <a:off x="5891213" y="2630488"/>
            <a:ext cx="358775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78" name="Rectangle 30"/>
          <p:cNvSpPr>
            <a:spLocks noChangeArrowheads="1"/>
          </p:cNvSpPr>
          <p:nvPr/>
        </p:nvSpPr>
        <p:spPr bwMode="auto">
          <a:xfrm>
            <a:off x="5891213" y="2630488"/>
            <a:ext cx="358775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79" name="Rectangle 31"/>
          <p:cNvSpPr>
            <a:spLocks noChangeArrowheads="1"/>
          </p:cNvSpPr>
          <p:nvPr/>
        </p:nvSpPr>
        <p:spPr bwMode="auto">
          <a:xfrm>
            <a:off x="6427788" y="2630488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80" name="Rectangle 32"/>
          <p:cNvSpPr>
            <a:spLocks noChangeArrowheads="1"/>
          </p:cNvSpPr>
          <p:nvPr/>
        </p:nvSpPr>
        <p:spPr bwMode="auto">
          <a:xfrm>
            <a:off x="6427788" y="2630488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81" name="Rectangle 33"/>
          <p:cNvSpPr>
            <a:spLocks noChangeArrowheads="1"/>
          </p:cNvSpPr>
          <p:nvPr/>
        </p:nvSpPr>
        <p:spPr bwMode="auto">
          <a:xfrm>
            <a:off x="6875463" y="2630488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82" name="Rectangle 34"/>
          <p:cNvSpPr>
            <a:spLocks noChangeArrowheads="1"/>
          </p:cNvSpPr>
          <p:nvPr/>
        </p:nvSpPr>
        <p:spPr bwMode="auto">
          <a:xfrm>
            <a:off x="6875463" y="2630488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83" name="Line 35"/>
          <p:cNvSpPr>
            <a:spLocks noChangeShapeType="1"/>
          </p:cNvSpPr>
          <p:nvPr/>
        </p:nvSpPr>
        <p:spPr bwMode="auto">
          <a:xfrm flipH="1">
            <a:off x="1244600" y="2273300"/>
            <a:ext cx="403225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84" name="Line 37"/>
          <p:cNvSpPr>
            <a:spLocks noChangeShapeType="1"/>
          </p:cNvSpPr>
          <p:nvPr/>
        </p:nvSpPr>
        <p:spPr bwMode="auto">
          <a:xfrm>
            <a:off x="1781175" y="2273300"/>
            <a:ext cx="15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85" name="Line 39"/>
          <p:cNvSpPr>
            <a:spLocks noChangeShapeType="1"/>
          </p:cNvSpPr>
          <p:nvPr/>
        </p:nvSpPr>
        <p:spPr bwMode="auto">
          <a:xfrm>
            <a:off x="2317750" y="2273300"/>
            <a:ext cx="15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86" name="Line 41"/>
          <p:cNvSpPr>
            <a:spLocks noChangeShapeType="1"/>
          </p:cNvSpPr>
          <p:nvPr/>
        </p:nvSpPr>
        <p:spPr bwMode="auto">
          <a:xfrm>
            <a:off x="2497138" y="2273300"/>
            <a:ext cx="357187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87" name="Line 43"/>
          <p:cNvSpPr>
            <a:spLocks noChangeShapeType="1"/>
          </p:cNvSpPr>
          <p:nvPr/>
        </p:nvSpPr>
        <p:spPr bwMode="auto">
          <a:xfrm>
            <a:off x="4149725" y="2273300"/>
            <a:ext cx="15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88" name="Line 45"/>
          <p:cNvSpPr>
            <a:spLocks noChangeShapeType="1"/>
          </p:cNvSpPr>
          <p:nvPr/>
        </p:nvSpPr>
        <p:spPr bwMode="auto">
          <a:xfrm>
            <a:off x="3613150" y="2273300"/>
            <a:ext cx="15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89" name="Line 47"/>
          <p:cNvSpPr>
            <a:spLocks noChangeShapeType="1"/>
          </p:cNvSpPr>
          <p:nvPr/>
        </p:nvSpPr>
        <p:spPr bwMode="auto">
          <a:xfrm>
            <a:off x="4686300" y="2273300"/>
            <a:ext cx="15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90" name="Line 49"/>
          <p:cNvSpPr>
            <a:spLocks noChangeShapeType="1"/>
          </p:cNvSpPr>
          <p:nvPr/>
        </p:nvSpPr>
        <p:spPr bwMode="auto">
          <a:xfrm flipH="1">
            <a:off x="5534025" y="2273300"/>
            <a:ext cx="2682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91" name="Line 51"/>
          <p:cNvSpPr>
            <a:spLocks noChangeShapeType="1"/>
          </p:cNvSpPr>
          <p:nvPr/>
        </p:nvSpPr>
        <p:spPr bwMode="auto">
          <a:xfrm>
            <a:off x="6070600" y="2273300"/>
            <a:ext cx="15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92" name="Line 53"/>
          <p:cNvSpPr>
            <a:spLocks noChangeShapeType="1"/>
          </p:cNvSpPr>
          <p:nvPr/>
        </p:nvSpPr>
        <p:spPr bwMode="auto">
          <a:xfrm>
            <a:off x="6272213" y="2273300"/>
            <a:ext cx="334962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93" name="Line 55"/>
          <p:cNvSpPr>
            <a:spLocks noChangeShapeType="1"/>
          </p:cNvSpPr>
          <p:nvPr/>
        </p:nvSpPr>
        <p:spPr bwMode="auto">
          <a:xfrm>
            <a:off x="6784975" y="2273300"/>
            <a:ext cx="268288" cy="357188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94" name="Rectangle 57"/>
          <p:cNvSpPr>
            <a:spLocks noChangeArrowheads="1"/>
          </p:cNvSpPr>
          <p:nvPr/>
        </p:nvSpPr>
        <p:spPr bwMode="auto">
          <a:xfrm>
            <a:off x="1117600" y="1339850"/>
            <a:ext cx="5386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/>
              <a:t>Map:</a:t>
            </a:r>
            <a:r>
              <a:rPr lang="en-US" sz="2000" b="0"/>
              <a:t> distribute PageRank “credit” to link targets</a:t>
            </a:r>
          </a:p>
        </p:txBody>
      </p:sp>
      <p:sp>
        <p:nvSpPr>
          <p:cNvPr id="100395" name="Rectangle 60"/>
          <p:cNvSpPr>
            <a:spLocks noChangeArrowheads="1"/>
          </p:cNvSpPr>
          <p:nvPr/>
        </p:nvSpPr>
        <p:spPr bwMode="auto">
          <a:xfrm>
            <a:off x="1066800" y="4170363"/>
            <a:ext cx="357188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96" name="Rectangle 61"/>
          <p:cNvSpPr>
            <a:spLocks noChangeArrowheads="1"/>
          </p:cNvSpPr>
          <p:nvPr/>
        </p:nvSpPr>
        <p:spPr bwMode="auto">
          <a:xfrm>
            <a:off x="1066800" y="4170363"/>
            <a:ext cx="357188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7" name="Rectangle 62"/>
          <p:cNvSpPr>
            <a:spLocks noChangeArrowheads="1"/>
          </p:cNvSpPr>
          <p:nvPr/>
        </p:nvSpPr>
        <p:spPr bwMode="auto">
          <a:xfrm>
            <a:off x="1603375" y="4170363"/>
            <a:ext cx="357188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98" name="Rectangle 63"/>
          <p:cNvSpPr>
            <a:spLocks noChangeArrowheads="1"/>
          </p:cNvSpPr>
          <p:nvPr/>
        </p:nvSpPr>
        <p:spPr bwMode="auto">
          <a:xfrm>
            <a:off x="1603375" y="4170363"/>
            <a:ext cx="357188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99" name="Rectangle 64"/>
          <p:cNvSpPr>
            <a:spLocks noChangeArrowheads="1"/>
          </p:cNvSpPr>
          <p:nvPr/>
        </p:nvSpPr>
        <p:spPr bwMode="auto">
          <a:xfrm>
            <a:off x="2138363" y="4170363"/>
            <a:ext cx="358775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00" name="Rectangle 65"/>
          <p:cNvSpPr>
            <a:spLocks noChangeArrowheads="1"/>
          </p:cNvSpPr>
          <p:nvPr/>
        </p:nvSpPr>
        <p:spPr bwMode="auto">
          <a:xfrm>
            <a:off x="2138363" y="4170363"/>
            <a:ext cx="358775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1" name="Rectangle 66"/>
          <p:cNvSpPr>
            <a:spLocks noChangeArrowheads="1"/>
          </p:cNvSpPr>
          <p:nvPr/>
        </p:nvSpPr>
        <p:spPr bwMode="auto">
          <a:xfrm>
            <a:off x="2674938" y="4170363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02" name="Rectangle 67"/>
          <p:cNvSpPr>
            <a:spLocks noChangeArrowheads="1"/>
          </p:cNvSpPr>
          <p:nvPr/>
        </p:nvSpPr>
        <p:spPr bwMode="auto">
          <a:xfrm>
            <a:off x="2674938" y="4170363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3" name="Rectangle 68"/>
          <p:cNvSpPr>
            <a:spLocks noChangeArrowheads="1"/>
          </p:cNvSpPr>
          <p:nvPr/>
        </p:nvSpPr>
        <p:spPr bwMode="auto">
          <a:xfrm>
            <a:off x="3433763" y="4170363"/>
            <a:ext cx="358775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04" name="Rectangle 69"/>
          <p:cNvSpPr>
            <a:spLocks noChangeArrowheads="1"/>
          </p:cNvSpPr>
          <p:nvPr/>
        </p:nvSpPr>
        <p:spPr bwMode="auto">
          <a:xfrm>
            <a:off x="3433763" y="4170363"/>
            <a:ext cx="358775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5" name="Rectangle 70"/>
          <p:cNvSpPr>
            <a:spLocks noChangeArrowheads="1"/>
          </p:cNvSpPr>
          <p:nvPr/>
        </p:nvSpPr>
        <p:spPr bwMode="auto">
          <a:xfrm>
            <a:off x="3970338" y="4170363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06" name="Rectangle 71"/>
          <p:cNvSpPr>
            <a:spLocks noChangeArrowheads="1"/>
          </p:cNvSpPr>
          <p:nvPr/>
        </p:nvSpPr>
        <p:spPr bwMode="auto">
          <a:xfrm>
            <a:off x="3970338" y="4170363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7" name="Rectangle 72"/>
          <p:cNvSpPr>
            <a:spLocks noChangeArrowheads="1"/>
          </p:cNvSpPr>
          <p:nvPr/>
        </p:nvSpPr>
        <p:spPr bwMode="auto">
          <a:xfrm>
            <a:off x="4506913" y="4170363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08" name="Rectangle 73"/>
          <p:cNvSpPr>
            <a:spLocks noChangeArrowheads="1"/>
          </p:cNvSpPr>
          <p:nvPr/>
        </p:nvSpPr>
        <p:spPr bwMode="auto">
          <a:xfrm>
            <a:off x="4506913" y="4170363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09" name="Rectangle 74"/>
          <p:cNvSpPr>
            <a:spLocks noChangeArrowheads="1"/>
          </p:cNvSpPr>
          <p:nvPr/>
        </p:nvSpPr>
        <p:spPr bwMode="auto">
          <a:xfrm>
            <a:off x="5356225" y="4170363"/>
            <a:ext cx="357188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10" name="Rectangle 75"/>
          <p:cNvSpPr>
            <a:spLocks noChangeArrowheads="1"/>
          </p:cNvSpPr>
          <p:nvPr/>
        </p:nvSpPr>
        <p:spPr bwMode="auto">
          <a:xfrm>
            <a:off x="5356225" y="4170363"/>
            <a:ext cx="357188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11" name="Rectangle 76"/>
          <p:cNvSpPr>
            <a:spLocks noChangeArrowheads="1"/>
          </p:cNvSpPr>
          <p:nvPr/>
        </p:nvSpPr>
        <p:spPr bwMode="auto">
          <a:xfrm>
            <a:off x="5891213" y="4170363"/>
            <a:ext cx="358775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12" name="Rectangle 77"/>
          <p:cNvSpPr>
            <a:spLocks noChangeArrowheads="1"/>
          </p:cNvSpPr>
          <p:nvPr/>
        </p:nvSpPr>
        <p:spPr bwMode="auto">
          <a:xfrm>
            <a:off x="5891213" y="4170363"/>
            <a:ext cx="358775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13" name="Rectangle 78"/>
          <p:cNvSpPr>
            <a:spLocks noChangeArrowheads="1"/>
          </p:cNvSpPr>
          <p:nvPr/>
        </p:nvSpPr>
        <p:spPr bwMode="auto">
          <a:xfrm>
            <a:off x="6427788" y="4170363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14" name="Rectangle 79"/>
          <p:cNvSpPr>
            <a:spLocks noChangeArrowheads="1"/>
          </p:cNvSpPr>
          <p:nvPr/>
        </p:nvSpPr>
        <p:spPr bwMode="auto">
          <a:xfrm>
            <a:off x="6427788" y="4170363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15" name="Rectangle 80"/>
          <p:cNvSpPr>
            <a:spLocks noChangeArrowheads="1"/>
          </p:cNvSpPr>
          <p:nvPr/>
        </p:nvSpPr>
        <p:spPr bwMode="auto">
          <a:xfrm>
            <a:off x="6875463" y="4170363"/>
            <a:ext cx="357187" cy="53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16" name="Rectangle 81"/>
          <p:cNvSpPr>
            <a:spLocks noChangeArrowheads="1"/>
          </p:cNvSpPr>
          <p:nvPr/>
        </p:nvSpPr>
        <p:spPr bwMode="auto">
          <a:xfrm>
            <a:off x="6875463" y="4170363"/>
            <a:ext cx="357187" cy="536575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17" name="Rectangle 85"/>
          <p:cNvSpPr>
            <a:spLocks noChangeArrowheads="1"/>
          </p:cNvSpPr>
          <p:nvPr/>
        </p:nvSpPr>
        <p:spPr bwMode="auto">
          <a:xfrm>
            <a:off x="1603375" y="5332413"/>
            <a:ext cx="714375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18" name="Rectangle 86"/>
          <p:cNvSpPr>
            <a:spLocks noChangeArrowheads="1"/>
          </p:cNvSpPr>
          <p:nvPr/>
        </p:nvSpPr>
        <p:spPr bwMode="auto">
          <a:xfrm>
            <a:off x="1603375" y="5332413"/>
            <a:ext cx="714375" cy="534987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19" name="Rectangle 87"/>
          <p:cNvSpPr>
            <a:spLocks noChangeArrowheads="1"/>
          </p:cNvSpPr>
          <p:nvPr/>
        </p:nvSpPr>
        <p:spPr bwMode="auto">
          <a:xfrm>
            <a:off x="2497138" y="5332413"/>
            <a:ext cx="357187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20" name="Rectangle 88"/>
          <p:cNvSpPr>
            <a:spLocks noChangeArrowheads="1"/>
          </p:cNvSpPr>
          <p:nvPr/>
        </p:nvSpPr>
        <p:spPr bwMode="auto">
          <a:xfrm>
            <a:off x="2497138" y="5332413"/>
            <a:ext cx="357187" cy="534987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21" name="Rectangle 89"/>
          <p:cNvSpPr>
            <a:spLocks noChangeArrowheads="1"/>
          </p:cNvSpPr>
          <p:nvPr/>
        </p:nvSpPr>
        <p:spPr bwMode="auto">
          <a:xfrm>
            <a:off x="3032125" y="5332413"/>
            <a:ext cx="1073150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22" name="Rectangle 90"/>
          <p:cNvSpPr>
            <a:spLocks noChangeArrowheads="1"/>
          </p:cNvSpPr>
          <p:nvPr/>
        </p:nvSpPr>
        <p:spPr bwMode="auto">
          <a:xfrm>
            <a:off x="3032125" y="5332413"/>
            <a:ext cx="1073150" cy="534987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23" name="Rectangle 91"/>
          <p:cNvSpPr>
            <a:spLocks noChangeArrowheads="1"/>
          </p:cNvSpPr>
          <p:nvPr/>
        </p:nvSpPr>
        <p:spPr bwMode="auto">
          <a:xfrm>
            <a:off x="4284663" y="5332413"/>
            <a:ext cx="1428750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24" name="Rectangle 92"/>
          <p:cNvSpPr>
            <a:spLocks noChangeArrowheads="1"/>
          </p:cNvSpPr>
          <p:nvPr/>
        </p:nvSpPr>
        <p:spPr bwMode="auto">
          <a:xfrm>
            <a:off x="4284663" y="5332413"/>
            <a:ext cx="1428750" cy="534987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25" name="Rectangle 93"/>
          <p:cNvSpPr>
            <a:spLocks noChangeArrowheads="1"/>
          </p:cNvSpPr>
          <p:nvPr/>
        </p:nvSpPr>
        <p:spPr bwMode="auto">
          <a:xfrm>
            <a:off x="5891213" y="5332413"/>
            <a:ext cx="358775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26" name="Rectangle 94"/>
          <p:cNvSpPr>
            <a:spLocks noChangeArrowheads="1"/>
          </p:cNvSpPr>
          <p:nvPr/>
        </p:nvSpPr>
        <p:spPr bwMode="auto">
          <a:xfrm>
            <a:off x="5891213" y="5332413"/>
            <a:ext cx="358775" cy="534987"/>
          </a:xfrm>
          <a:prstGeom prst="rect">
            <a:avLst/>
          </a:prstGeom>
          <a:noFill/>
          <a:ln w="317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27" name="Line 95"/>
          <p:cNvSpPr>
            <a:spLocks noChangeShapeType="1"/>
          </p:cNvSpPr>
          <p:nvPr/>
        </p:nvSpPr>
        <p:spPr bwMode="auto">
          <a:xfrm>
            <a:off x="1781175" y="4706938"/>
            <a:ext cx="893763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28" name="Line 97"/>
          <p:cNvSpPr>
            <a:spLocks noChangeShapeType="1"/>
          </p:cNvSpPr>
          <p:nvPr/>
        </p:nvSpPr>
        <p:spPr bwMode="auto">
          <a:xfrm flipH="1">
            <a:off x="2138363" y="4706938"/>
            <a:ext cx="1295400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29" name="Line 99"/>
          <p:cNvSpPr>
            <a:spLocks noChangeShapeType="1"/>
          </p:cNvSpPr>
          <p:nvPr/>
        </p:nvSpPr>
        <p:spPr bwMode="auto">
          <a:xfrm>
            <a:off x="1244600" y="4706938"/>
            <a:ext cx="536575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0" name="Line 101"/>
          <p:cNvSpPr>
            <a:spLocks noChangeShapeType="1"/>
          </p:cNvSpPr>
          <p:nvPr/>
        </p:nvSpPr>
        <p:spPr bwMode="auto">
          <a:xfrm>
            <a:off x="2317750" y="4706938"/>
            <a:ext cx="893763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1" name="Line 103"/>
          <p:cNvSpPr>
            <a:spLocks noChangeShapeType="1"/>
          </p:cNvSpPr>
          <p:nvPr/>
        </p:nvSpPr>
        <p:spPr bwMode="auto">
          <a:xfrm flipH="1">
            <a:off x="3390900" y="4706938"/>
            <a:ext cx="1295400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2" name="Line 105"/>
          <p:cNvSpPr>
            <a:spLocks noChangeShapeType="1"/>
          </p:cNvSpPr>
          <p:nvPr/>
        </p:nvSpPr>
        <p:spPr bwMode="auto">
          <a:xfrm flipH="1">
            <a:off x="3748088" y="4706938"/>
            <a:ext cx="2322512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3" name="Line 107"/>
          <p:cNvSpPr>
            <a:spLocks noChangeShapeType="1"/>
          </p:cNvSpPr>
          <p:nvPr/>
        </p:nvSpPr>
        <p:spPr bwMode="auto">
          <a:xfrm>
            <a:off x="2854325" y="4706938"/>
            <a:ext cx="1608138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4" name="Line 109"/>
          <p:cNvSpPr>
            <a:spLocks noChangeShapeType="1"/>
          </p:cNvSpPr>
          <p:nvPr/>
        </p:nvSpPr>
        <p:spPr bwMode="auto">
          <a:xfrm>
            <a:off x="4149725" y="4706938"/>
            <a:ext cx="625475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5" name="Line 111"/>
          <p:cNvSpPr>
            <a:spLocks noChangeShapeType="1"/>
          </p:cNvSpPr>
          <p:nvPr/>
        </p:nvSpPr>
        <p:spPr bwMode="auto">
          <a:xfrm flipH="1">
            <a:off x="4999038" y="4706938"/>
            <a:ext cx="534987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6" name="Line 113"/>
          <p:cNvSpPr>
            <a:spLocks noChangeShapeType="1"/>
          </p:cNvSpPr>
          <p:nvPr/>
        </p:nvSpPr>
        <p:spPr bwMode="auto">
          <a:xfrm flipH="1">
            <a:off x="5356225" y="4706938"/>
            <a:ext cx="1697038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7" name="Line 115"/>
          <p:cNvSpPr>
            <a:spLocks noChangeShapeType="1"/>
          </p:cNvSpPr>
          <p:nvPr/>
        </p:nvSpPr>
        <p:spPr bwMode="auto">
          <a:xfrm flipH="1">
            <a:off x="6070600" y="4706938"/>
            <a:ext cx="536575" cy="625475"/>
          </a:xfrm>
          <a:prstGeom prst="line">
            <a:avLst/>
          </a:prstGeom>
          <a:noFill/>
          <a:ln w="3175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438" name="Rectangle 120"/>
          <p:cNvSpPr>
            <a:spLocks noChangeArrowheads="1"/>
          </p:cNvSpPr>
          <p:nvPr/>
        </p:nvSpPr>
        <p:spPr bwMode="auto">
          <a:xfrm>
            <a:off x="6054725" y="6518275"/>
            <a:ext cx="1285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</a:rPr>
              <a:t>...</a:t>
            </a:r>
            <a:endParaRPr lang="en-US"/>
          </a:p>
        </p:txBody>
      </p:sp>
      <p:sp>
        <p:nvSpPr>
          <p:cNvPr id="100439" name="Rectangle 124"/>
          <p:cNvSpPr>
            <a:spLocks noChangeArrowheads="1"/>
          </p:cNvSpPr>
          <p:nvPr/>
        </p:nvSpPr>
        <p:spPr bwMode="auto">
          <a:xfrm>
            <a:off x="1117600" y="3489325"/>
            <a:ext cx="6273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800"/>
              <a:t>Reduce:</a:t>
            </a:r>
            <a:r>
              <a:rPr lang="en-US" sz="1800" b="0"/>
              <a:t> gather up PageRank “credit” from multiple sources to compute new PageRank value</a:t>
            </a:r>
          </a:p>
        </p:txBody>
      </p:sp>
      <p:sp>
        <p:nvSpPr>
          <p:cNvPr id="100440" name="Line 125"/>
          <p:cNvSpPr>
            <a:spLocks noChangeShapeType="1"/>
          </p:cNvSpPr>
          <p:nvPr/>
        </p:nvSpPr>
        <p:spPr bwMode="auto">
          <a:xfrm>
            <a:off x="7467600" y="5165725"/>
            <a:ext cx="762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41" name="Line 126"/>
          <p:cNvSpPr>
            <a:spLocks noChangeShapeType="1"/>
          </p:cNvSpPr>
          <p:nvPr/>
        </p:nvSpPr>
        <p:spPr bwMode="auto">
          <a:xfrm flipV="1">
            <a:off x="8229600" y="2498725"/>
            <a:ext cx="0" cy="2667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42" name="Line 127"/>
          <p:cNvSpPr>
            <a:spLocks noChangeShapeType="1"/>
          </p:cNvSpPr>
          <p:nvPr/>
        </p:nvSpPr>
        <p:spPr bwMode="auto">
          <a:xfrm>
            <a:off x="7467600" y="2498725"/>
            <a:ext cx="762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43" name="Text Box 128"/>
          <p:cNvSpPr txBox="1">
            <a:spLocks noChangeArrowheads="1"/>
          </p:cNvSpPr>
          <p:nvPr/>
        </p:nvSpPr>
        <p:spPr bwMode="auto">
          <a:xfrm>
            <a:off x="7162800" y="5241925"/>
            <a:ext cx="1346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Iterate until</a:t>
            </a:r>
          </a:p>
          <a:p>
            <a:r>
              <a:rPr lang="en-US" b="0"/>
              <a:t>convergence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PageRank: Issues</a:t>
            </a:r>
          </a:p>
        </p:txBody>
      </p:sp>
      <p:sp>
        <p:nvSpPr>
          <p:cNvPr id="1013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Is PageRank guaranteed to converge? How quickly?</a:t>
            </a:r>
          </a:p>
          <a:p>
            <a:r>
              <a:rPr lang="en-GB" smtClean="0"/>
              <a:t>What is the “correct” value of </a:t>
            </a:r>
            <a:r>
              <a:rPr lang="en-US" i="1" smtClean="0">
                <a:sym typeface="Symbol" pitchFamily="18" charset="2"/>
              </a:rPr>
              <a:t></a:t>
            </a:r>
            <a:r>
              <a:rPr lang="en-GB" smtClean="0"/>
              <a:t>, and how sensitive is the algorithm to it?</a:t>
            </a:r>
          </a:p>
          <a:p>
            <a:r>
              <a:rPr lang="en-GB" smtClean="0"/>
              <a:t>What about dangling links?</a:t>
            </a:r>
          </a:p>
          <a:p>
            <a:r>
              <a:rPr lang="en-GB" smtClean="0"/>
              <a:t>How do you know when to stop?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Algorithms in MapReduce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approach:</a:t>
            </a:r>
          </a:p>
          <a:p>
            <a:pPr lvl="1"/>
            <a:r>
              <a:rPr lang="en-US" dirty="0" smtClean="0"/>
              <a:t>Store graphs as adjacency lists</a:t>
            </a:r>
          </a:p>
          <a:p>
            <a:pPr lvl="1"/>
            <a:r>
              <a:rPr lang="en-US" dirty="0" smtClean="0"/>
              <a:t>Each map task receives a node and its adjacency list</a:t>
            </a:r>
          </a:p>
          <a:p>
            <a:pPr lvl="1"/>
            <a:r>
              <a:rPr lang="en-US" dirty="0" smtClean="0"/>
              <a:t>Map task compute some function of the link structure, emits value with target as the key</a:t>
            </a:r>
          </a:p>
          <a:p>
            <a:pPr lvl="1"/>
            <a:r>
              <a:rPr lang="en-US" dirty="0" smtClean="0"/>
              <a:t>Reduce task collects keys (target nodes) and aggregates</a:t>
            </a:r>
          </a:p>
          <a:p>
            <a:r>
              <a:rPr lang="en-US" dirty="0" smtClean="0"/>
              <a:t>Perform multiple MapReduce iterations until some termination condition</a:t>
            </a:r>
          </a:p>
          <a:p>
            <a:pPr lvl="1"/>
            <a:r>
              <a:rPr lang="en-US" dirty="0" smtClean="0"/>
              <a:t>Remember to “pass” graph structure from one iteration to next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 Algorithm Design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40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  <a:p>
            <a:pPr algn="ctr"/>
            <a:r>
              <a:rPr lang="en-US" sz="1200" b="0" dirty="0" smtClean="0"/>
              <a:t>Introduction to MapReduce</a:t>
            </a:r>
          </a:p>
          <a:p>
            <a:pPr algn="ctr"/>
            <a:r>
              <a:rPr lang="en-US" sz="1200" b="0" dirty="0" smtClean="0"/>
              <a:t>Graph algorithms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810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Indexing and retrieval</a:t>
            </a:r>
          </a:p>
          <a:p>
            <a:pPr algn="ctr"/>
            <a:r>
              <a:rPr lang="en-US" sz="1200" b="0" dirty="0" smtClean="0"/>
              <a:t>Case study: statistical machine translation</a:t>
            </a:r>
          </a:p>
          <a:p>
            <a:pPr algn="ctr"/>
            <a:r>
              <a:rPr lang="en-US" sz="1200" b="0" dirty="0" smtClean="0"/>
              <a:t>Case study: DNA sequence alignment</a:t>
            </a:r>
          </a:p>
          <a:p>
            <a:pPr algn="ctr"/>
            <a:r>
              <a:rPr lang="en-US" sz="1200" b="0" dirty="0" smtClean="0"/>
              <a:t>Concluding thoughts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Managing Dependencies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Remember: Mappers run in isolation</a:t>
            </a:r>
          </a:p>
          <a:p>
            <a:pPr lvl="1"/>
            <a:r>
              <a:rPr lang="en-US" smtClean="0"/>
              <a:t>You have no idea in what order the mappers run</a:t>
            </a:r>
          </a:p>
          <a:p>
            <a:pPr lvl="1"/>
            <a:r>
              <a:rPr lang="en-US" smtClean="0"/>
              <a:t>You have no idea on what node the mappers run</a:t>
            </a:r>
          </a:p>
          <a:p>
            <a:pPr lvl="1"/>
            <a:r>
              <a:rPr lang="en-US" smtClean="0"/>
              <a:t>You have no idea when each mapper finishes</a:t>
            </a:r>
          </a:p>
          <a:p>
            <a:r>
              <a:rPr lang="en-US" smtClean="0"/>
              <a:t>Tools for synchronization:</a:t>
            </a:r>
          </a:p>
          <a:p>
            <a:pPr lvl="1"/>
            <a:r>
              <a:rPr lang="en-US" smtClean="0"/>
              <a:t>Ability to hold state in reducer across multiple key-value pairs</a:t>
            </a:r>
          </a:p>
          <a:p>
            <a:pPr lvl="1"/>
            <a:r>
              <a:rPr lang="en-US" smtClean="0"/>
              <a:t>Sorting function for keys</a:t>
            </a:r>
          </a:p>
          <a:p>
            <a:pPr lvl="1"/>
            <a:r>
              <a:rPr lang="en-US" smtClean="0"/>
              <a:t>Partitioner</a:t>
            </a:r>
          </a:p>
          <a:p>
            <a:pPr lvl="1"/>
            <a:r>
              <a:rPr lang="en-US" smtClean="0"/>
              <a:t>Cleverly-constructed data structures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0" y="6611779"/>
            <a:ext cx="7483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0" dirty="0" smtClean="0"/>
              <a:t>Slides in this section adapted from work reported in (Lin, EMNLP 2008)</a:t>
            </a:r>
            <a:endParaRPr lang="da-DK" sz="1000" b="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Motivating Example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Term co-occurrence matrix for a text collection</a:t>
            </a:r>
          </a:p>
          <a:p>
            <a:pPr lvl="1"/>
            <a:r>
              <a:rPr lang="en-US" dirty="0" smtClean="0"/>
              <a:t>M = N </a:t>
            </a:r>
            <a:r>
              <a:rPr lang="en-US" dirty="0" err="1" smtClean="0"/>
              <a:t>x</a:t>
            </a:r>
            <a:r>
              <a:rPr lang="en-US" dirty="0" smtClean="0"/>
              <a:t> N matrix (N = vocabulary size)</a:t>
            </a:r>
          </a:p>
          <a:p>
            <a:pPr lvl="1"/>
            <a:r>
              <a:rPr lang="en-US" dirty="0" err="1" smtClean="0"/>
              <a:t>M</a:t>
            </a:r>
            <a:r>
              <a:rPr lang="en-US" i="1" baseline="-25000" dirty="0" err="1" smtClean="0"/>
              <a:t>ij</a:t>
            </a:r>
            <a:r>
              <a:rPr lang="en-US" dirty="0" smtClean="0"/>
              <a:t>: number of times </a:t>
            </a:r>
            <a:r>
              <a:rPr lang="en-US" i="1" dirty="0" err="1" smtClean="0"/>
              <a:t>i</a:t>
            </a:r>
            <a:r>
              <a:rPr lang="en-US" dirty="0" smtClean="0"/>
              <a:t> and </a:t>
            </a:r>
            <a:r>
              <a:rPr lang="en-US" i="1" dirty="0" err="1" smtClean="0"/>
              <a:t>j</a:t>
            </a:r>
            <a:r>
              <a:rPr lang="en-US" dirty="0" smtClean="0"/>
              <a:t> co-occur in some context </a:t>
            </a:r>
            <a:br>
              <a:rPr lang="en-US" dirty="0" smtClean="0"/>
            </a:br>
            <a:r>
              <a:rPr lang="en-US" dirty="0" smtClean="0"/>
              <a:t>(for concreteness, let’s say context = sentence)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Distributional profiles as a way of measuring semantic distance</a:t>
            </a:r>
          </a:p>
          <a:p>
            <a:pPr lvl="1"/>
            <a:r>
              <a:rPr lang="en-US" dirty="0" smtClean="0"/>
              <a:t>Semantic distance useful for many language processing tasks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MapReduce: Large Counting Problems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Term co-occurrence matrix for a text collection</a:t>
            </a:r>
            <a:br>
              <a:rPr lang="en-US" dirty="0" smtClean="0"/>
            </a:br>
            <a:r>
              <a:rPr lang="en-US" dirty="0" smtClean="0"/>
              <a:t>= specific instance of a large counting problem</a:t>
            </a:r>
          </a:p>
          <a:p>
            <a:pPr lvl="1"/>
            <a:r>
              <a:rPr lang="en-US" dirty="0" smtClean="0"/>
              <a:t>A large event space (number of terms)</a:t>
            </a:r>
          </a:p>
          <a:p>
            <a:pPr lvl="1"/>
            <a:r>
              <a:rPr lang="en-US" dirty="0" smtClean="0"/>
              <a:t>A large number of observations (the collection itself)</a:t>
            </a:r>
          </a:p>
          <a:p>
            <a:pPr lvl="1"/>
            <a:r>
              <a:rPr lang="en-US" dirty="0" smtClean="0"/>
              <a:t>Goal: keep track of interesting statistics about the events</a:t>
            </a:r>
          </a:p>
          <a:p>
            <a:r>
              <a:rPr lang="en-US" dirty="0" smtClean="0"/>
              <a:t>Basic approach</a:t>
            </a:r>
          </a:p>
          <a:p>
            <a:pPr lvl="1"/>
            <a:r>
              <a:rPr lang="en-US" dirty="0" err="1" smtClean="0"/>
              <a:t>Mappers</a:t>
            </a:r>
            <a:r>
              <a:rPr lang="en-US" dirty="0" smtClean="0"/>
              <a:t> generate partial counts</a:t>
            </a:r>
          </a:p>
          <a:p>
            <a:pPr lvl="1"/>
            <a:r>
              <a:rPr lang="en-US" dirty="0" smtClean="0"/>
              <a:t>Reducers aggregate partial counts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990600" y="5029200"/>
            <a:ext cx="7156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FF00"/>
                </a:solidFill>
              </a:rPr>
              <a:t>How do we aggregate partial counts efficiently?</a:t>
            </a:r>
            <a:endParaRPr lang="en-US" sz="20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First Try: </a:t>
            </a:r>
            <a:r>
              <a:rPr lang="en-US" smtClean="0">
                <a:solidFill>
                  <a:srgbClr val="FFFF00"/>
                </a:solidFill>
              </a:rPr>
              <a:t>“Pairs”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Each mapper takes a sentence:</a:t>
            </a:r>
          </a:p>
          <a:p>
            <a:pPr lvl="1"/>
            <a:r>
              <a:rPr lang="en-US" smtClean="0"/>
              <a:t>Generate all co-occurring term pairs</a:t>
            </a:r>
          </a:p>
          <a:p>
            <a:pPr lvl="1"/>
            <a:r>
              <a:rPr lang="en-US" smtClean="0"/>
              <a:t>For all pairs, emit (a, b) → count</a:t>
            </a:r>
          </a:p>
          <a:p>
            <a:r>
              <a:rPr lang="en-US" smtClean="0"/>
              <a:t>Reducers sums up counts associated with these pairs</a:t>
            </a:r>
          </a:p>
          <a:p>
            <a:r>
              <a:rPr lang="en-US" smtClean="0"/>
              <a:t>Use combiners!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“Pairs”</a:t>
            </a:r>
            <a:r>
              <a:rPr lang="en-US" smtClean="0"/>
              <a:t> Analysis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Advantages</a:t>
            </a:r>
          </a:p>
          <a:p>
            <a:pPr lvl="1"/>
            <a:r>
              <a:rPr lang="en-US" smtClean="0"/>
              <a:t>Easy to implement, easy to understand</a:t>
            </a:r>
          </a:p>
          <a:p>
            <a:r>
              <a:rPr lang="en-US" smtClean="0"/>
              <a:t>Disadvantages</a:t>
            </a:r>
          </a:p>
          <a:p>
            <a:pPr lvl="1"/>
            <a:r>
              <a:rPr lang="en-US" smtClean="0"/>
              <a:t>Lots of pairs to sort and shuffle around (upper bound?)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Another Try: </a:t>
            </a:r>
            <a:r>
              <a:rPr lang="en-US" smtClean="0">
                <a:solidFill>
                  <a:srgbClr val="FFFF00"/>
                </a:solidFill>
              </a:rPr>
              <a:t>“Stripes”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Idea: group together pairs into an associative array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r>
              <a:rPr lang="en-US" smtClean="0"/>
              <a:t>Each mapper takes a sentence:</a:t>
            </a:r>
          </a:p>
          <a:p>
            <a:pPr lvl="1"/>
            <a:r>
              <a:rPr lang="en-US" smtClean="0"/>
              <a:t>Generate all co-occurring term pairs</a:t>
            </a:r>
          </a:p>
          <a:p>
            <a:pPr lvl="1"/>
            <a:r>
              <a:rPr lang="en-US" smtClean="0"/>
              <a:t>For each term, emit a → { b: count</a:t>
            </a:r>
            <a:r>
              <a:rPr lang="en-US" baseline="-25000" smtClean="0"/>
              <a:t>b</a:t>
            </a:r>
            <a:r>
              <a:rPr lang="en-US" smtClean="0"/>
              <a:t>, c: count</a:t>
            </a:r>
            <a:r>
              <a:rPr lang="en-US" baseline="-25000" smtClean="0"/>
              <a:t>c</a:t>
            </a:r>
            <a:r>
              <a:rPr lang="en-US" smtClean="0"/>
              <a:t>, d: count</a:t>
            </a:r>
            <a:r>
              <a:rPr lang="en-US" baseline="-25000" smtClean="0"/>
              <a:t>d</a:t>
            </a:r>
            <a:r>
              <a:rPr lang="en-US" smtClean="0"/>
              <a:t> … }</a:t>
            </a:r>
          </a:p>
          <a:p>
            <a:r>
              <a:rPr lang="en-US" smtClean="0"/>
              <a:t>Reducers perform element-wise sum of associative arrays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258888" y="1570038"/>
            <a:ext cx="127476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(a, b) → 1 </a:t>
            </a:r>
          </a:p>
          <a:p>
            <a:r>
              <a:rPr lang="en-US" sz="1800" b="0"/>
              <a:t>(a, c) → 2 </a:t>
            </a:r>
          </a:p>
          <a:p>
            <a:r>
              <a:rPr lang="en-US" sz="1800" b="0"/>
              <a:t>(a, d) → 5 </a:t>
            </a:r>
          </a:p>
          <a:p>
            <a:r>
              <a:rPr lang="en-US" sz="1800" b="0"/>
              <a:t>(a, e) → 3 </a:t>
            </a:r>
          </a:p>
          <a:p>
            <a:r>
              <a:rPr lang="en-US" sz="1800" b="0"/>
              <a:t>(a, f) → 2 </a:t>
            </a: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3886200" y="2103438"/>
            <a:ext cx="3313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a → { b: 1, c: 2, d: 5, e: 3, f: 2 }</a:t>
            </a: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1905000" y="4953000"/>
            <a:ext cx="33131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a → { b: 1,         d: 5, e: 3 }</a:t>
            </a:r>
          </a:p>
          <a:p>
            <a:r>
              <a:rPr lang="en-US" sz="1800" b="0"/>
              <a:t>a → { b: 1, c: 2, d: 2,         f: 2 }</a:t>
            </a:r>
          </a:p>
          <a:p>
            <a:r>
              <a:rPr lang="en-US" sz="1800" b="0"/>
              <a:t>a → { b: 2, c: 2, d: 7, e: 3, f: 2 }</a:t>
            </a:r>
          </a:p>
        </p:txBody>
      </p:sp>
      <p:cxnSp>
        <p:nvCxnSpPr>
          <p:cNvPr id="14343" name="Straight Connector 7"/>
          <p:cNvCxnSpPr>
            <a:cxnSpLocks noChangeShapeType="1"/>
          </p:cNvCxnSpPr>
          <p:nvPr/>
        </p:nvCxnSpPr>
        <p:spPr bwMode="auto">
          <a:xfrm>
            <a:off x="1524000" y="5562600"/>
            <a:ext cx="38100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4344" name="TextBox 9"/>
          <p:cNvSpPr txBox="1">
            <a:spLocks noChangeArrowheads="1"/>
          </p:cNvSpPr>
          <p:nvPr/>
        </p:nvSpPr>
        <p:spPr bwMode="auto">
          <a:xfrm>
            <a:off x="1447800" y="5257800"/>
            <a:ext cx="33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“Stripes” </a:t>
            </a:r>
            <a:r>
              <a:rPr lang="en-US" smtClean="0"/>
              <a:t>Analysis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Advantages</a:t>
            </a:r>
          </a:p>
          <a:p>
            <a:pPr lvl="1"/>
            <a:r>
              <a:rPr lang="en-US" smtClean="0"/>
              <a:t>Far less sorting and shuffling of key-value pairs</a:t>
            </a:r>
          </a:p>
          <a:p>
            <a:pPr lvl="1"/>
            <a:r>
              <a:rPr lang="en-US" smtClean="0"/>
              <a:t>Can make better use of combiners</a:t>
            </a:r>
          </a:p>
          <a:p>
            <a:r>
              <a:rPr lang="en-US" smtClean="0"/>
              <a:t>Disadvantages</a:t>
            </a:r>
          </a:p>
          <a:p>
            <a:pPr lvl="1"/>
            <a:r>
              <a:rPr lang="en-US" smtClean="0"/>
              <a:t>More difficult to implement</a:t>
            </a:r>
          </a:p>
          <a:p>
            <a:pPr lvl="1"/>
            <a:r>
              <a:rPr lang="en-US" smtClean="0"/>
              <a:t>Underlying object is more heavyweight</a:t>
            </a:r>
          </a:p>
          <a:p>
            <a:pPr lvl="1"/>
            <a:r>
              <a:rPr lang="en-US" smtClean="0"/>
              <a:t>Fundamental limitation in terms of size of event space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efficienc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55638"/>
            <a:ext cx="8686800" cy="521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0" y="6303963"/>
            <a:ext cx="54102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chemeClr val="bg2"/>
                </a:solidFill>
              </a:rPr>
              <a:t>Cluster size:</a:t>
            </a:r>
            <a:r>
              <a:rPr lang="en-US" sz="1000" b="0">
                <a:solidFill>
                  <a:schemeClr val="bg2"/>
                </a:solidFill>
              </a:rPr>
              <a:t> 38 cores</a:t>
            </a:r>
          </a:p>
          <a:p>
            <a:r>
              <a:rPr lang="en-US" sz="1000">
                <a:solidFill>
                  <a:schemeClr val="bg2"/>
                </a:solidFill>
              </a:rPr>
              <a:t>Data Source:</a:t>
            </a:r>
            <a:r>
              <a:rPr lang="en-US" sz="1000" b="0">
                <a:solidFill>
                  <a:schemeClr val="bg2"/>
                </a:solidFill>
              </a:rPr>
              <a:t> Associated Press Worldstream (APW) of the English Gigaword Corpus (v3), which contains 2.27 million documents (1.8 GB compressed, 5.7 GB uncompressed)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Conditional Probabilities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estimate conditional probabilities from counts?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do we want to do this?</a:t>
            </a:r>
          </a:p>
          <a:p>
            <a:r>
              <a:rPr lang="en-US" dirty="0" smtClean="0"/>
              <a:t>How do we do this with </a:t>
            </a:r>
            <a:r>
              <a:rPr lang="en-US" dirty="0" err="1" smtClean="0"/>
              <a:t>MapReduce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1524000" y="1828800"/>
            <a:ext cx="4876800" cy="1143000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00200" y="1905000"/>
          <a:ext cx="4716463" cy="990600"/>
        </p:xfrm>
        <a:graphic>
          <a:graphicData uri="http://schemas.openxmlformats.org/presentationml/2006/ole">
            <p:oleObj spid="_x0000_s142338" name="Equation" r:id="rId3" imgW="2539800" imgH="5331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P(B|A): </a:t>
            </a:r>
            <a:r>
              <a:rPr lang="en-US" smtClean="0">
                <a:solidFill>
                  <a:srgbClr val="FFFF00"/>
                </a:solidFill>
              </a:rPr>
              <a:t>“Stripes”</a:t>
            </a:r>
            <a:r>
              <a:rPr lang="en-US" smtClean="0"/>
              <a:t>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  <a:p>
            <a:r>
              <a:rPr lang="en-US" smtClean="0"/>
              <a:t>Easy!</a:t>
            </a:r>
          </a:p>
          <a:p>
            <a:pPr lvl="1"/>
            <a:r>
              <a:rPr lang="en-US" smtClean="0"/>
              <a:t>One pass to compute (a, *)</a:t>
            </a:r>
          </a:p>
          <a:p>
            <a:pPr lvl="1"/>
            <a:r>
              <a:rPr lang="en-US" smtClean="0"/>
              <a:t>Another pass to directly compute P(B|A)</a:t>
            </a:r>
          </a:p>
        </p:txBody>
      </p:sp>
      <p:sp>
        <p:nvSpPr>
          <p:cNvPr id="18436" name="TextBox 10"/>
          <p:cNvSpPr txBox="1">
            <a:spLocks noChangeArrowheads="1"/>
          </p:cNvSpPr>
          <p:nvPr/>
        </p:nvSpPr>
        <p:spPr bwMode="auto">
          <a:xfrm>
            <a:off x="762000" y="1371600"/>
            <a:ext cx="4013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a →  {b</a:t>
            </a:r>
            <a:r>
              <a:rPr lang="en-US" sz="2000" b="0" baseline="-25000"/>
              <a:t>1</a:t>
            </a:r>
            <a:r>
              <a:rPr lang="en-US" sz="2000" b="0"/>
              <a:t>:3, b</a:t>
            </a:r>
            <a:r>
              <a:rPr lang="en-US" sz="2000" b="0" baseline="-25000"/>
              <a:t>2</a:t>
            </a:r>
            <a:r>
              <a:rPr lang="en-US" sz="2000" b="0"/>
              <a:t> :12, b</a:t>
            </a:r>
            <a:r>
              <a:rPr lang="en-US" sz="2000" b="0" baseline="-25000"/>
              <a:t>3</a:t>
            </a:r>
            <a:r>
              <a:rPr lang="en-US" sz="2000" b="0"/>
              <a:t> :7, b</a:t>
            </a:r>
            <a:r>
              <a:rPr lang="en-US" sz="2000" b="0" baseline="-25000"/>
              <a:t>4</a:t>
            </a:r>
            <a:r>
              <a:rPr lang="en-US" sz="2000" b="0"/>
              <a:t> :1, … 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P(B|A): </a:t>
            </a:r>
            <a:r>
              <a:rPr lang="en-US" smtClean="0">
                <a:solidFill>
                  <a:srgbClr val="FFFF00"/>
                </a:solidFill>
              </a:rPr>
              <a:t>“Pairs”</a:t>
            </a:r>
            <a:r>
              <a:rPr lang="en-US" smtClean="0"/>
              <a:t>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this to work:</a:t>
            </a:r>
          </a:p>
          <a:p>
            <a:pPr lvl="1"/>
            <a:r>
              <a:rPr lang="en-US" dirty="0" smtClean="0"/>
              <a:t>Must emit extra (a, *) for every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n</a:t>
            </a:r>
            <a:r>
              <a:rPr lang="en-US" dirty="0" smtClean="0"/>
              <a:t> in </a:t>
            </a:r>
            <a:r>
              <a:rPr lang="en-US" dirty="0" err="1" smtClean="0"/>
              <a:t>mapper</a:t>
            </a:r>
            <a:endParaRPr lang="en-US" dirty="0" smtClean="0"/>
          </a:p>
          <a:p>
            <a:pPr lvl="1"/>
            <a:r>
              <a:rPr lang="en-US" dirty="0" smtClean="0"/>
              <a:t>Must make sure all </a:t>
            </a:r>
            <a:r>
              <a:rPr lang="en-US" dirty="0" err="1" smtClean="0"/>
              <a:t>a’s</a:t>
            </a:r>
            <a:r>
              <a:rPr lang="en-US" dirty="0" smtClean="0"/>
              <a:t> get sent to same reducer (use </a:t>
            </a:r>
            <a:r>
              <a:rPr lang="en-US" dirty="0" err="1" smtClean="0"/>
              <a:t>partitioner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Must make sure (a, *) comes first (define sort order)</a:t>
            </a:r>
          </a:p>
          <a:p>
            <a:pPr lvl="1"/>
            <a:r>
              <a:rPr lang="en-US" dirty="0" smtClean="0"/>
              <a:t>Must hold state in reducer across different key-value pairs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1143000" y="1720850"/>
            <a:ext cx="162877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(a, b</a:t>
            </a:r>
            <a:r>
              <a:rPr lang="en-US" sz="2000" b="0" baseline="-25000"/>
              <a:t>1</a:t>
            </a:r>
            <a:r>
              <a:rPr lang="en-US" sz="2000" b="0"/>
              <a:t>) → 3 </a:t>
            </a:r>
          </a:p>
          <a:p>
            <a:r>
              <a:rPr lang="en-US" sz="2000" b="0"/>
              <a:t>(a, b</a:t>
            </a:r>
            <a:r>
              <a:rPr lang="en-US" sz="2000" b="0" baseline="-25000"/>
              <a:t>2</a:t>
            </a:r>
            <a:r>
              <a:rPr lang="en-US" sz="2000" b="0"/>
              <a:t>) → 12 </a:t>
            </a:r>
          </a:p>
          <a:p>
            <a:r>
              <a:rPr lang="en-US" sz="2000" b="0"/>
              <a:t>(a, b</a:t>
            </a:r>
            <a:r>
              <a:rPr lang="en-US" sz="2000" b="0" baseline="-25000"/>
              <a:t>3</a:t>
            </a:r>
            <a:r>
              <a:rPr lang="en-US" sz="2000" b="0"/>
              <a:t>) → 7</a:t>
            </a:r>
          </a:p>
          <a:p>
            <a:r>
              <a:rPr lang="en-US" sz="2000" b="0"/>
              <a:t>(a, b</a:t>
            </a:r>
            <a:r>
              <a:rPr lang="en-US" sz="2000" b="0" baseline="-25000"/>
              <a:t>4</a:t>
            </a:r>
            <a:r>
              <a:rPr lang="en-US" sz="2000" b="0"/>
              <a:t>) → 1 </a:t>
            </a:r>
          </a:p>
          <a:p>
            <a:r>
              <a:rPr lang="en-US" sz="2000" b="0"/>
              <a:t>…</a:t>
            </a:r>
          </a:p>
        </p:txBody>
      </p:sp>
      <p:sp>
        <p:nvSpPr>
          <p:cNvPr id="17413" name="Right Arrow 4"/>
          <p:cNvSpPr>
            <a:spLocks noChangeArrowheads="1"/>
          </p:cNvSpPr>
          <p:nvPr/>
        </p:nvSpPr>
        <p:spPr bwMode="auto">
          <a:xfrm>
            <a:off x="3429000" y="2133600"/>
            <a:ext cx="9144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ltGray">
          <a:xfrm>
            <a:off x="1143000" y="1295400"/>
            <a:ext cx="1490663" cy="4000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(a, *) → 32 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4848225" y="1720850"/>
            <a:ext cx="205581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(a, b</a:t>
            </a:r>
            <a:r>
              <a:rPr lang="en-US" sz="2000" b="0" baseline="-25000"/>
              <a:t>1</a:t>
            </a:r>
            <a:r>
              <a:rPr lang="en-US" sz="2000" b="0"/>
              <a:t>) → 3 / 32 </a:t>
            </a:r>
          </a:p>
          <a:p>
            <a:r>
              <a:rPr lang="en-US" sz="2000" b="0"/>
              <a:t>(a, b</a:t>
            </a:r>
            <a:r>
              <a:rPr lang="en-US" sz="2000" b="0" baseline="-25000"/>
              <a:t>2</a:t>
            </a:r>
            <a:r>
              <a:rPr lang="en-US" sz="2000" b="0"/>
              <a:t>) → 12 / 32</a:t>
            </a:r>
          </a:p>
          <a:p>
            <a:r>
              <a:rPr lang="en-US" sz="2000" b="0"/>
              <a:t>(a, b</a:t>
            </a:r>
            <a:r>
              <a:rPr lang="en-US" sz="2000" b="0" baseline="-25000"/>
              <a:t>3</a:t>
            </a:r>
            <a:r>
              <a:rPr lang="en-US" sz="2000" b="0"/>
              <a:t>) → 7 / 32</a:t>
            </a:r>
          </a:p>
          <a:p>
            <a:r>
              <a:rPr lang="en-US" sz="2000" b="0"/>
              <a:t>(a, b</a:t>
            </a:r>
            <a:r>
              <a:rPr lang="en-US" sz="2000" b="0" baseline="-25000"/>
              <a:t>4</a:t>
            </a:r>
            <a:r>
              <a:rPr lang="en-US" sz="2000" b="0"/>
              <a:t>) → 1 / 32</a:t>
            </a:r>
          </a:p>
          <a:p>
            <a:r>
              <a:rPr lang="en-US" sz="2000" b="0"/>
              <a:t>…</a:t>
            </a: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2743200" y="1338263"/>
            <a:ext cx="37099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Reducer holds this value in 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Synchronization in Hadoop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Approach 1: turn synchronization into an ordering problem</a:t>
            </a:r>
          </a:p>
          <a:p>
            <a:pPr lvl="1"/>
            <a:r>
              <a:rPr lang="en-US" smtClean="0"/>
              <a:t>Sort keys into correct order of computation</a:t>
            </a:r>
          </a:p>
          <a:p>
            <a:pPr lvl="1"/>
            <a:r>
              <a:rPr lang="en-US" smtClean="0"/>
              <a:t>Partition key space so that each reducer gets the appropriate set of partial results</a:t>
            </a:r>
          </a:p>
          <a:p>
            <a:pPr lvl="1"/>
            <a:r>
              <a:rPr lang="en-US" smtClean="0"/>
              <a:t>Hold state in reducer across multiple key-value pairs to perform computation</a:t>
            </a:r>
          </a:p>
          <a:p>
            <a:pPr lvl="1"/>
            <a:r>
              <a:rPr lang="en-US" smtClean="0">
                <a:solidFill>
                  <a:srgbClr val="FFFF00"/>
                </a:solidFill>
              </a:rPr>
              <a:t>Illustrated by the “pairs” approach</a:t>
            </a:r>
          </a:p>
          <a:p>
            <a:r>
              <a:rPr lang="en-US" smtClean="0"/>
              <a:t>Approach 2: construct data structures that “bring the pieces together”</a:t>
            </a:r>
          </a:p>
          <a:p>
            <a:pPr lvl="1"/>
            <a:r>
              <a:rPr lang="en-US" smtClean="0"/>
              <a:t>Each reducer receives all the data it needs to complete the computation</a:t>
            </a:r>
          </a:p>
          <a:p>
            <a:pPr lvl="1"/>
            <a:r>
              <a:rPr lang="en-US" smtClean="0">
                <a:solidFill>
                  <a:srgbClr val="FFFF00"/>
                </a:solidFill>
              </a:rPr>
              <a:t>Illustrated by the “stripes” approach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Issues and Tradeoffs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key-value pairs</a:t>
            </a:r>
          </a:p>
          <a:p>
            <a:pPr lvl="1"/>
            <a:r>
              <a:rPr lang="en-US" dirty="0" smtClean="0"/>
              <a:t>Object creation overhead</a:t>
            </a:r>
          </a:p>
          <a:p>
            <a:pPr lvl="1"/>
            <a:r>
              <a:rPr lang="en-US" dirty="0" smtClean="0"/>
              <a:t>Time for sorting and shuffling pairs across the network</a:t>
            </a:r>
          </a:p>
          <a:p>
            <a:r>
              <a:rPr lang="en-US" dirty="0" smtClean="0"/>
              <a:t>Size of each key-value pair</a:t>
            </a:r>
          </a:p>
          <a:p>
            <a:pPr lvl="1"/>
            <a:r>
              <a:rPr lang="en-US" dirty="0" smtClean="0"/>
              <a:t>De/serialization overhead</a:t>
            </a:r>
          </a:p>
          <a:p>
            <a:r>
              <a:rPr lang="en-US" dirty="0" smtClean="0"/>
              <a:t>Combiners make a big difference!</a:t>
            </a:r>
          </a:p>
          <a:p>
            <a:pPr lvl="1"/>
            <a:r>
              <a:rPr lang="en-US" dirty="0" smtClean="0"/>
              <a:t>RAM vs. disk vs. network</a:t>
            </a:r>
          </a:p>
          <a:p>
            <a:pPr lvl="1"/>
            <a:r>
              <a:rPr lang="en-US" dirty="0" smtClean="0"/>
              <a:t>Arrange data to maximize opportunities to aggregate partial results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and Retrieval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2170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  <a:p>
            <a:pPr algn="ctr"/>
            <a:r>
              <a:rPr lang="en-US" sz="1200" b="0" dirty="0" smtClean="0"/>
              <a:t>Introduction to MapReduce</a:t>
            </a:r>
          </a:p>
          <a:p>
            <a:pPr algn="ctr"/>
            <a:r>
              <a:rPr lang="en-US" sz="1200" b="0" dirty="0" smtClean="0"/>
              <a:t>Graph algorithms</a:t>
            </a:r>
          </a:p>
          <a:p>
            <a:pPr algn="ctr"/>
            <a:r>
              <a:rPr lang="en-US" sz="1200" b="0" dirty="0" smtClean="0"/>
              <a:t>MapReduce algorithm design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38100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Case study: statistical machine translation</a:t>
            </a:r>
          </a:p>
          <a:p>
            <a:pPr algn="ctr"/>
            <a:r>
              <a:rPr lang="en-US" sz="1200" b="0" dirty="0" smtClean="0"/>
              <a:t>Case study: DNA sequence alignment</a:t>
            </a:r>
          </a:p>
          <a:p>
            <a:pPr algn="ctr"/>
            <a:r>
              <a:rPr lang="en-US" sz="1200" b="0" dirty="0" smtClean="0"/>
              <a:t>Concluding thoughts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IR Architecture</a:t>
            </a:r>
          </a:p>
        </p:txBody>
      </p:sp>
      <p:sp>
        <p:nvSpPr>
          <p:cNvPr id="48131" name="AutoShape 3"/>
          <p:cNvSpPr>
            <a:spLocks noChangeArrowheads="1"/>
          </p:cNvSpPr>
          <p:nvPr/>
        </p:nvSpPr>
        <p:spPr bwMode="auto">
          <a:xfrm>
            <a:off x="5638800" y="1143000"/>
            <a:ext cx="1905000" cy="762000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solidFill>
                  <a:schemeClr val="bg2"/>
                </a:solidFill>
              </a:rPr>
              <a:t>Documents</a:t>
            </a:r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1849438" y="1295400"/>
            <a:ext cx="1371600" cy="533400"/>
          </a:xfrm>
          <a:prstGeom prst="flowChartInputOutpu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solidFill>
                  <a:schemeClr val="bg2"/>
                </a:solidFill>
              </a:rPr>
              <a:t>Query</a:t>
            </a: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1676400" y="5562600"/>
            <a:ext cx="1676400" cy="762000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>
                <a:solidFill>
                  <a:schemeClr val="bg2"/>
                </a:solidFill>
              </a:rPr>
              <a:t>Hits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676400" y="2438400"/>
            <a:ext cx="16764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Representation</a:t>
            </a:r>
          </a:p>
          <a:p>
            <a:pPr algn="ctr"/>
            <a:r>
              <a:rPr lang="en-US" sz="1400">
                <a:solidFill>
                  <a:schemeClr val="bg2"/>
                </a:solidFill>
              </a:rPr>
              <a:t>Function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670550" y="2438400"/>
            <a:ext cx="16764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Representation</a:t>
            </a:r>
          </a:p>
          <a:p>
            <a:pPr algn="ctr"/>
            <a:r>
              <a:rPr lang="en-US" sz="1400">
                <a:solidFill>
                  <a:schemeClr val="bg2"/>
                </a:solidFill>
              </a:rPr>
              <a:t>Function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447800" y="3352800"/>
            <a:ext cx="2192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Query Representation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205413" y="3352800"/>
            <a:ext cx="25669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Document Representation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676400" y="4267200"/>
            <a:ext cx="16764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400">
                <a:solidFill>
                  <a:schemeClr val="bg2"/>
                </a:solidFill>
              </a:rPr>
              <a:t>Comparison</a:t>
            </a:r>
          </a:p>
          <a:p>
            <a:pPr algn="ctr"/>
            <a:r>
              <a:rPr lang="en-US" sz="1400">
                <a:solidFill>
                  <a:schemeClr val="bg2"/>
                </a:solidFill>
              </a:rPr>
              <a:t>Function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2514600" y="31242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6508750" y="31242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5822950" y="4038600"/>
            <a:ext cx="1371600" cy="10668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>
                <a:solidFill>
                  <a:schemeClr val="bg2"/>
                </a:solidFill>
              </a:rPr>
              <a:t>Index</a:t>
            </a: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6508750" y="37338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>
            <a:off x="2535238" y="18288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4" name="Line 16"/>
          <p:cNvSpPr>
            <a:spLocks noChangeShapeType="1"/>
          </p:cNvSpPr>
          <p:nvPr/>
        </p:nvSpPr>
        <p:spPr bwMode="auto">
          <a:xfrm>
            <a:off x="6477000" y="1905000"/>
            <a:ext cx="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H="1">
            <a:off x="3352800" y="4648200"/>
            <a:ext cx="2438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 flipH="1">
            <a:off x="2514600" y="49530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7" name="Rectangle 19"/>
          <p:cNvSpPr>
            <a:spLocks noChangeArrowheads="1"/>
          </p:cNvSpPr>
          <p:nvPr/>
        </p:nvSpPr>
        <p:spPr bwMode="auto">
          <a:xfrm>
            <a:off x="1219200" y="2133600"/>
            <a:ext cx="6781800" cy="3124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2514600" y="36576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49" name="Rectangle 21"/>
          <p:cNvSpPr>
            <a:spLocks noChangeArrowheads="1"/>
          </p:cNvSpPr>
          <p:nvPr/>
        </p:nvSpPr>
        <p:spPr bwMode="auto">
          <a:xfrm>
            <a:off x="1219200" y="2133600"/>
            <a:ext cx="6781800" cy="3124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" name="Straight Connector 23"/>
          <p:cNvCxnSpPr>
            <a:cxnSpLocks noChangeShapeType="1"/>
            <a:stCxn id="48149" idx="0"/>
            <a:endCxn id="48149" idx="2"/>
          </p:cNvCxnSpPr>
          <p:nvPr/>
        </p:nvCxnSpPr>
        <p:spPr bwMode="auto">
          <a:xfrm rot="16200000" flipH="1">
            <a:off x="3048001" y="3695700"/>
            <a:ext cx="31242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572000" y="2133600"/>
            <a:ext cx="801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offline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46513" y="2133600"/>
            <a:ext cx="7889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online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72" grpId="0"/>
      <p:bldP spid="11273" grpId="0"/>
      <p:bldP spid="11274" grpId="0" animBg="1"/>
      <p:bldP spid="11275" grpId="0" animBg="1"/>
      <p:bldP spid="11276" grpId="0" animBg="1"/>
      <p:bldP spid="11277" grpId="0" animBg="1"/>
      <p:bldP spid="11278" grpId="0" animBg="1"/>
      <p:bldP spid="11281" grpId="0" animBg="1"/>
      <p:bldP spid="11284" grpId="0" animBg="1"/>
      <p:bldP spid="25" grpId="0"/>
      <p:bldP spid="2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MapReduce it?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indexing problem</a:t>
            </a:r>
          </a:p>
          <a:p>
            <a:pPr lvl="1"/>
            <a:r>
              <a:rPr lang="en-US" dirty="0" smtClean="0"/>
              <a:t>Scalability is critical</a:t>
            </a:r>
          </a:p>
          <a:p>
            <a:pPr lvl="1"/>
            <a:r>
              <a:rPr lang="en-US" dirty="0" smtClean="0"/>
              <a:t>Must be relatively fast, but need not be real time</a:t>
            </a:r>
          </a:p>
          <a:p>
            <a:pPr lvl="1"/>
            <a:r>
              <a:rPr lang="en-US" dirty="0" smtClean="0"/>
              <a:t>Fundamentally a batch operation</a:t>
            </a:r>
          </a:p>
          <a:p>
            <a:pPr lvl="1"/>
            <a:r>
              <a:rPr lang="en-US" dirty="0" smtClean="0"/>
              <a:t>Incremental updates may or may not be important</a:t>
            </a:r>
          </a:p>
          <a:p>
            <a:pPr lvl="1"/>
            <a:r>
              <a:rPr lang="en-US" dirty="0" smtClean="0"/>
              <a:t>For the web, crawling is a challenge in itself</a:t>
            </a:r>
          </a:p>
          <a:p>
            <a:r>
              <a:rPr lang="en-US" dirty="0" smtClean="0"/>
              <a:t>The retrieval problem</a:t>
            </a:r>
          </a:p>
          <a:p>
            <a:pPr lvl="1"/>
            <a:r>
              <a:rPr lang="en-US" dirty="0" smtClean="0"/>
              <a:t>Must have sub-second response time</a:t>
            </a:r>
          </a:p>
          <a:p>
            <a:pPr lvl="1"/>
            <a:r>
              <a:rPr lang="en-US" dirty="0" smtClean="0"/>
              <a:t>For the web, only need relatively few results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 rot="379706">
            <a:off x="4467982" y="1526531"/>
            <a:ext cx="4222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Perfect for MapReduce!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1301843">
            <a:off x="3445012" y="4582323"/>
            <a:ext cx="3538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Uh… not so good…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4" grpId="0"/>
      <p:bldP spid="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Words…</a:t>
            </a:r>
            <a:endParaRPr lang="en-US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838200" y="1524000"/>
            <a:ext cx="1905000" cy="762000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solidFill>
                  <a:schemeClr val="bg2"/>
                </a:solidFill>
              </a:rPr>
              <a:t>Documents</a:t>
            </a: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1022350" y="4953000"/>
            <a:ext cx="1371600" cy="11430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Inverted</a:t>
            </a:r>
          </a:p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Index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Cloud 5"/>
          <p:cNvSpPr/>
          <p:nvPr/>
        </p:nvSpPr>
        <p:spPr bwMode="auto">
          <a:xfrm>
            <a:off x="914400" y="3124200"/>
            <a:ext cx="1676400" cy="1066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Bag of Words</a:t>
            </a:r>
          </a:p>
        </p:txBody>
      </p:sp>
      <p:sp>
        <p:nvSpPr>
          <p:cNvPr id="7" name="Right Arrow 6"/>
          <p:cNvSpPr/>
          <p:nvPr/>
        </p:nvSpPr>
        <p:spPr bwMode="auto">
          <a:xfrm rot="5400000">
            <a:off x="1524000" y="2514600"/>
            <a:ext cx="3810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 rot="5400000">
            <a:off x="1524000" y="4419600"/>
            <a:ext cx="3810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2861846"/>
            <a:ext cx="5663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case folding, tokenization, </a:t>
            </a:r>
            <a:r>
              <a:rPr lang="en-US" dirty="0" err="1" smtClean="0"/>
              <a:t>stopword</a:t>
            </a:r>
            <a:r>
              <a:rPr lang="en-US" dirty="0" smtClean="0"/>
              <a:t> removal, stemming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45713" y="3623846"/>
            <a:ext cx="4145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syntax, semantics, word knowledge, etc.</a:t>
            </a:r>
            <a:endParaRPr lang="en-US" dirty="0"/>
          </a:p>
        </p:txBody>
      </p:sp>
      <p:sp>
        <p:nvSpPr>
          <p:cNvPr id="13" name="Cross 12"/>
          <p:cNvSpPr/>
          <p:nvPr/>
        </p:nvSpPr>
        <p:spPr bwMode="auto">
          <a:xfrm rot="2700000">
            <a:off x="3332279" y="3494834"/>
            <a:ext cx="685800" cy="685800"/>
          </a:xfrm>
          <a:prstGeom prst="plus">
            <a:avLst>
              <a:gd name="adj" fmla="val 41285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ross 13"/>
          <p:cNvSpPr/>
          <p:nvPr/>
        </p:nvSpPr>
        <p:spPr bwMode="auto">
          <a:xfrm rot="2700000">
            <a:off x="4225947" y="3494834"/>
            <a:ext cx="685800" cy="685800"/>
          </a:xfrm>
          <a:prstGeom prst="plus">
            <a:avLst>
              <a:gd name="adj" fmla="val 41285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ross 14"/>
          <p:cNvSpPr/>
          <p:nvPr/>
        </p:nvSpPr>
        <p:spPr bwMode="auto">
          <a:xfrm rot="2700000">
            <a:off x="5618279" y="3494834"/>
            <a:ext cx="685800" cy="685800"/>
          </a:xfrm>
          <a:prstGeom prst="plus">
            <a:avLst>
              <a:gd name="adj" fmla="val 41285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3" grpId="0" animBg="1"/>
      <p:bldP spid="14" grpId="0" animBg="1"/>
      <p:bldP spid="1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Index: Boolean Retrieval</a:t>
            </a:r>
            <a:endParaRPr lang="en-US" dirty="0"/>
          </a:p>
        </p:txBody>
      </p:sp>
      <p:grpSp>
        <p:nvGrpSpPr>
          <p:cNvPr id="2" name="Group 16"/>
          <p:cNvGrpSpPr/>
          <p:nvPr/>
        </p:nvGrpSpPr>
        <p:grpSpPr>
          <a:xfrm>
            <a:off x="457200" y="1143000"/>
            <a:ext cx="1940813" cy="490954"/>
            <a:chOff x="762000" y="1905000"/>
            <a:chExt cx="1940813" cy="490954"/>
          </a:xfrm>
        </p:grpSpPr>
        <p:sp>
          <p:nvSpPr>
            <p:cNvPr id="6" name="TextBox 5"/>
            <p:cNvSpPr txBox="1"/>
            <p:nvPr/>
          </p:nvSpPr>
          <p:spPr>
            <a:xfrm>
              <a:off x="838200" y="2057400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one fish, two fish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1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2474213" y="1143000"/>
            <a:ext cx="1963255" cy="490954"/>
            <a:chOff x="762000" y="1905000"/>
            <a:chExt cx="1963255" cy="490954"/>
          </a:xfrm>
        </p:grpSpPr>
        <p:sp>
          <p:nvSpPr>
            <p:cNvPr id="9" name="TextBox 8"/>
            <p:cNvSpPr txBox="1"/>
            <p:nvPr/>
          </p:nvSpPr>
          <p:spPr>
            <a:xfrm>
              <a:off x="838200" y="2057400"/>
              <a:ext cx="18870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 fish, blue fish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2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 44"/>
          <p:cNvGrpSpPr/>
          <p:nvPr/>
        </p:nvGrpSpPr>
        <p:grpSpPr>
          <a:xfrm>
            <a:off x="4526771" y="1143000"/>
            <a:ext cx="1528842" cy="490954"/>
            <a:chOff x="762000" y="1905000"/>
            <a:chExt cx="1528842" cy="490954"/>
          </a:xfrm>
        </p:grpSpPr>
        <p:sp>
          <p:nvSpPr>
            <p:cNvPr id="12" name="TextBox 11"/>
            <p:cNvSpPr txBox="1"/>
            <p:nvPr/>
          </p:nvSpPr>
          <p:spPr>
            <a:xfrm>
              <a:off x="838200" y="2057400"/>
              <a:ext cx="1452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cat in the hat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3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20113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0113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20113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20113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0113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0113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0113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23161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3161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23161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23161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23161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23161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23161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26209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26209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26209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26209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32" name="Rectangle 23"/>
          <p:cNvSpPr>
            <a:spLocks noChangeArrowheads="1"/>
          </p:cNvSpPr>
          <p:nvPr/>
        </p:nvSpPr>
        <p:spPr bwMode="auto">
          <a:xfrm>
            <a:off x="26209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26209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26209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/>
              <a:t>1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20113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23161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6209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1990725" y="2252663"/>
            <a:ext cx="265113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1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2335213" y="2252663"/>
            <a:ext cx="265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2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2640013" y="2252663"/>
            <a:ext cx="265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3</a:t>
            </a: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9257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29257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29257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29257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29257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29257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29257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29257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2944813" y="2252663"/>
            <a:ext cx="265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4</a:t>
            </a:r>
          </a:p>
        </p:txBody>
      </p:sp>
      <p:sp>
        <p:nvSpPr>
          <p:cNvPr id="60" name="Rectangle 19"/>
          <p:cNvSpPr>
            <a:spLocks noChangeArrowheads="1"/>
          </p:cNvSpPr>
          <p:nvPr/>
        </p:nvSpPr>
        <p:spPr bwMode="auto">
          <a:xfrm>
            <a:off x="838200" y="2613025"/>
            <a:ext cx="1152525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blue</a:t>
            </a:r>
            <a:endParaRPr lang="en-US" sz="1400" b="0" dirty="0"/>
          </a:p>
        </p:txBody>
      </p:sp>
      <p:sp>
        <p:nvSpPr>
          <p:cNvPr id="61" name="Rectangle 19"/>
          <p:cNvSpPr>
            <a:spLocks noChangeArrowheads="1"/>
          </p:cNvSpPr>
          <p:nvPr/>
        </p:nvSpPr>
        <p:spPr bwMode="auto">
          <a:xfrm>
            <a:off x="838200" y="2992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cat</a:t>
            </a:r>
            <a:endParaRPr lang="en-US" sz="1400" b="0" dirty="0"/>
          </a:p>
        </p:txBody>
      </p:sp>
      <p:sp>
        <p:nvSpPr>
          <p:cNvPr id="62" name="Rectangle 19"/>
          <p:cNvSpPr>
            <a:spLocks noChangeArrowheads="1"/>
          </p:cNvSpPr>
          <p:nvPr/>
        </p:nvSpPr>
        <p:spPr bwMode="auto">
          <a:xfrm>
            <a:off x="838200" y="3373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egg</a:t>
            </a:r>
            <a:endParaRPr lang="en-US" sz="1400" b="0" dirty="0"/>
          </a:p>
        </p:txBody>
      </p:sp>
      <p:sp>
        <p:nvSpPr>
          <p:cNvPr id="63" name="Rectangle 19"/>
          <p:cNvSpPr>
            <a:spLocks noChangeArrowheads="1"/>
          </p:cNvSpPr>
          <p:nvPr/>
        </p:nvSpPr>
        <p:spPr bwMode="auto">
          <a:xfrm>
            <a:off x="838200" y="3754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fish</a:t>
            </a:r>
            <a:endParaRPr lang="en-US" sz="1400" b="0" dirty="0"/>
          </a:p>
        </p:txBody>
      </p:sp>
      <p:sp>
        <p:nvSpPr>
          <p:cNvPr id="64" name="Rectangle 19"/>
          <p:cNvSpPr>
            <a:spLocks noChangeArrowheads="1"/>
          </p:cNvSpPr>
          <p:nvPr/>
        </p:nvSpPr>
        <p:spPr bwMode="auto">
          <a:xfrm>
            <a:off x="838200" y="4135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green</a:t>
            </a:r>
            <a:endParaRPr lang="en-US" sz="1400" b="0" dirty="0"/>
          </a:p>
        </p:txBody>
      </p:sp>
      <p:sp>
        <p:nvSpPr>
          <p:cNvPr id="65" name="Rectangle 19"/>
          <p:cNvSpPr>
            <a:spLocks noChangeArrowheads="1"/>
          </p:cNvSpPr>
          <p:nvPr/>
        </p:nvSpPr>
        <p:spPr bwMode="auto">
          <a:xfrm>
            <a:off x="838200" y="4516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ham</a:t>
            </a:r>
            <a:endParaRPr lang="en-US" sz="1400" b="0" dirty="0"/>
          </a:p>
        </p:txBody>
      </p:sp>
      <p:sp>
        <p:nvSpPr>
          <p:cNvPr id="66" name="Rectangle 19"/>
          <p:cNvSpPr>
            <a:spLocks noChangeArrowheads="1"/>
          </p:cNvSpPr>
          <p:nvPr/>
        </p:nvSpPr>
        <p:spPr bwMode="auto">
          <a:xfrm>
            <a:off x="838200" y="4897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hat</a:t>
            </a:r>
            <a:endParaRPr lang="en-US" sz="1400" b="0" dirty="0"/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838200" y="5278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one</a:t>
            </a:r>
            <a:endParaRPr lang="en-US" sz="1400" b="0" dirty="0"/>
          </a:p>
        </p:txBody>
      </p: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6573837" y="2992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3</a:t>
            </a:r>
            <a:endParaRPr lang="en-US" sz="1400" b="0" dirty="0"/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6573837" y="3373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</a:t>
            </a:r>
            <a:endParaRPr lang="en-US" sz="1400" b="0" dirty="0"/>
          </a:p>
        </p:txBody>
      </p:sp>
      <p:sp>
        <p:nvSpPr>
          <p:cNvPr id="70" name="Rectangle 8"/>
          <p:cNvSpPr>
            <a:spLocks noChangeArrowheads="1"/>
          </p:cNvSpPr>
          <p:nvPr/>
        </p:nvSpPr>
        <p:spPr bwMode="auto">
          <a:xfrm>
            <a:off x="6573837" y="3756026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71" name="Rectangle 10"/>
          <p:cNvSpPr>
            <a:spLocks noChangeArrowheads="1"/>
          </p:cNvSpPr>
          <p:nvPr/>
        </p:nvSpPr>
        <p:spPr bwMode="auto">
          <a:xfrm>
            <a:off x="6573837" y="4516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</a:t>
            </a:r>
            <a:endParaRPr lang="en-US" sz="1400" b="0" dirty="0"/>
          </a:p>
        </p:txBody>
      </p:sp>
      <p:sp>
        <p:nvSpPr>
          <p:cNvPr id="73" name="Rectangle 16"/>
          <p:cNvSpPr>
            <a:spLocks noChangeArrowheads="1"/>
          </p:cNvSpPr>
          <p:nvPr/>
        </p:nvSpPr>
        <p:spPr bwMode="auto">
          <a:xfrm>
            <a:off x="6573837" y="413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</a:t>
            </a:r>
            <a:endParaRPr lang="en-US" sz="1400" b="0" dirty="0"/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6573837" y="4897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3</a:t>
            </a:r>
            <a:endParaRPr lang="en-US" sz="1400" b="0" dirty="0"/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6573837" y="2613025"/>
            <a:ext cx="360363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78" name="Rectangle 34"/>
          <p:cNvSpPr>
            <a:spLocks noChangeArrowheads="1"/>
          </p:cNvSpPr>
          <p:nvPr/>
        </p:nvSpPr>
        <p:spPr bwMode="auto">
          <a:xfrm>
            <a:off x="6573837" y="5278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7" name="Rectangle 19"/>
          <p:cNvSpPr>
            <a:spLocks noChangeArrowheads="1"/>
          </p:cNvSpPr>
          <p:nvPr/>
        </p:nvSpPr>
        <p:spPr bwMode="auto">
          <a:xfrm>
            <a:off x="5194299" y="2613025"/>
            <a:ext cx="1150938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blue</a:t>
            </a:r>
            <a:endParaRPr lang="en-US" sz="1400" b="0" dirty="0"/>
          </a:p>
        </p:txBody>
      </p:sp>
      <p:sp>
        <p:nvSpPr>
          <p:cNvPr id="88" name="Rectangle 19"/>
          <p:cNvSpPr>
            <a:spLocks noChangeArrowheads="1"/>
          </p:cNvSpPr>
          <p:nvPr/>
        </p:nvSpPr>
        <p:spPr bwMode="auto">
          <a:xfrm>
            <a:off x="5194299" y="2992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cat</a:t>
            </a:r>
            <a:endParaRPr lang="en-US" sz="1400" b="0" dirty="0"/>
          </a:p>
        </p:txBody>
      </p:sp>
      <p:sp>
        <p:nvSpPr>
          <p:cNvPr id="89" name="Rectangle 19"/>
          <p:cNvSpPr>
            <a:spLocks noChangeArrowheads="1"/>
          </p:cNvSpPr>
          <p:nvPr/>
        </p:nvSpPr>
        <p:spPr bwMode="auto">
          <a:xfrm>
            <a:off x="5194299" y="3373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egg</a:t>
            </a:r>
            <a:endParaRPr lang="en-US" sz="1400" b="0" dirty="0"/>
          </a:p>
        </p:txBody>
      </p:sp>
      <p:sp>
        <p:nvSpPr>
          <p:cNvPr id="90" name="Rectangle 19"/>
          <p:cNvSpPr>
            <a:spLocks noChangeArrowheads="1"/>
          </p:cNvSpPr>
          <p:nvPr/>
        </p:nvSpPr>
        <p:spPr bwMode="auto">
          <a:xfrm>
            <a:off x="5194299" y="3756026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fish</a:t>
            </a:r>
            <a:endParaRPr lang="en-US" sz="1400" b="0" dirty="0"/>
          </a:p>
        </p:txBody>
      </p:sp>
      <p:sp>
        <p:nvSpPr>
          <p:cNvPr id="91" name="Rectangle 19"/>
          <p:cNvSpPr>
            <a:spLocks noChangeArrowheads="1"/>
          </p:cNvSpPr>
          <p:nvPr/>
        </p:nvSpPr>
        <p:spPr bwMode="auto">
          <a:xfrm>
            <a:off x="5194299" y="4135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green</a:t>
            </a:r>
            <a:endParaRPr lang="en-US" sz="1400" b="0" dirty="0"/>
          </a:p>
        </p:txBody>
      </p:sp>
      <p:sp>
        <p:nvSpPr>
          <p:cNvPr id="92" name="Rectangle 19"/>
          <p:cNvSpPr>
            <a:spLocks noChangeArrowheads="1"/>
          </p:cNvSpPr>
          <p:nvPr/>
        </p:nvSpPr>
        <p:spPr bwMode="auto">
          <a:xfrm>
            <a:off x="5194299" y="4516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ham</a:t>
            </a:r>
            <a:endParaRPr lang="en-US" sz="1400" b="0" dirty="0"/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5194299" y="4897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hat</a:t>
            </a:r>
            <a:endParaRPr lang="en-US" sz="1400" b="0" dirty="0"/>
          </a:p>
        </p:txBody>
      </p:sp>
      <p:sp>
        <p:nvSpPr>
          <p:cNvPr id="94" name="Rectangle 19"/>
          <p:cNvSpPr>
            <a:spLocks noChangeArrowheads="1"/>
          </p:cNvSpPr>
          <p:nvPr/>
        </p:nvSpPr>
        <p:spPr bwMode="auto">
          <a:xfrm>
            <a:off x="5194299" y="5278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one</a:t>
            </a:r>
            <a:endParaRPr lang="en-US" sz="1400" b="0" dirty="0"/>
          </a:p>
        </p:txBody>
      </p:sp>
      <p:sp>
        <p:nvSpPr>
          <p:cNvPr id="97" name="Rectangle 7"/>
          <p:cNvSpPr>
            <a:spLocks noChangeArrowheads="1"/>
          </p:cNvSpPr>
          <p:nvPr/>
        </p:nvSpPr>
        <p:spPr bwMode="auto">
          <a:xfrm>
            <a:off x="6954837" y="3756026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</a:t>
            </a:r>
            <a:endParaRPr lang="en-US" sz="1400" b="0" dirty="0"/>
          </a:p>
        </p:txBody>
      </p:sp>
      <p:cxnSp>
        <p:nvCxnSpPr>
          <p:cNvPr id="103" name="Straight Arrow Connector 227"/>
          <p:cNvCxnSpPr>
            <a:cxnSpLocks noChangeShapeType="1"/>
            <a:stCxn id="87" idx="3"/>
            <a:endCxn id="75" idx="1"/>
          </p:cNvCxnSpPr>
          <p:nvPr/>
        </p:nvCxnSpPr>
        <p:spPr bwMode="auto">
          <a:xfrm>
            <a:off x="6345237" y="2763044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5" name="Straight Arrow Connector 231"/>
          <p:cNvCxnSpPr>
            <a:cxnSpLocks noChangeShapeType="1"/>
            <a:stCxn id="88" idx="3"/>
            <a:endCxn id="68" idx="1"/>
          </p:cNvCxnSpPr>
          <p:nvPr/>
        </p:nvCxnSpPr>
        <p:spPr bwMode="auto">
          <a:xfrm>
            <a:off x="6345237" y="3142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7" name="Straight Arrow Connector 233"/>
          <p:cNvCxnSpPr>
            <a:cxnSpLocks noChangeShapeType="1"/>
            <a:stCxn id="89" idx="3"/>
            <a:endCxn id="69" idx="1"/>
          </p:cNvCxnSpPr>
          <p:nvPr/>
        </p:nvCxnSpPr>
        <p:spPr bwMode="auto">
          <a:xfrm>
            <a:off x="6345237" y="3523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9" name="Straight Arrow Connector 235"/>
          <p:cNvCxnSpPr>
            <a:cxnSpLocks noChangeShapeType="1"/>
            <a:stCxn id="90" idx="3"/>
            <a:endCxn id="70" idx="1"/>
          </p:cNvCxnSpPr>
          <p:nvPr/>
        </p:nvCxnSpPr>
        <p:spPr bwMode="auto">
          <a:xfrm>
            <a:off x="6345237" y="3906045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1" name="Straight Arrow Connector 237"/>
          <p:cNvCxnSpPr>
            <a:cxnSpLocks noChangeShapeType="1"/>
            <a:stCxn id="91" idx="3"/>
            <a:endCxn id="73" idx="1"/>
          </p:cNvCxnSpPr>
          <p:nvPr/>
        </p:nvCxnSpPr>
        <p:spPr bwMode="auto">
          <a:xfrm>
            <a:off x="6345237" y="4285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3" name="Straight Arrow Connector 239"/>
          <p:cNvCxnSpPr>
            <a:cxnSpLocks noChangeShapeType="1"/>
            <a:stCxn id="92" idx="3"/>
            <a:endCxn id="71" idx="1"/>
          </p:cNvCxnSpPr>
          <p:nvPr/>
        </p:nvCxnSpPr>
        <p:spPr bwMode="auto">
          <a:xfrm>
            <a:off x="6345237" y="4666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5" name="Straight Arrow Connector 241"/>
          <p:cNvCxnSpPr>
            <a:cxnSpLocks noChangeShapeType="1"/>
            <a:stCxn id="93" idx="3"/>
            <a:endCxn id="74" idx="1"/>
          </p:cNvCxnSpPr>
          <p:nvPr/>
        </p:nvCxnSpPr>
        <p:spPr bwMode="auto">
          <a:xfrm>
            <a:off x="6345237" y="5047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7" name="Straight Arrow Connector 243"/>
          <p:cNvCxnSpPr>
            <a:cxnSpLocks noChangeShapeType="1"/>
            <a:stCxn id="94" idx="3"/>
            <a:endCxn id="78" idx="1"/>
          </p:cNvCxnSpPr>
          <p:nvPr/>
        </p:nvCxnSpPr>
        <p:spPr bwMode="auto">
          <a:xfrm>
            <a:off x="6345237" y="5428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9" name="Right Arrow 245"/>
          <p:cNvSpPr>
            <a:spLocks noChangeArrowheads="1"/>
          </p:cNvSpPr>
          <p:nvPr/>
        </p:nvSpPr>
        <p:spPr bwMode="auto">
          <a:xfrm>
            <a:off x="3886200" y="4133850"/>
            <a:ext cx="685800" cy="533400"/>
          </a:xfrm>
          <a:prstGeom prst="righ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8" name="Group 44"/>
          <p:cNvGrpSpPr/>
          <p:nvPr/>
        </p:nvGrpSpPr>
        <p:grpSpPr>
          <a:xfrm>
            <a:off x="6208013" y="1143000"/>
            <a:ext cx="2255002" cy="490954"/>
            <a:chOff x="762000" y="1905000"/>
            <a:chExt cx="2255002" cy="490954"/>
          </a:xfrm>
        </p:grpSpPr>
        <p:sp>
          <p:nvSpPr>
            <p:cNvPr id="121" name="TextBox 120"/>
            <p:cNvSpPr txBox="1"/>
            <p:nvPr/>
          </p:nvSpPr>
          <p:spPr>
            <a:xfrm>
              <a:off x="838200" y="2057400"/>
              <a:ext cx="21788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green eggs and ham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4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20113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124" name="Rectangle 123"/>
          <p:cNvSpPr>
            <a:spLocks noChangeArrowheads="1"/>
          </p:cNvSpPr>
          <p:nvPr/>
        </p:nvSpPr>
        <p:spPr bwMode="auto">
          <a:xfrm>
            <a:off x="23161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26209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26" name="Rectangle 125"/>
          <p:cNvSpPr>
            <a:spLocks noChangeArrowheads="1"/>
          </p:cNvSpPr>
          <p:nvPr/>
        </p:nvSpPr>
        <p:spPr bwMode="auto">
          <a:xfrm>
            <a:off x="29257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28" name="Rectangle 19"/>
          <p:cNvSpPr>
            <a:spLocks noChangeArrowheads="1"/>
          </p:cNvSpPr>
          <p:nvPr/>
        </p:nvSpPr>
        <p:spPr bwMode="auto">
          <a:xfrm>
            <a:off x="838200" y="5659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red</a:t>
            </a:r>
            <a:endParaRPr lang="en-US" sz="1400" b="0" dirty="0"/>
          </a:p>
        </p:txBody>
      </p:sp>
      <p:sp>
        <p:nvSpPr>
          <p:cNvPr id="129" name="Rectangle 128"/>
          <p:cNvSpPr>
            <a:spLocks noChangeArrowheads="1"/>
          </p:cNvSpPr>
          <p:nvPr/>
        </p:nvSpPr>
        <p:spPr bwMode="auto">
          <a:xfrm>
            <a:off x="20113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23161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26209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2" name="Rectangle 131"/>
          <p:cNvSpPr>
            <a:spLocks noChangeArrowheads="1"/>
          </p:cNvSpPr>
          <p:nvPr/>
        </p:nvSpPr>
        <p:spPr bwMode="auto">
          <a:xfrm>
            <a:off x="29257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4" name="Rectangle 19"/>
          <p:cNvSpPr>
            <a:spLocks noChangeArrowheads="1"/>
          </p:cNvSpPr>
          <p:nvPr/>
        </p:nvSpPr>
        <p:spPr bwMode="auto">
          <a:xfrm>
            <a:off x="838200" y="6040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two</a:t>
            </a:r>
            <a:endParaRPr lang="en-US" sz="1400" b="0" dirty="0"/>
          </a:p>
        </p:txBody>
      </p:sp>
      <p:sp>
        <p:nvSpPr>
          <p:cNvPr id="136" name="Rectangle 34"/>
          <p:cNvSpPr>
            <a:spLocks noChangeArrowheads="1"/>
          </p:cNvSpPr>
          <p:nvPr/>
        </p:nvSpPr>
        <p:spPr bwMode="auto">
          <a:xfrm>
            <a:off x="6573837" y="5659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138" name="Rectangle 19"/>
          <p:cNvSpPr>
            <a:spLocks noChangeArrowheads="1"/>
          </p:cNvSpPr>
          <p:nvPr/>
        </p:nvSpPr>
        <p:spPr bwMode="auto">
          <a:xfrm>
            <a:off x="5194299" y="5659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red</a:t>
            </a:r>
            <a:endParaRPr lang="en-US" sz="1400" b="0" dirty="0"/>
          </a:p>
        </p:txBody>
      </p:sp>
      <p:cxnSp>
        <p:nvCxnSpPr>
          <p:cNvPr id="139" name="Straight Arrow Connector 243"/>
          <p:cNvCxnSpPr>
            <a:cxnSpLocks noChangeShapeType="1"/>
            <a:stCxn id="138" idx="3"/>
            <a:endCxn id="136" idx="1"/>
          </p:cNvCxnSpPr>
          <p:nvPr/>
        </p:nvCxnSpPr>
        <p:spPr bwMode="auto">
          <a:xfrm>
            <a:off x="6345237" y="5809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1" name="Rectangle 34"/>
          <p:cNvSpPr>
            <a:spLocks noChangeArrowheads="1"/>
          </p:cNvSpPr>
          <p:nvPr/>
        </p:nvSpPr>
        <p:spPr bwMode="auto">
          <a:xfrm>
            <a:off x="6581775" y="6040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43" name="Rectangle 19"/>
          <p:cNvSpPr>
            <a:spLocks noChangeArrowheads="1"/>
          </p:cNvSpPr>
          <p:nvPr/>
        </p:nvSpPr>
        <p:spPr bwMode="auto">
          <a:xfrm>
            <a:off x="5202237" y="6040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two</a:t>
            </a:r>
            <a:endParaRPr lang="en-US" sz="1400" b="0" dirty="0"/>
          </a:p>
        </p:txBody>
      </p:sp>
      <p:cxnSp>
        <p:nvCxnSpPr>
          <p:cNvPr id="144" name="Straight Arrow Connector 243"/>
          <p:cNvCxnSpPr>
            <a:cxnSpLocks noChangeShapeType="1"/>
            <a:stCxn id="143" idx="3"/>
            <a:endCxn id="141" idx="1"/>
          </p:cNvCxnSpPr>
          <p:nvPr/>
        </p:nvCxnSpPr>
        <p:spPr bwMode="auto">
          <a:xfrm>
            <a:off x="6353175" y="6190457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75" grpId="0" animBg="1"/>
      <p:bldP spid="78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7" grpId="0" animBg="1"/>
      <p:bldP spid="119" grpId="0" animBg="1"/>
      <p:bldP spid="136" grpId="0" animBg="1"/>
      <p:bldP spid="138" grpId="0" animBg="1"/>
      <p:bldP spid="141" grpId="0" animBg="1"/>
      <p:bldP spid="14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Index: Ranked Retrieval</a:t>
            </a:r>
            <a:endParaRPr lang="en-US" dirty="0"/>
          </a:p>
        </p:txBody>
      </p:sp>
      <p:grpSp>
        <p:nvGrpSpPr>
          <p:cNvPr id="5" name="Group 16"/>
          <p:cNvGrpSpPr/>
          <p:nvPr/>
        </p:nvGrpSpPr>
        <p:grpSpPr>
          <a:xfrm>
            <a:off x="457200" y="1143000"/>
            <a:ext cx="1940813" cy="490954"/>
            <a:chOff x="762000" y="1905000"/>
            <a:chExt cx="1940813" cy="490954"/>
          </a:xfrm>
        </p:grpSpPr>
        <p:sp>
          <p:nvSpPr>
            <p:cNvPr id="6" name="TextBox 5"/>
            <p:cNvSpPr txBox="1"/>
            <p:nvPr/>
          </p:nvSpPr>
          <p:spPr>
            <a:xfrm>
              <a:off x="838200" y="2057400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one fish, two fish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1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8" name="Group 32"/>
          <p:cNvGrpSpPr/>
          <p:nvPr/>
        </p:nvGrpSpPr>
        <p:grpSpPr>
          <a:xfrm>
            <a:off x="2474213" y="1143000"/>
            <a:ext cx="1963255" cy="490954"/>
            <a:chOff x="762000" y="1905000"/>
            <a:chExt cx="1963255" cy="490954"/>
          </a:xfrm>
        </p:grpSpPr>
        <p:sp>
          <p:nvSpPr>
            <p:cNvPr id="9" name="TextBox 8"/>
            <p:cNvSpPr txBox="1"/>
            <p:nvPr/>
          </p:nvSpPr>
          <p:spPr>
            <a:xfrm>
              <a:off x="838200" y="2057400"/>
              <a:ext cx="18870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 fish, blue fish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2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" name="Group 44"/>
          <p:cNvGrpSpPr/>
          <p:nvPr/>
        </p:nvGrpSpPr>
        <p:grpSpPr>
          <a:xfrm>
            <a:off x="4526771" y="1143000"/>
            <a:ext cx="1528842" cy="490954"/>
            <a:chOff x="762000" y="1905000"/>
            <a:chExt cx="1528842" cy="490954"/>
          </a:xfrm>
        </p:grpSpPr>
        <p:sp>
          <p:nvSpPr>
            <p:cNvPr id="12" name="TextBox 11"/>
            <p:cNvSpPr txBox="1"/>
            <p:nvPr/>
          </p:nvSpPr>
          <p:spPr>
            <a:xfrm>
              <a:off x="838200" y="2057400"/>
              <a:ext cx="1452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cat in the hat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3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20113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0113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20113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20113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0113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0113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0113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23161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3161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23161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23161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23161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23161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23161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26209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26209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26209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26209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32" name="Rectangle 23"/>
          <p:cNvSpPr>
            <a:spLocks noChangeArrowheads="1"/>
          </p:cNvSpPr>
          <p:nvPr/>
        </p:nvSpPr>
        <p:spPr bwMode="auto">
          <a:xfrm>
            <a:off x="26209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26209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26209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/>
              <a:t>1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20113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23161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6209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1990725" y="2252663"/>
            <a:ext cx="265113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1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2335213" y="2252663"/>
            <a:ext cx="265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2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2640013" y="2252663"/>
            <a:ext cx="265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3</a:t>
            </a: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925763" y="2613025"/>
            <a:ext cx="2841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2925763" y="2992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2925763" y="3373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2925763" y="3754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2925763" y="4135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2925763" y="4516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2925763" y="4897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2925763" y="5278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2944813" y="2252663"/>
            <a:ext cx="265112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200" b="0"/>
              <a:t>4</a:t>
            </a:r>
          </a:p>
        </p:txBody>
      </p:sp>
      <p:sp>
        <p:nvSpPr>
          <p:cNvPr id="50" name="Rectangle 85"/>
          <p:cNvSpPr>
            <a:spLocks noChangeArrowheads="1"/>
          </p:cNvSpPr>
          <p:nvPr/>
        </p:nvSpPr>
        <p:spPr bwMode="auto">
          <a:xfrm>
            <a:off x="3265488" y="2609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1" name="Rectangle 86"/>
          <p:cNvSpPr>
            <a:spLocks noChangeArrowheads="1"/>
          </p:cNvSpPr>
          <p:nvPr/>
        </p:nvSpPr>
        <p:spPr bwMode="auto">
          <a:xfrm>
            <a:off x="3265488" y="2990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2" name="Rectangle 87"/>
          <p:cNvSpPr>
            <a:spLocks noChangeArrowheads="1"/>
          </p:cNvSpPr>
          <p:nvPr/>
        </p:nvSpPr>
        <p:spPr bwMode="auto">
          <a:xfrm>
            <a:off x="3265488" y="3371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3" name="Rectangle 88"/>
          <p:cNvSpPr>
            <a:spLocks noChangeArrowheads="1"/>
          </p:cNvSpPr>
          <p:nvPr/>
        </p:nvSpPr>
        <p:spPr bwMode="auto">
          <a:xfrm>
            <a:off x="3265488" y="4895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4" name="Rectangle 89"/>
          <p:cNvSpPr>
            <a:spLocks noChangeArrowheads="1"/>
          </p:cNvSpPr>
          <p:nvPr/>
        </p:nvSpPr>
        <p:spPr bwMode="auto">
          <a:xfrm>
            <a:off x="3265488" y="4133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5" name="Rectangle 90"/>
          <p:cNvSpPr>
            <a:spLocks noChangeArrowheads="1"/>
          </p:cNvSpPr>
          <p:nvPr/>
        </p:nvSpPr>
        <p:spPr bwMode="auto">
          <a:xfrm>
            <a:off x="3265488" y="4514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6" name="Rectangle 91"/>
          <p:cNvSpPr>
            <a:spLocks noChangeArrowheads="1"/>
          </p:cNvSpPr>
          <p:nvPr/>
        </p:nvSpPr>
        <p:spPr bwMode="auto">
          <a:xfrm>
            <a:off x="3265488" y="3752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57" name="Rectangle 92"/>
          <p:cNvSpPr>
            <a:spLocks noChangeArrowheads="1"/>
          </p:cNvSpPr>
          <p:nvPr/>
        </p:nvSpPr>
        <p:spPr bwMode="auto">
          <a:xfrm>
            <a:off x="3265488" y="5276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58" name="Text Box 99"/>
          <p:cNvSpPr txBox="1">
            <a:spLocks noChangeArrowheads="1"/>
          </p:cNvSpPr>
          <p:nvPr/>
        </p:nvSpPr>
        <p:spPr bwMode="auto">
          <a:xfrm>
            <a:off x="2447925" y="1905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i="1" dirty="0" err="1"/>
              <a:t>tf</a:t>
            </a:r>
            <a:endParaRPr lang="en-US" sz="1800" b="0" i="1" dirty="0"/>
          </a:p>
        </p:txBody>
      </p:sp>
      <p:sp>
        <p:nvSpPr>
          <p:cNvPr id="59" name="Text Box 101"/>
          <p:cNvSpPr txBox="1">
            <a:spLocks noChangeArrowheads="1"/>
          </p:cNvSpPr>
          <p:nvPr/>
        </p:nvSpPr>
        <p:spPr bwMode="auto">
          <a:xfrm>
            <a:off x="3200400" y="22098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i="1" dirty="0" err="1" smtClean="0"/>
              <a:t>df</a:t>
            </a:r>
            <a:endParaRPr lang="en-US" sz="1800" b="0" i="1" dirty="0"/>
          </a:p>
        </p:txBody>
      </p:sp>
      <p:sp>
        <p:nvSpPr>
          <p:cNvPr id="60" name="Rectangle 19"/>
          <p:cNvSpPr>
            <a:spLocks noChangeArrowheads="1"/>
          </p:cNvSpPr>
          <p:nvPr/>
        </p:nvSpPr>
        <p:spPr bwMode="auto">
          <a:xfrm>
            <a:off x="838200" y="2613025"/>
            <a:ext cx="1152525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blue</a:t>
            </a:r>
            <a:endParaRPr lang="en-US" sz="1400" b="0" dirty="0"/>
          </a:p>
        </p:txBody>
      </p:sp>
      <p:sp>
        <p:nvSpPr>
          <p:cNvPr id="61" name="Rectangle 19"/>
          <p:cNvSpPr>
            <a:spLocks noChangeArrowheads="1"/>
          </p:cNvSpPr>
          <p:nvPr/>
        </p:nvSpPr>
        <p:spPr bwMode="auto">
          <a:xfrm>
            <a:off x="838200" y="2992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cat</a:t>
            </a:r>
            <a:endParaRPr lang="en-US" sz="1400" b="0" dirty="0"/>
          </a:p>
        </p:txBody>
      </p:sp>
      <p:sp>
        <p:nvSpPr>
          <p:cNvPr id="62" name="Rectangle 19"/>
          <p:cNvSpPr>
            <a:spLocks noChangeArrowheads="1"/>
          </p:cNvSpPr>
          <p:nvPr/>
        </p:nvSpPr>
        <p:spPr bwMode="auto">
          <a:xfrm>
            <a:off x="838200" y="3373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egg</a:t>
            </a:r>
            <a:endParaRPr lang="en-US" sz="1400" b="0" dirty="0"/>
          </a:p>
        </p:txBody>
      </p:sp>
      <p:sp>
        <p:nvSpPr>
          <p:cNvPr id="63" name="Rectangle 19"/>
          <p:cNvSpPr>
            <a:spLocks noChangeArrowheads="1"/>
          </p:cNvSpPr>
          <p:nvPr/>
        </p:nvSpPr>
        <p:spPr bwMode="auto">
          <a:xfrm>
            <a:off x="838200" y="3754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fish</a:t>
            </a:r>
            <a:endParaRPr lang="en-US" sz="1400" b="0" dirty="0"/>
          </a:p>
        </p:txBody>
      </p:sp>
      <p:sp>
        <p:nvSpPr>
          <p:cNvPr id="64" name="Rectangle 19"/>
          <p:cNvSpPr>
            <a:spLocks noChangeArrowheads="1"/>
          </p:cNvSpPr>
          <p:nvPr/>
        </p:nvSpPr>
        <p:spPr bwMode="auto">
          <a:xfrm>
            <a:off x="838200" y="4135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green</a:t>
            </a:r>
            <a:endParaRPr lang="en-US" sz="1400" b="0" dirty="0"/>
          </a:p>
        </p:txBody>
      </p:sp>
      <p:sp>
        <p:nvSpPr>
          <p:cNvPr id="65" name="Rectangle 19"/>
          <p:cNvSpPr>
            <a:spLocks noChangeArrowheads="1"/>
          </p:cNvSpPr>
          <p:nvPr/>
        </p:nvSpPr>
        <p:spPr bwMode="auto">
          <a:xfrm>
            <a:off x="838200" y="4516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ham</a:t>
            </a:r>
            <a:endParaRPr lang="en-US" sz="1400" b="0" dirty="0"/>
          </a:p>
        </p:txBody>
      </p:sp>
      <p:sp>
        <p:nvSpPr>
          <p:cNvPr id="66" name="Rectangle 19"/>
          <p:cNvSpPr>
            <a:spLocks noChangeArrowheads="1"/>
          </p:cNvSpPr>
          <p:nvPr/>
        </p:nvSpPr>
        <p:spPr bwMode="auto">
          <a:xfrm>
            <a:off x="838200" y="4897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hat</a:t>
            </a:r>
            <a:endParaRPr lang="en-US" sz="1400" b="0" dirty="0"/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838200" y="5278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one</a:t>
            </a:r>
            <a:endParaRPr lang="en-US" sz="1400" b="0" dirty="0"/>
          </a:p>
        </p:txBody>
      </p: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6954837" y="2992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3,1</a:t>
            </a:r>
            <a:endParaRPr lang="en-US" sz="1400" b="0" dirty="0"/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6954837" y="3373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4,1</a:t>
            </a:r>
            <a:endParaRPr lang="en-US" sz="1400" b="0" dirty="0"/>
          </a:p>
        </p:txBody>
      </p:sp>
      <p:sp>
        <p:nvSpPr>
          <p:cNvPr id="70" name="Rectangle 8"/>
          <p:cNvSpPr>
            <a:spLocks noChangeArrowheads="1"/>
          </p:cNvSpPr>
          <p:nvPr/>
        </p:nvSpPr>
        <p:spPr bwMode="auto">
          <a:xfrm>
            <a:off x="6954837" y="375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1,2</a:t>
            </a:r>
            <a:endParaRPr lang="en-US" sz="1400" b="0" dirty="0"/>
          </a:p>
        </p:txBody>
      </p:sp>
      <p:sp>
        <p:nvSpPr>
          <p:cNvPr id="71" name="Rectangle 10"/>
          <p:cNvSpPr>
            <a:spLocks noChangeArrowheads="1"/>
          </p:cNvSpPr>
          <p:nvPr/>
        </p:nvSpPr>
        <p:spPr bwMode="auto">
          <a:xfrm>
            <a:off x="6954837" y="4516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4,1</a:t>
            </a:r>
            <a:endParaRPr lang="en-US" sz="1400" b="0" dirty="0"/>
          </a:p>
        </p:txBody>
      </p:sp>
      <p:sp>
        <p:nvSpPr>
          <p:cNvPr id="73" name="Rectangle 16"/>
          <p:cNvSpPr>
            <a:spLocks noChangeArrowheads="1"/>
          </p:cNvSpPr>
          <p:nvPr/>
        </p:nvSpPr>
        <p:spPr bwMode="auto">
          <a:xfrm>
            <a:off x="6954837" y="413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4,1</a:t>
            </a:r>
            <a:endParaRPr lang="en-US" sz="1400" b="0" dirty="0"/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6954837" y="4897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3,1</a:t>
            </a:r>
            <a:endParaRPr lang="en-US" sz="1400" b="0" dirty="0"/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6954837" y="2613025"/>
            <a:ext cx="360363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2,1</a:t>
            </a:r>
            <a:endParaRPr lang="en-US" sz="1400" b="0" dirty="0"/>
          </a:p>
        </p:txBody>
      </p:sp>
      <p:sp>
        <p:nvSpPr>
          <p:cNvPr id="78" name="Rectangle 34"/>
          <p:cNvSpPr>
            <a:spLocks noChangeArrowheads="1"/>
          </p:cNvSpPr>
          <p:nvPr/>
        </p:nvSpPr>
        <p:spPr bwMode="auto">
          <a:xfrm>
            <a:off x="6954837" y="5278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1,1</a:t>
            </a:r>
            <a:endParaRPr lang="en-US" sz="1400" b="0" dirty="0"/>
          </a:p>
        </p:txBody>
      </p:sp>
      <p:sp>
        <p:nvSpPr>
          <p:cNvPr id="79" name="Rectangle 85"/>
          <p:cNvSpPr>
            <a:spLocks noChangeArrowheads="1"/>
          </p:cNvSpPr>
          <p:nvPr/>
        </p:nvSpPr>
        <p:spPr bwMode="black">
          <a:xfrm>
            <a:off x="6501606" y="2609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0" name="Rectangle 86"/>
          <p:cNvSpPr>
            <a:spLocks noChangeArrowheads="1"/>
          </p:cNvSpPr>
          <p:nvPr/>
        </p:nvSpPr>
        <p:spPr bwMode="black">
          <a:xfrm>
            <a:off x="6501606" y="2990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1" name="Rectangle 87"/>
          <p:cNvSpPr>
            <a:spLocks noChangeArrowheads="1"/>
          </p:cNvSpPr>
          <p:nvPr/>
        </p:nvSpPr>
        <p:spPr bwMode="black">
          <a:xfrm>
            <a:off x="6501606" y="3371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2" name="Rectangle 88"/>
          <p:cNvSpPr>
            <a:spLocks noChangeArrowheads="1"/>
          </p:cNvSpPr>
          <p:nvPr/>
        </p:nvSpPr>
        <p:spPr bwMode="black">
          <a:xfrm>
            <a:off x="6501606" y="4895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3" name="Rectangle 89"/>
          <p:cNvSpPr>
            <a:spLocks noChangeArrowheads="1"/>
          </p:cNvSpPr>
          <p:nvPr/>
        </p:nvSpPr>
        <p:spPr bwMode="black">
          <a:xfrm>
            <a:off x="6501606" y="4133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4" name="Rectangle 90"/>
          <p:cNvSpPr>
            <a:spLocks noChangeArrowheads="1"/>
          </p:cNvSpPr>
          <p:nvPr/>
        </p:nvSpPr>
        <p:spPr bwMode="black">
          <a:xfrm>
            <a:off x="6501606" y="4514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5" name="Rectangle 91"/>
          <p:cNvSpPr>
            <a:spLocks noChangeArrowheads="1"/>
          </p:cNvSpPr>
          <p:nvPr/>
        </p:nvSpPr>
        <p:spPr bwMode="black">
          <a:xfrm>
            <a:off x="6501606" y="3752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86" name="Rectangle 92"/>
          <p:cNvSpPr>
            <a:spLocks noChangeArrowheads="1"/>
          </p:cNvSpPr>
          <p:nvPr/>
        </p:nvSpPr>
        <p:spPr bwMode="black">
          <a:xfrm>
            <a:off x="6501606" y="5276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7" name="Rectangle 19"/>
          <p:cNvSpPr>
            <a:spLocks noChangeArrowheads="1"/>
          </p:cNvSpPr>
          <p:nvPr/>
        </p:nvSpPr>
        <p:spPr bwMode="auto">
          <a:xfrm>
            <a:off x="5194299" y="2613025"/>
            <a:ext cx="1150938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blue</a:t>
            </a:r>
            <a:endParaRPr lang="en-US" sz="1400" b="0" dirty="0"/>
          </a:p>
        </p:txBody>
      </p:sp>
      <p:sp>
        <p:nvSpPr>
          <p:cNvPr id="88" name="Rectangle 19"/>
          <p:cNvSpPr>
            <a:spLocks noChangeArrowheads="1"/>
          </p:cNvSpPr>
          <p:nvPr/>
        </p:nvSpPr>
        <p:spPr bwMode="auto">
          <a:xfrm>
            <a:off x="5194299" y="2992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cat</a:t>
            </a:r>
            <a:endParaRPr lang="en-US" sz="1400" b="0" dirty="0"/>
          </a:p>
        </p:txBody>
      </p:sp>
      <p:sp>
        <p:nvSpPr>
          <p:cNvPr id="89" name="Rectangle 19"/>
          <p:cNvSpPr>
            <a:spLocks noChangeArrowheads="1"/>
          </p:cNvSpPr>
          <p:nvPr/>
        </p:nvSpPr>
        <p:spPr bwMode="auto">
          <a:xfrm>
            <a:off x="5194299" y="3373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egg</a:t>
            </a:r>
            <a:endParaRPr lang="en-US" sz="1400" b="0" dirty="0"/>
          </a:p>
        </p:txBody>
      </p:sp>
      <p:sp>
        <p:nvSpPr>
          <p:cNvPr id="90" name="Rectangle 19"/>
          <p:cNvSpPr>
            <a:spLocks noChangeArrowheads="1"/>
          </p:cNvSpPr>
          <p:nvPr/>
        </p:nvSpPr>
        <p:spPr bwMode="auto">
          <a:xfrm>
            <a:off x="5194299" y="3755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fish</a:t>
            </a:r>
            <a:endParaRPr lang="en-US" sz="1400" b="0" dirty="0"/>
          </a:p>
        </p:txBody>
      </p:sp>
      <p:sp>
        <p:nvSpPr>
          <p:cNvPr id="91" name="Rectangle 19"/>
          <p:cNvSpPr>
            <a:spLocks noChangeArrowheads="1"/>
          </p:cNvSpPr>
          <p:nvPr/>
        </p:nvSpPr>
        <p:spPr bwMode="auto">
          <a:xfrm>
            <a:off x="5194299" y="4135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green</a:t>
            </a:r>
            <a:endParaRPr lang="en-US" sz="1400" b="0" dirty="0"/>
          </a:p>
        </p:txBody>
      </p:sp>
      <p:sp>
        <p:nvSpPr>
          <p:cNvPr id="92" name="Rectangle 19"/>
          <p:cNvSpPr>
            <a:spLocks noChangeArrowheads="1"/>
          </p:cNvSpPr>
          <p:nvPr/>
        </p:nvSpPr>
        <p:spPr bwMode="auto">
          <a:xfrm>
            <a:off x="5194299" y="4516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ham</a:t>
            </a:r>
            <a:endParaRPr lang="en-US" sz="1400" b="0" dirty="0"/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5194299" y="4897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hat</a:t>
            </a:r>
            <a:endParaRPr lang="en-US" sz="1400" b="0" dirty="0"/>
          </a:p>
        </p:txBody>
      </p:sp>
      <p:sp>
        <p:nvSpPr>
          <p:cNvPr id="94" name="Rectangle 19"/>
          <p:cNvSpPr>
            <a:spLocks noChangeArrowheads="1"/>
          </p:cNvSpPr>
          <p:nvPr/>
        </p:nvSpPr>
        <p:spPr bwMode="auto">
          <a:xfrm>
            <a:off x="5194299" y="5278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one</a:t>
            </a:r>
            <a:endParaRPr lang="en-US" sz="1400" b="0" dirty="0"/>
          </a:p>
        </p:txBody>
      </p:sp>
      <p:sp>
        <p:nvSpPr>
          <p:cNvPr id="97" name="Rectangle 7"/>
          <p:cNvSpPr>
            <a:spLocks noChangeArrowheads="1"/>
          </p:cNvSpPr>
          <p:nvPr/>
        </p:nvSpPr>
        <p:spPr bwMode="auto">
          <a:xfrm>
            <a:off x="7335837" y="375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2,2</a:t>
            </a:r>
            <a:endParaRPr lang="en-US" sz="1400" b="0" dirty="0"/>
          </a:p>
        </p:txBody>
      </p:sp>
      <p:cxnSp>
        <p:nvCxnSpPr>
          <p:cNvPr id="103" name="Straight Arrow Connector 227"/>
          <p:cNvCxnSpPr>
            <a:cxnSpLocks noChangeShapeType="1"/>
            <a:stCxn id="87" idx="3"/>
            <a:endCxn id="79" idx="1"/>
          </p:cNvCxnSpPr>
          <p:nvPr/>
        </p:nvCxnSpPr>
        <p:spPr bwMode="auto">
          <a:xfrm flipV="1">
            <a:off x="6345237" y="2762456"/>
            <a:ext cx="156369" cy="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4" name="Straight Arrow Connector 228"/>
          <p:cNvCxnSpPr>
            <a:cxnSpLocks noChangeShapeType="1"/>
            <a:stCxn id="79" idx="3"/>
            <a:endCxn id="75" idx="1"/>
          </p:cNvCxnSpPr>
          <p:nvPr/>
        </p:nvCxnSpPr>
        <p:spPr bwMode="auto">
          <a:xfrm>
            <a:off x="6783736" y="2762456"/>
            <a:ext cx="171101" cy="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5" name="Straight Arrow Connector 231"/>
          <p:cNvCxnSpPr>
            <a:cxnSpLocks noChangeShapeType="1"/>
            <a:stCxn id="88" idx="3"/>
            <a:endCxn id="80" idx="1"/>
          </p:cNvCxnSpPr>
          <p:nvPr/>
        </p:nvCxnSpPr>
        <p:spPr bwMode="auto">
          <a:xfrm>
            <a:off x="6345237" y="3142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6" name="Straight Arrow Connector 232"/>
          <p:cNvCxnSpPr>
            <a:cxnSpLocks noChangeShapeType="1"/>
            <a:stCxn id="80" idx="3"/>
            <a:endCxn id="68" idx="1"/>
          </p:cNvCxnSpPr>
          <p:nvPr/>
        </p:nvCxnSpPr>
        <p:spPr bwMode="auto">
          <a:xfrm flipV="1">
            <a:off x="6783736" y="3142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7" name="Straight Arrow Connector 233"/>
          <p:cNvCxnSpPr>
            <a:cxnSpLocks noChangeShapeType="1"/>
            <a:stCxn id="89" idx="3"/>
            <a:endCxn id="81" idx="1"/>
          </p:cNvCxnSpPr>
          <p:nvPr/>
        </p:nvCxnSpPr>
        <p:spPr bwMode="auto">
          <a:xfrm>
            <a:off x="6345237" y="3523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8" name="Straight Arrow Connector 234"/>
          <p:cNvCxnSpPr>
            <a:cxnSpLocks noChangeShapeType="1"/>
            <a:stCxn id="81" idx="3"/>
            <a:endCxn id="69" idx="1"/>
          </p:cNvCxnSpPr>
          <p:nvPr/>
        </p:nvCxnSpPr>
        <p:spPr bwMode="auto">
          <a:xfrm flipV="1">
            <a:off x="6783736" y="3523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9" name="Straight Arrow Connector 235"/>
          <p:cNvCxnSpPr>
            <a:cxnSpLocks noChangeShapeType="1"/>
            <a:stCxn id="90" idx="3"/>
            <a:endCxn id="85" idx="1"/>
          </p:cNvCxnSpPr>
          <p:nvPr/>
        </p:nvCxnSpPr>
        <p:spPr bwMode="auto">
          <a:xfrm flipV="1">
            <a:off x="6345237" y="3905456"/>
            <a:ext cx="156369" cy="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0" name="Straight Arrow Connector 236"/>
          <p:cNvCxnSpPr>
            <a:cxnSpLocks noChangeShapeType="1"/>
            <a:stCxn id="85" idx="3"/>
            <a:endCxn id="70" idx="1"/>
          </p:cNvCxnSpPr>
          <p:nvPr/>
        </p:nvCxnSpPr>
        <p:spPr bwMode="auto">
          <a:xfrm>
            <a:off x="6783736" y="3905456"/>
            <a:ext cx="171101" cy="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1" name="Straight Arrow Connector 237"/>
          <p:cNvCxnSpPr>
            <a:cxnSpLocks noChangeShapeType="1"/>
            <a:stCxn id="91" idx="3"/>
            <a:endCxn id="83" idx="1"/>
          </p:cNvCxnSpPr>
          <p:nvPr/>
        </p:nvCxnSpPr>
        <p:spPr bwMode="auto">
          <a:xfrm>
            <a:off x="6345237" y="4285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" name="Straight Arrow Connector 238"/>
          <p:cNvCxnSpPr>
            <a:cxnSpLocks noChangeShapeType="1"/>
            <a:stCxn id="83" idx="3"/>
            <a:endCxn id="73" idx="1"/>
          </p:cNvCxnSpPr>
          <p:nvPr/>
        </p:nvCxnSpPr>
        <p:spPr bwMode="auto">
          <a:xfrm flipV="1">
            <a:off x="6783736" y="4285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3" name="Straight Arrow Connector 239"/>
          <p:cNvCxnSpPr>
            <a:cxnSpLocks noChangeShapeType="1"/>
            <a:stCxn id="92" idx="3"/>
            <a:endCxn id="84" idx="1"/>
          </p:cNvCxnSpPr>
          <p:nvPr/>
        </p:nvCxnSpPr>
        <p:spPr bwMode="auto">
          <a:xfrm>
            <a:off x="6345237" y="4666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4" name="Straight Arrow Connector 240"/>
          <p:cNvCxnSpPr>
            <a:cxnSpLocks noChangeShapeType="1"/>
            <a:stCxn id="84" idx="3"/>
            <a:endCxn id="71" idx="1"/>
          </p:cNvCxnSpPr>
          <p:nvPr/>
        </p:nvCxnSpPr>
        <p:spPr bwMode="auto">
          <a:xfrm flipV="1">
            <a:off x="6783736" y="4666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5" name="Straight Arrow Connector 241"/>
          <p:cNvCxnSpPr>
            <a:cxnSpLocks noChangeShapeType="1"/>
            <a:stCxn id="93" idx="3"/>
            <a:endCxn id="82" idx="1"/>
          </p:cNvCxnSpPr>
          <p:nvPr/>
        </p:nvCxnSpPr>
        <p:spPr bwMode="auto">
          <a:xfrm>
            <a:off x="6345237" y="5047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6" name="Straight Arrow Connector 242"/>
          <p:cNvCxnSpPr>
            <a:cxnSpLocks noChangeShapeType="1"/>
            <a:stCxn id="82" idx="3"/>
            <a:endCxn id="74" idx="1"/>
          </p:cNvCxnSpPr>
          <p:nvPr/>
        </p:nvCxnSpPr>
        <p:spPr bwMode="auto">
          <a:xfrm flipV="1">
            <a:off x="6783736" y="5047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7" name="Straight Arrow Connector 243"/>
          <p:cNvCxnSpPr>
            <a:cxnSpLocks noChangeShapeType="1"/>
            <a:stCxn id="94" idx="3"/>
            <a:endCxn id="86" idx="1"/>
          </p:cNvCxnSpPr>
          <p:nvPr/>
        </p:nvCxnSpPr>
        <p:spPr bwMode="auto">
          <a:xfrm>
            <a:off x="6345237" y="5428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8" name="Straight Arrow Connector 244"/>
          <p:cNvCxnSpPr>
            <a:cxnSpLocks noChangeShapeType="1"/>
            <a:stCxn id="86" idx="3"/>
            <a:endCxn id="78" idx="1"/>
          </p:cNvCxnSpPr>
          <p:nvPr/>
        </p:nvCxnSpPr>
        <p:spPr bwMode="auto">
          <a:xfrm flipV="1">
            <a:off x="6783736" y="5428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9" name="Right Arrow 245"/>
          <p:cNvSpPr>
            <a:spLocks noChangeArrowheads="1"/>
          </p:cNvSpPr>
          <p:nvPr/>
        </p:nvSpPr>
        <p:spPr bwMode="auto">
          <a:xfrm>
            <a:off x="4038600" y="4133850"/>
            <a:ext cx="685800" cy="533400"/>
          </a:xfrm>
          <a:prstGeom prst="righ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0" name="Group 44"/>
          <p:cNvGrpSpPr/>
          <p:nvPr/>
        </p:nvGrpSpPr>
        <p:grpSpPr>
          <a:xfrm>
            <a:off x="6208013" y="1143000"/>
            <a:ext cx="2255002" cy="490954"/>
            <a:chOff x="762000" y="1905000"/>
            <a:chExt cx="2255002" cy="490954"/>
          </a:xfrm>
        </p:grpSpPr>
        <p:sp>
          <p:nvSpPr>
            <p:cNvPr id="121" name="TextBox 120"/>
            <p:cNvSpPr txBox="1"/>
            <p:nvPr/>
          </p:nvSpPr>
          <p:spPr>
            <a:xfrm>
              <a:off x="838200" y="2057400"/>
              <a:ext cx="21788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green eggs and ham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4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20113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en-US" sz="1400" b="0" dirty="0"/>
          </a:p>
        </p:txBody>
      </p:sp>
      <p:sp>
        <p:nvSpPr>
          <p:cNvPr id="124" name="Rectangle 123"/>
          <p:cNvSpPr>
            <a:spLocks noChangeArrowheads="1"/>
          </p:cNvSpPr>
          <p:nvPr/>
        </p:nvSpPr>
        <p:spPr bwMode="auto">
          <a:xfrm>
            <a:off x="23161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26209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26" name="Rectangle 125"/>
          <p:cNvSpPr>
            <a:spLocks noChangeArrowheads="1"/>
          </p:cNvSpPr>
          <p:nvPr/>
        </p:nvSpPr>
        <p:spPr bwMode="auto">
          <a:xfrm>
            <a:off x="2925763" y="5659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27" name="Rectangle 92"/>
          <p:cNvSpPr>
            <a:spLocks noChangeArrowheads="1"/>
          </p:cNvSpPr>
          <p:nvPr/>
        </p:nvSpPr>
        <p:spPr bwMode="auto">
          <a:xfrm>
            <a:off x="3265488" y="5657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28" name="Rectangle 19"/>
          <p:cNvSpPr>
            <a:spLocks noChangeArrowheads="1"/>
          </p:cNvSpPr>
          <p:nvPr/>
        </p:nvSpPr>
        <p:spPr bwMode="auto">
          <a:xfrm>
            <a:off x="838200" y="5659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red</a:t>
            </a:r>
            <a:endParaRPr lang="en-US" sz="1400" b="0" dirty="0"/>
          </a:p>
        </p:txBody>
      </p:sp>
      <p:sp>
        <p:nvSpPr>
          <p:cNvPr id="129" name="Rectangle 128"/>
          <p:cNvSpPr>
            <a:spLocks noChangeArrowheads="1"/>
          </p:cNvSpPr>
          <p:nvPr/>
        </p:nvSpPr>
        <p:spPr bwMode="auto">
          <a:xfrm>
            <a:off x="20113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23161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26209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2" name="Rectangle 131"/>
          <p:cNvSpPr>
            <a:spLocks noChangeArrowheads="1"/>
          </p:cNvSpPr>
          <p:nvPr/>
        </p:nvSpPr>
        <p:spPr bwMode="auto">
          <a:xfrm>
            <a:off x="2925763" y="6040438"/>
            <a:ext cx="2841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3" name="Rectangle 92"/>
          <p:cNvSpPr>
            <a:spLocks noChangeArrowheads="1"/>
          </p:cNvSpPr>
          <p:nvPr/>
        </p:nvSpPr>
        <p:spPr bwMode="auto">
          <a:xfrm>
            <a:off x="3265488" y="6038850"/>
            <a:ext cx="28213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4" name="Rectangle 19"/>
          <p:cNvSpPr>
            <a:spLocks noChangeArrowheads="1"/>
          </p:cNvSpPr>
          <p:nvPr/>
        </p:nvSpPr>
        <p:spPr bwMode="auto">
          <a:xfrm>
            <a:off x="838200" y="6040438"/>
            <a:ext cx="1152525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two</a:t>
            </a:r>
            <a:endParaRPr lang="en-US" sz="1400" b="0" dirty="0"/>
          </a:p>
        </p:txBody>
      </p:sp>
      <p:sp>
        <p:nvSpPr>
          <p:cNvPr id="136" name="Rectangle 34"/>
          <p:cNvSpPr>
            <a:spLocks noChangeArrowheads="1"/>
          </p:cNvSpPr>
          <p:nvPr/>
        </p:nvSpPr>
        <p:spPr bwMode="auto">
          <a:xfrm>
            <a:off x="6954837" y="5659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2,1</a:t>
            </a:r>
            <a:endParaRPr lang="en-US" sz="1400" b="0" dirty="0"/>
          </a:p>
        </p:txBody>
      </p:sp>
      <p:sp>
        <p:nvSpPr>
          <p:cNvPr id="137" name="Rectangle 92"/>
          <p:cNvSpPr>
            <a:spLocks noChangeArrowheads="1"/>
          </p:cNvSpPr>
          <p:nvPr/>
        </p:nvSpPr>
        <p:spPr bwMode="black">
          <a:xfrm>
            <a:off x="6501606" y="5657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8" name="Rectangle 19"/>
          <p:cNvSpPr>
            <a:spLocks noChangeArrowheads="1"/>
          </p:cNvSpPr>
          <p:nvPr/>
        </p:nvSpPr>
        <p:spPr bwMode="auto">
          <a:xfrm>
            <a:off x="5194299" y="5659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red</a:t>
            </a:r>
            <a:endParaRPr lang="en-US" sz="1400" b="0" dirty="0"/>
          </a:p>
        </p:txBody>
      </p:sp>
      <p:cxnSp>
        <p:nvCxnSpPr>
          <p:cNvPr id="139" name="Straight Arrow Connector 243"/>
          <p:cNvCxnSpPr>
            <a:cxnSpLocks noChangeShapeType="1"/>
            <a:stCxn id="138" idx="3"/>
            <a:endCxn id="137" idx="1"/>
          </p:cNvCxnSpPr>
          <p:nvPr/>
        </p:nvCxnSpPr>
        <p:spPr bwMode="auto">
          <a:xfrm>
            <a:off x="6345237" y="5809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0" name="Straight Arrow Connector 244"/>
          <p:cNvCxnSpPr>
            <a:cxnSpLocks noChangeShapeType="1"/>
            <a:stCxn id="137" idx="3"/>
            <a:endCxn id="136" idx="1"/>
          </p:cNvCxnSpPr>
          <p:nvPr/>
        </p:nvCxnSpPr>
        <p:spPr bwMode="auto">
          <a:xfrm flipV="1">
            <a:off x="6783736" y="5809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1" name="Rectangle 34"/>
          <p:cNvSpPr>
            <a:spLocks noChangeArrowheads="1"/>
          </p:cNvSpPr>
          <p:nvPr/>
        </p:nvSpPr>
        <p:spPr bwMode="auto">
          <a:xfrm>
            <a:off x="6954837" y="6040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1,1</a:t>
            </a:r>
            <a:endParaRPr lang="en-US" sz="1400" b="0" dirty="0"/>
          </a:p>
        </p:txBody>
      </p:sp>
      <p:sp>
        <p:nvSpPr>
          <p:cNvPr id="142" name="Rectangle 92"/>
          <p:cNvSpPr>
            <a:spLocks noChangeArrowheads="1"/>
          </p:cNvSpPr>
          <p:nvPr/>
        </p:nvSpPr>
        <p:spPr bwMode="black">
          <a:xfrm>
            <a:off x="6501606" y="6038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43" name="Rectangle 19"/>
          <p:cNvSpPr>
            <a:spLocks noChangeArrowheads="1"/>
          </p:cNvSpPr>
          <p:nvPr/>
        </p:nvSpPr>
        <p:spPr bwMode="auto">
          <a:xfrm>
            <a:off x="5202237" y="6040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two</a:t>
            </a:r>
            <a:endParaRPr lang="en-US" sz="1400" b="0" dirty="0"/>
          </a:p>
        </p:txBody>
      </p:sp>
      <p:cxnSp>
        <p:nvCxnSpPr>
          <p:cNvPr id="144" name="Straight Arrow Connector 243"/>
          <p:cNvCxnSpPr>
            <a:cxnSpLocks noChangeShapeType="1"/>
            <a:stCxn id="143" idx="3"/>
            <a:endCxn id="142" idx="1"/>
          </p:cNvCxnSpPr>
          <p:nvPr/>
        </p:nvCxnSpPr>
        <p:spPr bwMode="auto">
          <a:xfrm>
            <a:off x="6353175" y="6190457"/>
            <a:ext cx="14843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5" name="Straight Arrow Connector 244"/>
          <p:cNvCxnSpPr>
            <a:cxnSpLocks noChangeShapeType="1"/>
            <a:stCxn id="142" idx="3"/>
            <a:endCxn id="141" idx="1"/>
          </p:cNvCxnSpPr>
          <p:nvPr/>
        </p:nvCxnSpPr>
        <p:spPr bwMode="auto">
          <a:xfrm flipV="1">
            <a:off x="6783736" y="6190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75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7" grpId="0" animBg="1"/>
      <p:bldP spid="119" grpId="0" animBg="1"/>
      <p:bldP spid="136" grpId="0" animBg="1"/>
      <p:bldP spid="137" grpId="0" animBg="1"/>
      <p:bldP spid="138" grpId="0" animBg="1"/>
      <p:bldP spid="141" grpId="0" animBg="1"/>
      <p:bldP spid="142" grpId="0" animBg="1"/>
      <p:bldP spid="14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Index: Positional Information</a:t>
            </a:r>
            <a:endParaRPr lang="en-US" dirty="0"/>
          </a:p>
        </p:txBody>
      </p:sp>
      <p:grpSp>
        <p:nvGrpSpPr>
          <p:cNvPr id="2" name="Group 16"/>
          <p:cNvGrpSpPr/>
          <p:nvPr/>
        </p:nvGrpSpPr>
        <p:grpSpPr>
          <a:xfrm>
            <a:off x="457200" y="1143000"/>
            <a:ext cx="1940813" cy="490954"/>
            <a:chOff x="762000" y="1905000"/>
            <a:chExt cx="1940813" cy="490954"/>
          </a:xfrm>
        </p:grpSpPr>
        <p:sp>
          <p:nvSpPr>
            <p:cNvPr id="6" name="TextBox 5"/>
            <p:cNvSpPr txBox="1"/>
            <p:nvPr/>
          </p:nvSpPr>
          <p:spPr>
            <a:xfrm>
              <a:off x="838200" y="2057400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one fish, two fish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1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2474213" y="1143000"/>
            <a:ext cx="1963255" cy="490954"/>
            <a:chOff x="762000" y="1905000"/>
            <a:chExt cx="1963255" cy="490954"/>
          </a:xfrm>
        </p:grpSpPr>
        <p:sp>
          <p:nvSpPr>
            <p:cNvPr id="9" name="TextBox 8"/>
            <p:cNvSpPr txBox="1"/>
            <p:nvPr/>
          </p:nvSpPr>
          <p:spPr>
            <a:xfrm>
              <a:off x="838200" y="2057400"/>
              <a:ext cx="18870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 fish, blue fish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2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 44"/>
          <p:cNvGrpSpPr/>
          <p:nvPr/>
        </p:nvGrpSpPr>
        <p:grpSpPr>
          <a:xfrm>
            <a:off x="4526771" y="1143000"/>
            <a:ext cx="1528842" cy="490954"/>
            <a:chOff x="762000" y="1905000"/>
            <a:chExt cx="1528842" cy="490954"/>
          </a:xfrm>
        </p:grpSpPr>
        <p:sp>
          <p:nvSpPr>
            <p:cNvPr id="12" name="TextBox 11"/>
            <p:cNvSpPr txBox="1"/>
            <p:nvPr/>
          </p:nvSpPr>
          <p:spPr>
            <a:xfrm>
              <a:off x="838200" y="2057400"/>
              <a:ext cx="1452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cat in the hat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3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6904356" y="2992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3,1,[1]</a:t>
            </a:r>
            <a:endParaRPr lang="en-US" sz="1400" b="0" dirty="0"/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6904356" y="3373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4,1,[2]</a:t>
            </a:r>
            <a:endParaRPr lang="en-US" sz="1400" b="0" dirty="0"/>
          </a:p>
        </p:txBody>
      </p:sp>
      <p:sp>
        <p:nvSpPr>
          <p:cNvPr id="70" name="Rectangle 8"/>
          <p:cNvSpPr>
            <a:spLocks noChangeArrowheads="1"/>
          </p:cNvSpPr>
          <p:nvPr/>
        </p:nvSpPr>
        <p:spPr bwMode="auto">
          <a:xfrm>
            <a:off x="6904356" y="3755517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1,2,[2,4]</a:t>
            </a:r>
            <a:endParaRPr lang="en-US" sz="1400" b="0" dirty="0"/>
          </a:p>
        </p:txBody>
      </p:sp>
      <p:sp>
        <p:nvSpPr>
          <p:cNvPr id="71" name="Rectangle 10"/>
          <p:cNvSpPr>
            <a:spLocks noChangeArrowheads="1"/>
          </p:cNvSpPr>
          <p:nvPr/>
        </p:nvSpPr>
        <p:spPr bwMode="auto">
          <a:xfrm>
            <a:off x="6904356" y="4516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4,1,[3]</a:t>
            </a:r>
            <a:endParaRPr lang="en-US" sz="1400" b="0" dirty="0"/>
          </a:p>
        </p:txBody>
      </p:sp>
      <p:sp>
        <p:nvSpPr>
          <p:cNvPr id="73" name="Rectangle 16"/>
          <p:cNvSpPr>
            <a:spLocks noChangeArrowheads="1"/>
          </p:cNvSpPr>
          <p:nvPr/>
        </p:nvSpPr>
        <p:spPr bwMode="auto">
          <a:xfrm>
            <a:off x="6904356" y="4135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4,1,[1]</a:t>
            </a:r>
            <a:endParaRPr lang="en-US" sz="1400" b="0" dirty="0"/>
          </a:p>
        </p:txBody>
      </p:sp>
      <p:sp>
        <p:nvSpPr>
          <p:cNvPr id="74" name="Rectangle 18"/>
          <p:cNvSpPr>
            <a:spLocks noChangeArrowheads="1"/>
          </p:cNvSpPr>
          <p:nvPr/>
        </p:nvSpPr>
        <p:spPr bwMode="auto">
          <a:xfrm>
            <a:off x="6904356" y="4897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3,1,[2]</a:t>
            </a:r>
            <a:endParaRPr lang="en-US" sz="1400" b="0" dirty="0"/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6904356" y="2613025"/>
            <a:ext cx="830262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2,1,[3]</a:t>
            </a:r>
            <a:endParaRPr lang="en-US" sz="1400" b="0" dirty="0"/>
          </a:p>
        </p:txBody>
      </p:sp>
      <p:sp>
        <p:nvSpPr>
          <p:cNvPr id="78" name="Rectangle 34"/>
          <p:cNvSpPr>
            <a:spLocks noChangeArrowheads="1"/>
          </p:cNvSpPr>
          <p:nvPr/>
        </p:nvSpPr>
        <p:spPr bwMode="auto">
          <a:xfrm>
            <a:off x="6904356" y="5278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1,1,[1]</a:t>
            </a:r>
            <a:endParaRPr lang="en-US" sz="1400" b="0" dirty="0"/>
          </a:p>
        </p:txBody>
      </p:sp>
      <p:sp>
        <p:nvSpPr>
          <p:cNvPr id="79" name="Rectangle 85"/>
          <p:cNvSpPr>
            <a:spLocks noChangeArrowheads="1"/>
          </p:cNvSpPr>
          <p:nvPr/>
        </p:nvSpPr>
        <p:spPr bwMode="black">
          <a:xfrm>
            <a:off x="6451125" y="2609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0" name="Rectangle 86"/>
          <p:cNvSpPr>
            <a:spLocks noChangeArrowheads="1"/>
          </p:cNvSpPr>
          <p:nvPr/>
        </p:nvSpPr>
        <p:spPr bwMode="black">
          <a:xfrm>
            <a:off x="6451125" y="2990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1" name="Rectangle 87"/>
          <p:cNvSpPr>
            <a:spLocks noChangeArrowheads="1"/>
          </p:cNvSpPr>
          <p:nvPr/>
        </p:nvSpPr>
        <p:spPr bwMode="black">
          <a:xfrm>
            <a:off x="6451125" y="3371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2" name="Rectangle 88"/>
          <p:cNvSpPr>
            <a:spLocks noChangeArrowheads="1"/>
          </p:cNvSpPr>
          <p:nvPr/>
        </p:nvSpPr>
        <p:spPr bwMode="black">
          <a:xfrm>
            <a:off x="6451125" y="4895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3" name="Rectangle 89"/>
          <p:cNvSpPr>
            <a:spLocks noChangeArrowheads="1"/>
          </p:cNvSpPr>
          <p:nvPr/>
        </p:nvSpPr>
        <p:spPr bwMode="black">
          <a:xfrm>
            <a:off x="6451125" y="4133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4" name="Rectangle 90"/>
          <p:cNvSpPr>
            <a:spLocks noChangeArrowheads="1"/>
          </p:cNvSpPr>
          <p:nvPr/>
        </p:nvSpPr>
        <p:spPr bwMode="black">
          <a:xfrm>
            <a:off x="6451125" y="4514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5" name="Rectangle 91"/>
          <p:cNvSpPr>
            <a:spLocks noChangeArrowheads="1"/>
          </p:cNvSpPr>
          <p:nvPr/>
        </p:nvSpPr>
        <p:spPr bwMode="black">
          <a:xfrm>
            <a:off x="6451125" y="3752929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86" name="Rectangle 92"/>
          <p:cNvSpPr>
            <a:spLocks noChangeArrowheads="1"/>
          </p:cNvSpPr>
          <p:nvPr/>
        </p:nvSpPr>
        <p:spPr bwMode="black">
          <a:xfrm>
            <a:off x="6451125" y="5276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87" name="Rectangle 19"/>
          <p:cNvSpPr>
            <a:spLocks noChangeArrowheads="1"/>
          </p:cNvSpPr>
          <p:nvPr/>
        </p:nvSpPr>
        <p:spPr bwMode="auto">
          <a:xfrm>
            <a:off x="5143818" y="2613025"/>
            <a:ext cx="1150938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blue</a:t>
            </a:r>
            <a:endParaRPr lang="en-US" sz="1400" b="0" dirty="0"/>
          </a:p>
        </p:txBody>
      </p:sp>
      <p:sp>
        <p:nvSpPr>
          <p:cNvPr id="88" name="Rectangle 19"/>
          <p:cNvSpPr>
            <a:spLocks noChangeArrowheads="1"/>
          </p:cNvSpPr>
          <p:nvPr/>
        </p:nvSpPr>
        <p:spPr bwMode="auto">
          <a:xfrm>
            <a:off x="5143818" y="2992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cat</a:t>
            </a:r>
            <a:endParaRPr lang="en-US" sz="1400" b="0" dirty="0"/>
          </a:p>
        </p:txBody>
      </p:sp>
      <p:sp>
        <p:nvSpPr>
          <p:cNvPr id="89" name="Rectangle 19"/>
          <p:cNvSpPr>
            <a:spLocks noChangeArrowheads="1"/>
          </p:cNvSpPr>
          <p:nvPr/>
        </p:nvSpPr>
        <p:spPr bwMode="auto">
          <a:xfrm>
            <a:off x="5143818" y="3373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egg</a:t>
            </a:r>
            <a:endParaRPr lang="en-US" sz="1400" b="0" dirty="0"/>
          </a:p>
        </p:txBody>
      </p:sp>
      <p:sp>
        <p:nvSpPr>
          <p:cNvPr id="90" name="Rectangle 19"/>
          <p:cNvSpPr>
            <a:spLocks noChangeArrowheads="1"/>
          </p:cNvSpPr>
          <p:nvPr/>
        </p:nvSpPr>
        <p:spPr bwMode="auto">
          <a:xfrm>
            <a:off x="5143818" y="3755517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fish</a:t>
            </a:r>
            <a:endParaRPr lang="en-US" sz="1400" b="0" dirty="0"/>
          </a:p>
        </p:txBody>
      </p:sp>
      <p:sp>
        <p:nvSpPr>
          <p:cNvPr id="91" name="Rectangle 19"/>
          <p:cNvSpPr>
            <a:spLocks noChangeArrowheads="1"/>
          </p:cNvSpPr>
          <p:nvPr/>
        </p:nvSpPr>
        <p:spPr bwMode="auto">
          <a:xfrm>
            <a:off x="5143818" y="4135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green</a:t>
            </a:r>
            <a:endParaRPr lang="en-US" sz="1400" b="0" dirty="0"/>
          </a:p>
        </p:txBody>
      </p:sp>
      <p:sp>
        <p:nvSpPr>
          <p:cNvPr id="92" name="Rectangle 19"/>
          <p:cNvSpPr>
            <a:spLocks noChangeArrowheads="1"/>
          </p:cNvSpPr>
          <p:nvPr/>
        </p:nvSpPr>
        <p:spPr bwMode="auto">
          <a:xfrm>
            <a:off x="5143818" y="4516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ham</a:t>
            </a:r>
            <a:endParaRPr lang="en-US" sz="1400" b="0" dirty="0"/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5143818" y="4897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hat</a:t>
            </a:r>
            <a:endParaRPr lang="en-US" sz="1400" b="0" dirty="0"/>
          </a:p>
        </p:txBody>
      </p:sp>
      <p:sp>
        <p:nvSpPr>
          <p:cNvPr id="94" name="Rectangle 19"/>
          <p:cNvSpPr>
            <a:spLocks noChangeArrowheads="1"/>
          </p:cNvSpPr>
          <p:nvPr/>
        </p:nvSpPr>
        <p:spPr bwMode="auto">
          <a:xfrm>
            <a:off x="5143818" y="5278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one</a:t>
            </a:r>
            <a:endParaRPr lang="en-US" sz="1400" b="0" dirty="0"/>
          </a:p>
        </p:txBody>
      </p:sp>
      <p:cxnSp>
        <p:nvCxnSpPr>
          <p:cNvPr id="103" name="Straight Arrow Connector 227"/>
          <p:cNvCxnSpPr>
            <a:cxnSpLocks noChangeShapeType="1"/>
            <a:stCxn id="87" idx="3"/>
            <a:endCxn id="79" idx="1"/>
          </p:cNvCxnSpPr>
          <p:nvPr/>
        </p:nvCxnSpPr>
        <p:spPr bwMode="auto">
          <a:xfrm flipV="1">
            <a:off x="6294756" y="2762456"/>
            <a:ext cx="156369" cy="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4" name="Straight Arrow Connector 228"/>
          <p:cNvCxnSpPr>
            <a:cxnSpLocks noChangeShapeType="1"/>
            <a:stCxn id="79" idx="3"/>
            <a:endCxn id="75" idx="1"/>
          </p:cNvCxnSpPr>
          <p:nvPr/>
        </p:nvCxnSpPr>
        <p:spPr bwMode="auto">
          <a:xfrm>
            <a:off x="6733255" y="2762456"/>
            <a:ext cx="171101" cy="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5" name="Straight Arrow Connector 231"/>
          <p:cNvCxnSpPr>
            <a:cxnSpLocks noChangeShapeType="1"/>
            <a:stCxn id="88" idx="3"/>
            <a:endCxn id="80" idx="1"/>
          </p:cNvCxnSpPr>
          <p:nvPr/>
        </p:nvCxnSpPr>
        <p:spPr bwMode="auto">
          <a:xfrm>
            <a:off x="6294756" y="3142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6" name="Straight Arrow Connector 232"/>
          <p:cNvCxnSpPr>
            <a:cxnSpLocks noChangeShapeType="1"/>
            <a:stCxn id="80" idx="3"/>
            <a:endCxn id="68" idx="1"/>
          </p:cNvCxnSpPr>
          <p:nvPr/>
        </p:nvCxnSpPr>
        <p:spPr bwMode="auto">
          <a:xfrm flipV="1">
            <a:off x="6733255" y="3142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7" name="Straight Arrow Connector 233"/>
          <p:cNvCxnSpPr>
            <a:cxnSpLocks noChangeShapeType="1"/>
            <a:stCxn id="89" idx="3"/>
            <a:endCxn id="81" idx="1"/>
          </p:cNvCxnSpPr>
          <p:nvPr/>
        </p:nvCxnSpPr>
        <p:spPr bwMode="auto">
          <a:xfrm>
            <a:off x="6294756" y="3523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8" name="Straight Arrow Connector 234"/>
          <p:cNvCxnSpPr>
            <a:cxnSpLocks noChangeShapeType="1"/>
            <a:stCxn id="81" idx="3"/>
            <a:endCxn id="69" idx="1"/>
          </p:cNvCxnSpPr>
          <p:nvPr/>
        </p:nvCxnSpPr>
        <p:spPr bwMode="auto">
          <a:xfrm flipV="1">
            <a:off x="6733255" y="3523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9" name="Straight Arrow Connector 235"/>
          <p:cNvCxnSpPr>
            <a:cxnSpLocks noChangeShapeType="1"/>
            <a:stCxn id="90" idx="3"/>
            <a:endCxn id="85" idx="1"/>
          </p:cNvCxnSpPr>
          <p:nvPr/>
        </p:nvCxnSpPr>
        <p:spPr bwMode="auto">
          <a:xfrm flipV="1">
            <a:off x="6294756" y="3905535"/>
            <a:ext cx="156369" cy="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0" name="Straight Arrow Connector 236"/>
          <p:cNvCxnSpPr>
            <a:cxnSpLocks noChangeShapeType="1"/>
            <a:stCxn id="85" idx="3"/>
            <a:endCxn id="70" idx="1"/>
          </p:cNvCxnSpPr>
          <p:nvPr/>
        </p:nvCxnSpPr>
        <p:spPr bwMode="auto">
          <a:xfrm>
            <a:off x="6733255" y="3905535"/>
            <a:ext cx="171101" cy="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1" name="Straight Arrow Connector 237"/>
          <p:cNvCxnSpPr>
            <a:cxnSpLocks noChangeShapeType="1"/>
            <a:stCxn id="91" idx="3"/>
            <a:endCxn id="83" idx="1"/>
          </p:cNvCxnSpPr>
          <p:nvPr/>
        </p:nvCxnSpPr>
        <p:spPr bwMode="auto">
          <a:xfrm>
            <a:off x="6294756" y="4285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" name="Straight Arrow Connector 238"/>
          <p:cNvCxnSpPr>
            <a:cxnSpLocks noChangeShapeType="1"/>
            <a:stCxn id="83" idx="3"/>
            <a:endCxn id="73" idx="1"/>
          </p:cNvCxnSpPr>
          <p:nvPr/>
        </p:nvCxnSpPr>
        <p:spPr bwMode="auto">
          <a:xfrm flipV="1">
            <a:off x="6733255" y="4285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3" name="Straight Arrow Connector 239"/>
          <p:cNvCxnSpPr>
            <a:cxnSpLocks noChangeShapeType="1"/>
            <a:stCxn id="92" idx="3"/>
            <a:endCxn id="84" idx="1"/>
          </p:cNvCxnSpPr>
          <p:nvPr/>
        </p:nvCxnSpPr>
        <p:spPr bwMode="auto">
          <a:xfrm>
            <a:off x="6294756" y="4666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4" name="Straight Arrow Connector 240"/>
          <p:cNvCxnSpPr>
            <a:cxnSpLocks noChangeShapeType="1"/>
            <a:stCxn id="84" idx="3"/>
            <a:endCxn id="71" idx="1"/>
          </p:cNvCxnSpPr>
          <p:nvPr/>
        </p:nvCxnSpPr>
        <p:spPr bwMode="auto">
          <a:xfrm flipV="1">
            <a:off x="6733255" y="4666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5" name="Straight Arrow Connector 241"/>
          <p:cNvCxnSpPr>
            <a:cxnSpLocks noChangeShapeType="1"/>
            <a:stCxn id="93" idx="3"/>
            <a:endCxn id="82" idx="1"/>
          </p:cNvCxnSpPr>
          <p:nvPr/>
        </p:nvCxnSpPr>
        <p:spPr bwMode="auto">
          <a:xfrm>
            <a:off x="6294756" y="5047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6" name="Straight Arrow Connector 242"/>
          <p:cNvCxnSpPr>
            <a:cxnSpLocks noChangeShapeType="1"/>
            <a:stCxn id="82" idx="3"/>
            <a:endCxn id="74" idx="1"/>
          </p:cNvCxnSpPr>
          <p:nvPr/>
        </p:nvCxnSpPr>
        <p:spPr bwMode="auto">
          <a:xfrm flipV="1">
            <a:off x="6733255" y="5047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7" name="Straight Arrow Connector 243"/>
          <p:cNvCxnSpPr>
            <a:cxnSpLocks noChangeShapeType="1"/>
            <a:stCxn id="94" idx="3"/>
            <a:endCxn id="86" idx="1"/>
          </p:cNvCxnSpPr>
          <p:nvPr/>
        </p:nvCxnSpPr>
        <p:spPr bwMode="auto">
          <a:xfrm>
            <a:off x="6294756" y="5428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8" name="Straight Arrow Connector 244"/>
          <p:cNvCxnSpPr>
            <a:cxnSpLocks noChangeShapeType="1"/>
            <a:stCxn id="86" idx="3"/>
            <a:endCxn id="78" idx="1"/>
          </p:cNvCxnSpPr>
          <p:nvPr/>
        </p:nvCxnSpPr>
        <p:spPr bwMode="auto">
          <a:xfrm flipV="1">
            <a:off x="6733255" y="5428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8" name="Group 44"/>
          <p:cNvGrpSpPr/>
          <p:nvPr/>
        </p:nvGrpSpPr>
        <p:grpSpPr>
          <a:xfrm>
            <a:off x="6208013" y="1143000"/>
            <a:ext cx="2255002" cy="490954"/>
            <a:chOff x="762000" y="1905000"/>
            <a:chExt cx="2255002" cy="490954"/>
          </a:xfrm>
        </p:grpSpPr>
        <p:sp>
          <p:nvSpPr>
            <p:cNvPr id="121" name="TextBox 120"/>
            <p:cNvSpPr txBox="1"/>
            <p:nvPr/>
          </p:nvSpPr>
          <p:spPr>
            <a:xfrm>
              <a:off x="838200" y="2057400"/>
              <a:ext cx="21788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green eggs and ham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4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36" name="Rectangle 34"/>
          <p:cNvSpPr>
            <a:spLocks noChangeArrowheads="1"/>
          </p:cNvSpPr>
          <p:nvPr/>
        </p:nvSpPr>
        <p:spPr bwMode="auto">
          <a:xfrm>
            <a:off x="6904356" y="5659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2,1,[1]</a:t>
            </a:r>
            <a:endParaRPr lang="en-US" sz="1400" b="0" dirty="0"/>
          </a:p>
        </p:txBody>
      </p:sp>
      <p:sp>
        <p:nvSpPr>
          <p:cNvPr id="137" name="Rectangle 92"/>
          <p:cNvSpPr>
            <a:spLocks noChangeArrowheads="1"/>
          </p:cNvSpPr>
          <p:nvPr/>
        </p:nvSpPr>
        <p:spPr bwMode="black">
          <a:xfrm>
            <a:off x="6451125" y="5657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8" name="Rectangle 19"/>
          <p:cNvSpPr>
            <a:spLocks noChangeArrowheads="1"/>
          </p:cNvSpPr>
          <p:nvPr/>
        </p:nvSpPr>
        <p:spPr bwMode="auto">
          <a:xfrm>
            <a:off x="5143818" y="5659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red</a:t>
            </a:r>
            <a:endParaRPr lang="en-US" sz="1400" b="0" dirty="0"/>
          </a:p>
        </p:txBody>
      </p:sp>
      <p:cxnSp>
        <p:nvCxnSpPr>
          <p:cNvPr id="139" name="Straight Arrow Connector 243"/>
          <p:cNvCxnSpPr>
            <a:cxnSpLocks noChangeShapeType="1"/>
            <a:stCxn id="138" idx="3"/>
            <a:endCxn id="137" idx="1"/>
          </p:cNvCxnSpPr>
          <p:nvPr/>
        </p:nvCxnSpPr>
        <p:spPr bwMode="auto">
          <a:xfrm>
            <a:off x="6294756" y="5809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0" name="Straight Arrow Connector 244"/>
          <p:cNvCxnSpPr>
            <a:cxnSpLocks noChangeShapeType="1"/>
            <a:stCxn id="137" idx="3"/>
            <a:endCxn id="136" idx="1"/>
          </p:cNvCxnSpPr>
          <p:nvPr/>
        </p:nvCxnSpPr>
        <p:spPr bwMode="auto">
          <a:xfrm flipV="1">
            <a:off x="6733255" y="5809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1" name="Rectangle 34"/>
          <p:cNvSpPr>
            <a:spLocks noChangeArrowheads="1"/>
          </p:cNvSpPr>
          <p:nvPr/>
        </p:nvSpPr>
        <p:spPr bwMode="auto">
          <a:xfrm>
            <a:off x="6904356" y="6040438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1,1,[3]</a:t>
            </a:r>
            <a:endParaRPr lang="en-US" sz="1400" b="0" dirty="0"/>
          </a:p>
        </p:txBody>
      </p:sp>
      <p:sp>
        <p:nvSpPr>
          <p:cNvPr id="142" name="Rectangle 92"/>
          <p:cNvSpPr>
            <a:spLocks noChangeArrowheads="1"/>
          </p:cNvSpPr>
          <p:nvPr/>
        </p:nvSpPr>
        <p:spPr bwMode="black">
          <a:xfrm>
            <a:off x="6451125" y="6038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43" name="Rectangle 19"/>
          <p:cNvSpPr>
            <a:spLocks noChangeArrowheads="1"/>
          </p:cNvSpPr>
          <p:nvPr/>
        </p:nvSpPr>
        <p:spPr bwMode="auto">
          <a:xfrm>
            <a:off x="5151756" y="6040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two</a:t>
            </a:r>
            <a:endParaRPr lang="en-US" sz="1400" b="0" dirty="0"/>
          </a:p>
        </p:txBody>
      </p:sp>
      <p:cxnSp>
        <p:nvCxnSpPr>
          <p:cNvPr id="144" name="Straight Arrow Connector 243"/>
          <p:cNvCxnSpPr>
            <a:cxnSpLocks noChangeShapeType="1"/>
            <a:stCxn id="143" idx="3"/>
            <a:endCxn id="142" idx="1"/>
          </p:cNvCxnSpPr>
          <p:nvPr/>
        </p:nvCxnSpPr>
        <p:spPr bwMode="auto">
          <a:xfrm>
            <a:off x="6302694" y="6190457"/>
            <a:ext cx="14843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5" name="Straight Arrow Connector 244"/>
          <p:cNvCxnSpPr>
            <a:cxnSpLocks noChangeShapeType="1"/>
            <a:stCxn id="142" idx="3"/>
            <a:endCxn id="141" idx="1"/>
          </p:cNvCxnSpPr>
          <p:nvPr/>
        </p:nvCxnSpPr>
        <p:spPr bwMode="auto">
          <a:xfrm flipV="1">
            <a:off x="6733255" y="6190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5" name="Rectangle 8"/>
          <p:cNvSpPr>
            <a:spLocks noChangeArrowheads="1"/>
          </p:cNvSpPr>
          <p:nvPr/>
        </p:nvSpPr>
        <p:spPr bwMode="auto">
          <a:xfrm>
            <a:off x="7780338" y="3755517"/>
            <a:ext cx="830262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r>
              <a:rPr lang="en-US" sz="1400" b="0" dirty="0" smtClean="0"/>
              <a:t>1,2,[2,4]</a:t>
            </a:r>
            <a:endParaRPr lang="en-US" sz="1400" b="0" dirty="0"/>
          </a:p>
        </p:txBody>
      </p:sp>
      <p:sp>
        <p:nvSpPr>
          <p:cNvPr id="207" name="Right Arrow 245"/>
          <p:cNvSpPr>
            <a:spLocks noChangeArrowheads="1"/>
          </p:cNvSpPr>
          <p:nvPr/>
        </p:nvSpPr>
        <p:spPr bwMode="auto">
          <a:xfrm>
            <a:off x="3886200" y="4133850"/>
            <a:ext cx="685800" cy="533400"/>
          </a:xfrm>
          <a:prstGeom prst="righ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" name="Rectangle 6"/>
          <p:cNvSpPr>
            <a:spLocks noChangeArrowheads="1"/>
          </p:cNvSpPr>
          <p:nvPr/>
        </p:nvSpPr>
        <p:spPr bwMode="auto">
          <a:xfrm>
            <a:off x="2827338" y="2992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3,1</a:t>
            </a:r>
            <a:endParaRPr lang="en-US" sz="1400" b="0" dirty="0"/>
          </a:p>
        </p:txBody>
      </p:sp>
      <p:sp>
        <p:nvSpPr>
          <p:cNvPr id="120" name="Rectangle 7"/>
          <p:cNvSpPr>
            <a:spLocks noChangeArrowheads="1"/>
          </p:cNvSpPr>
          <p:nvPr/>
        </p:nvSpPr>
        <p:spPr bwMode="auto">
          <a:xfrm>
            <a:off x="2827338" y="3373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4,1</a:t>
            </a:r>
            <a:endParaRPr lang="en-US" sz="1400" b="0" dirty="0"/>
          </a:p>
        </p:txBody>
      </p:sp>
      <p:sp>
        <p:nvSpPr>
          <p:cNvPr id="123" name="Rectangle 8"/>
          <p:cNvSpPr>
            <a:spLocks noChangeArrowheads="1"/>
          </p:cNvSpPr>
          <p:nvPr/>
        </p:nvSpPr>
        <p:spPr bwMode="auto">
          <a:xfrm>
            <a:off x="2827338" y="375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1,2</a:t>
            </a:r>
            <a:endParaRPr lang="en-US" sz="1400" b="0" dirty="0"/>
          </a:p>
        </p:txBody>
      </p:sp>
      <p:sp>
        <p:nvSpPr>
          <p:cNvPr id="124" name="Rectangle 10"/>
          <p:cNvSpPr>
            <a:spLocks noChangeArrowheads="1"/>
          </p:cNvSpPr>
          <p:nvPr/>
        </p:nvSpPr>
        <p:spPr bwMode="auto">
          <a:xfrm>
            <a:off x="2827338" y="4516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4,1</a:t>
            </a:r>
            <a:endParaRPr lang="en-US" sz="1400" b="0" dirty="0"/>
          </a:p>
        </p:txBody>
      </p:sp>
      <p:sp>
        <p:nvSpPr>
          <p:cNvPr id="125" name="Rectangle 16"/>
          <p:cNvSpPr>
            <a:spLocks noChangeArrowheads="1"/>
          </p:cNvSpPr>
          <p:nvPr/>
        </p:nvSpPr>
        <p:spPr bwMode="auto">
          <a:xfrm>
            <a:off x="2827338" y="413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4,1</a:t>
            </a:r>
            <a:endParaRPr lang="en-US" sz="1400" b="0" dirty="0"/>
          </a:p>
        </p:txBody>
      </p:sp>
      <p:sp>
        <p:nvSpPr>
          <p:cNvPr id="126" name="Rectangle 18"/>
          <p:cNvSpPr>
            <a:spLocks noChangeArrowheads="1"/>
          </p:cNvSpPr>
          <p:nvPr/>
        </p:nvSpPr>
        <p:spPr bwMode="auto">
          <a:xfrm>
            <a:off x="2827338" y="4897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3,1</a:t>
            </a:r>
            <a:endParaRPr lang="en-US" sz="1400" b="0" dirty="0"/>
          </a:p>
        </p:txBody>
      </p:sp>
      <p:sp>
        <p:nvSpPr>
          <p:cNvPr id="127" name="Rectangle 19"/>
          <p:cNvSpPr>
            <a:spLocks noChangeArrowheads="1"/>
          </p:cNvSpPr>
          <p:nvPr/>
        </p:nvSpPr>
        <p:spPr bwMode="auto">
          <a:xfrm>
            <a:off x="2827338" y="2613025"/>
            <a:ext cx="360363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2,1</a:t>
            </a:r>
            <a:endParaRPr lang="en-US" sz="1400" b="0" dirty="0"/>
          </a:p>
        </p:txBody>
      </p:sp>
      <p:sp>
        <p:nvSpPr>
          <p:cNvPr id="128" name="Rectangle 34"/>
          <p:cNvSpPr>
            <a:spLocks noChangeArrowheads="1"/>
          </p:cNvSpPr>
          <p:nvPr/>
        </p:nvSpPr>
        <p:spPr bwMode="auto">
          <a:xfrm>
            <a:off x="2827338" y="5278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1,1</a:t>
            </a:r>
            <a:endParaRPr lang="en-US" sz="1400" b="0" dirty="0"/>
          </a:p>
        </p:txBody>
      </p:sp>
      <p:sp>
        <p:nvSpPr>
          <p:cNvPr id="129" name="Rectangle 85"/>
          <p:cNvSpPr>
            <a:spLocks noChangeArrowheads="1"/>
          </p:cNvSpPr>
          <p:nvPr/>
        </p:nvSpPr>
        <p:spPr bwMode="black">
          <a:xfrm>
            <a:off x="2374107" y="2609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0" name="Rectangle 86"/>
          <p:cNvSpPr>
            <a:spLocks noChangeArrowheads="1"/>
          </p:cNvSpPr>
          <p:nvPr/>
        </p:nvSpPr>
        <p:spPr bwMode="black">
          <a:xfrm>
            <a:off x="2374107" y="2990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1" name="Rectangle 87"/>
          <p:cNvSpPr>
            <a:spLocks noChangeArrowheads="1"/>
          </p:cNvSpPr>
          <p:nvPr/>
        </p:nvSpPr>
        <p:spPr bwMode="black">
          <a:xfrm>
            <a:off x="2374107" y="3371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2" name="Rectangle 88"/>
          <p:cNvSpPr>
            <a:spLocks noChangeArrowheads="1"/>
          </p:cNvSpPr>
          <p:nvPr/>
        </p:nvSpPr>
        <p:spPr bwMode="black">
          <a:xfrm>
            <a:off x="2374107" y="4895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3" name="Rectangle 89"/>
          <p:cNvSpPr>
            <a:spLocks noChangeArrowheads="1"/>
          </p:cNvSpPr>
          <p:nvPr/>
        </p:nvSpPr>
        <p:spPr bwMode="black">
          <a:xfrm>
            <a:off x="2374107" y="4133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4" name="Rectangle 90"/>
          <p:cNvSpPr>
            <a:spLocks noChangeArrowheads="1"/>
          </p:cNvSpPr>
          <p:nvPr/>
        </p:nvSpPr>
        <p:spPr bwMode="black">
          <a:xfrm>
            <a:off x="2374107" y="4514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35" name="Rectangle 91"/>
          <p:cNvSpPr>
            <a:spLocks noChangeArrowheads="1"/>
          </p:cNvSpPr>
          <p:nvPr/>
        </p:nvSpPr>
        <p:spPr bwMode="black">
          <a:xfrm>
            <a:off x="2374107" y="3752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2</a:t>
            </a:r>
            <a:endParaRPr lang="en-US" sz="1400" b="0" dirty="0"/>
          </a:p>
        </p:txBody>
      </p:sp>
      <p:sp>
        <p:nvSpPr>
          <p:cNvPr id="146" name="Rectangle 92"/>
          <p:cNvSpPr>
            <a:spLocks noChangeArrowheads="1"/>
          </p:cNvSpPr>
          <p:nvPr/>
        </p:nvSpPr>
        <p:spPr bwMode="black">
          <a:xfrm>
            <a:off x="2374107" y="5276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147" name="Rectangle 19"/>
          <p:cNvSpPr>
            <a:spLocks noChangeArrowheads="1"/>
          </p:cNvSpPr>
          <p:nvPr/>
        </p:nvSpPr>
        <p:spPr bwMode="auto">
          <a:xfrm>
            <a:off x="1066800" y="2613025"/>
            <a:ext cx="1150938" cy="300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blue</a:t>
            </a:r>
            <a:endParaRPr lang="en-US" sz="1400" b="0" dirty="0"/>
          </a:p>
        </p:txBody>
      </p:sp>
      <p:sp>
        <p:nvSpPr>
          <p:cNvPr id="148" name="Rectangle 19"/>
          <p:cNvSpPr>
            <a:spLocks noChangeArrowheads="1"/>
          </p:cNvSpPr>
          <p:nvPr/>
        </p:nvSpPr>
        <p:spPr bwMode="auto">
          <a:xfrm>
            <a:off x="1066800" y="2992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cat</a:t>
            </a:r>
            <a:endParaRPr lang="en-US" sz="1400" b="0" dirty="0"/>
          </a:p>
        </p:txBody>
      </p:sp>
      <p:sp>
        <p:nvSpPr>
          <p:cNvPr id="149" name="Rectangle 19"/>
          <p:cNvSpPr>
            <a:spLocks noChangeArrowheads="1"/>
          </p:cNvSpPr>
          <p:nvPr/>
        </p:nvSpPr>
        <p:spPr bwMode="auto">
          <a:xfrm>
            <a:off x="1066800" y="3373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egg</a:t>
            </a:r>
            <a:endParaRPr lang="en-US" sz="1400" b="0" dirty="0"/>
          </a:p>
        </p:txBody>
      </p:sp>
      <p:sp>
        <p:nvSpPr>
          <p:cNvPr id="150" name="Rectangle 19"/>
          <p:cNvSpPr>
            <a:spLocks noChangeArrowheads="1"/>
          </p:cNvSpPr>
          <p:nvPr/>
        </p:nvSpPr>
        <p:spPr bwMode="auto">
          <a:xfrm>
            <a:off x="1066800" y="3755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fish</a:t>
            </a:r>
            <a:endParaRPr lang="en-US" sz="1400" b="0" dirty="0"/>
          </a:p>
        </p:txBody>
      </p:sp>
      <p:sp>
        <p:nvSpPr>
          <p:cNvPr id="151" name="Rectangle 19"/>
          <p:cNvSpPr>
            <a:spLocks noChangeArrowheads="1"/>
          </p:cNvSpPr>
          <p:nvPr/>
        </p:nvSpPr>
        <p:spPr bwMode="auto">
          <a:xfrm>
            <a:off x="1066800" y="4135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green</a:t>
            </a:r>
            <a:endParaRPr lang="en-US" sz="1400" b="0" dirty="0"/>
          </a:p>
        </p:txBody>
      </p:sp>
      <p:sp>
        <p:nvSpPr>
          <p:cNvPr id="152" name="Rectangle 19"/>
          <p:cNvSpPr>
            <a:spLocks noChangeArrowheads="1"/>
          </p:cNvSpPr>
          <p:nvPr/>
        </p:nvSpPr>
        <p:spPr bwMode="auto">
          <a:xfrm>
            <a:off x="1066800" y="4516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ham</a:t>
            </a:r>
            <a:endParaRPr lang="en-US" sz="1400" b="0" dirty="0"/>
          </a:p>
        </p:txBody>
      </p:sp>
      <p:sp>
        <p:nvSpPr>
          <p:cNvPr id="153" name="Rectangle 19"/>
          <p:cNvSpPr>
            <a:spLocks noChangeArrowheads="1"/>
          </p:cNvSpPr>
          <p:nvPr/>
        </p:nvSpPr>
        <p:spPr bwMode="auto">
          <a:xfrm>
            <a:off x="1066800" y="4897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hat</a:t>
            </a:r>
            <a:endParaRPr lang="en-US" sz="1400" b="0" dirty="0"/>
          </a:p>
        </p:txBody>
      </p:sp>
      <p:sp>
        <p:nvSpPr>
          <p:cNvPr id="154" name="Rectangle 19"/>
          <p:cNvSpPr>
            <a:spLocks noChangeArrowheads="1"/>
          </p:cNvSpPr>
          <p:nvPr/>
        </p:nvSpPr>
        <p:spPr bwMode="auto">
          <a:xfrm>
            <a:off x="1066800" y="5278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one</a:t>
            </a:r>
            <a:endParaRPr lang="en-US" sz="1400" b="0" dirty="0"/>
          </a:p>
        </p:txBody>
      </p:sp>
      <p:sp>
        <p:nvSpPr>
          <p:cNvPr id="155" name="Rectangle 7"/>
          <p:cNvSpPr>
            <a:spLocks noChangeArrowheads="1"/>
          </p:cNvSpPr>
          <p:nvPr/>
        </p:nvSpPr>
        <p:spPr bwMode="auto">
          <a:xfrm>
            <a:off x="3208338" y="3755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2,2</a:t>
            </a:r>
            <a:endParaRPr lang="en-US" sz="1400" b="0" dirty="0"/>
          </a:p>
        </p:txBody>
      </p:sp>
      <p:cxnSp>
        <p:nvCxnSpPr>
          <p:cNvPr id="156" name="Straight Arrow Connector 227"/>
          <p:cNvCxnSpPr>
            <a:cxnSpLocks noChangeShapeType="1"/>
            <a:stCxn id="147" idx="3"/>
            <a:endCxn id="129" idx="1"/>
          </p:cNvCxnSpPr>
          <p:nvPr/>
        </p:nvCxnSpPr>
        <p:spPr bwMode="auto">
          <a:xfrm flipV="1">
            <a:off x="2217738" y="2762456"/>
            <a:ext cx="156369" cy="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7" name="Straight Arrow Connector 228"/>
          <p:cNvCxnSpPr>
            <a:cxnSpLocks noChangeShapeType="1"/>
            <a:stCxn id="129" idx="3"/>
            <a:endCxn id="127" idx="1"/>
          </p:cNvCxnSpPr>
          <p:nvPr/>
        </p:nvCxnSpPr>
        <p:spPr bwMode="auto">
          <a:xfrm>
            <a:off x="2656237" y="2762456"/>
            <a:ext cx="171101" cy="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8" name="Straight Arrow Connector 231"/>
          <p:cNvCxnSpPr>
            <a:cxnSpLocks noChangeShapeType="1"/>
            <a:stCxn id="148" idx="3"/>
            <a:endCxn id="130" idx="1"/>
          </p:cNvCxnSpPr>
          <p:nvPr/>
        </p:nvCxnSpPr>
        <p:spPr bwMode="auto">
          <a:xfrm>
            <a:off x="2217738" y="3142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9" name="Straight Arrow Connector 232"/>
          <p:cNvCxnSpPr>
            <a:cxnSpLocks noChangeShapeType="1"/>
            <a:stCxn id="130" idx="3"/>
            <a:endCxn id="119" idx="1"/>
          </p:cNvCxnSpPr>
          <p:nvPr/>
        </p:nvCxnSpPr>
        <p:spPr bwMode="auto">
          <a:xfrm flipV="1">
            <a:off x="2656237" y="3142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0" name="Straight Arrow Connector 233"/>
          <p:cNvCxnSpPr>
            <a:cxnSpLocks noChangeShapeType="1"/>
            <a:stCxn id="149" idx="3"/>
            <a:endCxn id="131" idx="1"/>
          </p:cNvCxnSpPr>
          <p:nvPr/>
        </p:nvCxnSpPr>
        <p:spPr bwMode="auto">
          <a:xfrm>
            <a:off x="2217738" y="3523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1" name="Straight Arrow Connector 234"/>
          <p:cNvCxnSpPr>
            <a:cxnSpLocks noChangeShapeType="1"/>
            <a:stCxn id="131" idx="3"/>
            <a:endCxn id="120" idx="1"/>
          </p:cNvCxnSpPr>
          <p:nvPr/>
        </p:nvCxnSpPr>
        <p:spPr bwMode="auto">
          <a:xfrm flipV="1">
            <a:off x="2656237" y="3523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2" name="Straight Arrow Connector 235"/>
          <p:cNvCxnSpPr>
            <a:cxnSpLocks noChangeShapeType="1"/>
            <a:stCxn id="150" idx="3"/>
            <a:endCxn id="135" idx="1"/>
          </p:cNvCxnSpPr>
          <p:nvPr/>
        </p:nvCxnSpPr>
        <p:spPr bwMode="auto">
          <a:xfrm flipV="1">
            <a:off x="2217738" y="3905456"/>
            <a:ext cx="156369" cy="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" name="Straight Arrow Connector 236"/>
          <p:cNvCxnSpPr>
            <a:cxnSpLocks noChangeShapeType="1"/>
            <a:stCxn id="135" idx="3"/>
            <a:endCxn id="123" idx="1"/>
          </p:cNvCxnSpPr>
          <p:nvPr/>
        </p:nvCxnSpPr>
        <p:spPr bwMode="auto">
          <a:xfrm>
            <a:off x="2656237" y="3905456"/>
            <a:ext cx="171101" cy="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4" name="Straight Arrow Connector 237"/>
          <p:cNvCxnSpPr>
            <a:cxnSpLocks noChangeShapeType="1"/>
            <a:stCxn id="151" idx="3"/>
            <a:endCxn id="133" idx="1"/>
          </p:cNvCxnSpPr>
          <p:nvPr/>
        </p:nvCxnSpPr>
        <p:spPr bwMode="auto">
          <a:xfrm>
            <a:off x="2217738" y="4285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8" name="Straight Arrow Connector 238"/>
          <p:cNvCxnSpPr>
            <a:cxnSpLocks noChangeShapeType="1"/>
            <a:stCxn id="133" idx="3"/>
            <a:endCxn id="125" idx="1"/>
          </p:cNvCxnSpPr>
          <p:nvPr/>
        </p:nvCxnSpPr>
        <p:spPr bwMode="auto">
          <a:xfrm flipV="1">
            <a:off x="2656237" y="4285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9" name="Straight Arrow Connector 239"/>
          <p:cNvCxnSpPr>
            <a:cxnSpLocks noChangeShapeType="1"/>
            <a:stCxn id="152" idx="3"/>
            <a:endCxn id="134" idx="1"/>
          </p:cNvCxnSpPr>
          <p:nvPr/>
        </p:nvCxnSpPr>
        <p:spPr bwMode="auto">
          <a:xfrm>
            <a:off x="2217738" y="4666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0" name="Straight Arrow Connector 240"/>
          <p:cNvCxnSpPr>
            <a:cxnSpLocks noChangeShapeType="1"/>
            <a:stCxn id="134" idx="3"/>
            <a:endCxn id="124" idx="1"/>
          </p:cNvCxnSpPr>
          <p:nvPr/>
        </p:nvCxnSpPr>
        <p:spPr bwMode="auto">
          <a:xfrm flipV="1">
            <a:off x="2656237" y="4666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1" name="Straight Arrow Connector 241"/>
          <p:cNvCxnSpPr>
            <a:cxnSpLocks noChangeShapeType="1"/>
            <a:stCxn id="153" idx="3"/>
            <a:endCxn id="132" idx="1"/>
          </p:cNvCxnSpPr>
          <p:nvPr/>
        </p:nvCxnSpPr>
        <p:spPr bwMode="auto">
          <a:xfrm>
            <a:off x="2217738" y="5047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2" name="Straight Arrow Connector 242"/>
          <p:cNvCxnSpPr>
            <a:cxnSpLocks noChangeShapeType="1"/>
            <a:stCxn id="132" idx="3"/>
            <a:endCxn id="126" idx="1"/>
          </p:cNvCxnSpPr>
          <p:nvPr/>
        </p:nvCxnSpPr>
        <p:spPr bwMode="auto">
          <a:xfrm flipV="1">
            <a:off x="2656237" y="5047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3" name="Straight Arrow Connector 243"/>
          <p:cNvCxnSpPr>
            <a:cxnSpLocks noChangeShapeType="1"/>
            <a:stCxn id="154" idx="3"/>
            <a:endCxn id="146" idx="1"/>
          </p:cNvCxnSpPr>
          <p:nvPr/>
        </p:nvCxnSpPr>
        <p:spPr bwMode="auto">
          <a:xfrm>
            <a:off x="2217738" y="5428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4" name="Straight Arrow Connector 244"/>
          <p:cNvCxnSpPr>
            <a:cxnSpLocks noChangeShapeType="1"/>
            <a:stCxn id="146" idx="3"/>
            <a:endCxn id="128" idx="1"/>
          </p:cNvCxnSpPr>
          <p:nvPr/>
        </p:nvCxnSpPr>
        <p:spPr bwMode="auto">
          <a:xfrm flipV="1">
            <a:off x="2656237" y="5428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25" name="Rectangle 34"/>
          <p:cNvSpPr>
            <a:spLocks noChangeArrowheads="1"/>
          </p:cNvSpPr>
          <p:nvPr/>
        </p:nvSpPr>
        <p:spPr bwMode="auto">
          <a:xfrm>
            <a:off x="2827338" y="5659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2,1</a:t>
            </a:r>
            <a:endParaRPr lang="en-US" sz="1400" b="0" dirty="0"/>
          </a:p>
        </p:txBody>
      </p:sp>
      <p:sp>
        <p:nvSpPr>
          <p:cNvPr id="226" name="Rectangle 92"/>
          <p:cNvSpPr>
            <a:spLocks noChangeArrowheads="1"/>
          </p:cNvSpPr>
          <p:nvPr/>
        </p:nvSpPr>
        <p:spPr bwMode="black">
          <a:xfrm>
            <a:off x="2374107" y="5657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227" name="Rectangle 19"/>
          <p:cNvSpPr>
            <a:spLocks noChangeArrowheads="1"/>
          </p:cNvSpPr>
          <p:nvPr/>
        </p:nvSpPr>
        <p:spPr bwMode="auto">
          <a:xfrm>
            <a:off x="1066800" y="5659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red</a:t>
            </a:r>
            <a:endParaRPr lang="en-US" sz="1400" b="0" dirty="0"/>
          </a:p>
        </p:txBody>
      </p:sp>
      <p:cxnSp>
        <p:nvCxnSpPr>
          <p:cNvPr id="228" name="Straight Arrow Connector 243"/>
          <p:cNvCxnSpPr>
            <a:cxnSpLocks noChangeShapeType="1"/>
            <a:stCxn id="227" idx="3"/>
            <a:endCxn id="226" idx="1"/>
          </p:cNvCxnSpPr>
          <p:nvPr/>
        </p:nvCxnSpPr>
        <p:spPr bwMode="auto">
          <a:xfrm>
            <a:off x="2217738" y="5809457"/>
            <a:ext cx="156369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9" name="Straight Arrow Connector 244"/>
          <p:cNvCxnSpPr>
            <a:cxnSpLocks noChangeShapeType="1"/>
            <a:stCxn id="226" idx="3"/>
            <a:endCxn id="225" idx="1"/>
          </p:cNvCxnSpPr>
          <p:nvPr/>
        </p:nvCxnSpPr>
        <p:spPr bwMode="auto">
          <a:xfrm flipV="1">
            <a:off x="2656237" y="5809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30" name="Rectangle 34"/>
          <p:cNvSpPr>
            <a:spLocks noChangeArrowheads="1"/>
          </p:cNvSpPr>
          <p:nvPr/>
        </p:nvSpPr>
        <p:spPr bwMode="auto">
          <a:xfrm>
            <a:off x="2827338" y="6040438"/>
            <a:ext cx="360363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1,1</a:t>
            </a:r>
            <a:endParaRPr lang="en-US" sz="1400" b="0" dirty="0"/>
          </a:p>
        </p:txBody>
      </p:sp>
      <p:sp>
        <p:nvSpPr>
          <p:cNvPr id="231" name="Rectangle 92"/>
          <p:cNvSpPr>
            <a:spLocks noChangeArrowheads="1"/>
          </p:cNvSpPr>
          <p:nvPr/>
        </p:nvSpPr>
        <p:spPr bwMode="black">
          <a:xfrm>
            <a:off x="2374107" y="6038850"/>
            <a:ext cx="282130" cy="305212"/>
          </a:xfrm>
          <a:prstGeom prst="rect">
            <a:avLst/>
          </a:prstGeom>
          <a:solidFill>
            <a:schemeClr val="accent5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400" b="0" dirty="0" smtClean="0"/>
              <a:t>1</a:t>
            </a:r>
            <a:endParaRPr lang="en-US" sz="1400" b="0" dirty="0"/>
          </a:p>
        </p:txBody>
      </p:sp>
      <p:sp>
        <p:nvSpPr>
          <p:cNvPr id="232" name="Rectangle 19"/>
          <p:cNvSpPr>
            <a:spLocks noChangeArrowheads="1"/>
          </p:cNvSpPr>
          <p:nvPr/>
        </p:nvSpPr>
        <p:spPr bwMode="auto">
          <a:xfrm>
            <a:off x="1074738" y="6040438"/>
            <a:ext cx="1150938" cy="300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1400" b="0" dirty="0" smtClean="0"/>
              <a:t>two</a:t>
            </a:r>
            <a:endParaRPr lang="en-US" sz="1400" b="0" dirty="0"/>
          </a:p>
        </p:txBody>
      </p:sp>
      <p:cxnSp>
        <p:nvCxnSpPr>
          <p:cNvPr id="233" name="Straight Arrow Connector 243"/>
          <p:cNvCxnSpPr>
            <a:cxnSpLocks noChangeShapeType="1"/>
            <a:stCxn id="232" idx="3"/>
            <a:endCxn id="231" idx="1"/>
          </p:cNvCxnSpPr>
          <p:nvPr/>
        </p:nvCxnSpPr>
        <p:spPr bwMode="auto">
          <a:xfrm>
            <a:off x="2225676" y="6190457"/>
            <a:ext cx="14843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4" name="Straight Arrow Connector 244"/>
          <p:cNvCxnSpPr>
            <a:cxnSpLocks noChangeShapeType="1"/>
            <a:stCxn id="231" idx="3"/>
            <a:endCxn id="230" idx="1"/>
          </p:cNvCxnSpPr>
          <p:nvPr/>
        </p:nvCxnSpPr>
        <p:spPr bwMode="auto">
          <a:xfrm flipV="1">
            <a:off x="2656237" y="6190457"/>
            <a:ext cx="171101" cy="9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75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36" grpId="0" animBg="1"/>
      <p:bldP spid="137" grpId="0" animBg="1"/>
      <p:bldP spid="138" grpId="0" animBg="1"/>
      <p:bldP spid="141" grpId="0" animBg="1"/>
      <p:bldP spid="142" grpId="0" animBg="1"/>
      <p:bldP spid="143" grpId="0" animBg="1"/>
      <p:bldP spid="16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Indexing: Performance Analysis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Fundamentally, a large sorting problem</a:t>
            </a:r>
          </a:p>
          <a:p>
            <a:pPr lvl="1"/>
            <a:r>
              <a:rPr lang="en-US" dirty="0" smtClean="0"/>
              <a:t>Terms usually fit in memory</a:t>
            </a:r>
          </a:p>
          <a:p>
            <a:pPr lvl="1"/>
            <a:r>
              <a:rPr lang="en-US" dirty="0" smtClean="0"/>
              <a:t>Postings usually don’t</a:t>
            </a:r>
          </a:p>
          <a:p>
            <a:r>
              <a:rPr lang="en-US" dirty="0" smtClean="0"/>
              <a:t>How is it done on a single machine?</a:t>
            </a:r>
          </a:p>
          <a:p>
            <a:r>
              <a:rPr lang="en-US" dirty="0" smtClean="0"/>
              <a:t>How can it be done with MapReduce?</a:t>
            </a:r>
          </a:p>
          <a:p>
            <a:r>
              <a:rPr lang="en-US" dirty="0" smtClean="0"/>
              <a:t>First, let’s characterize the problem size:</a:t>
            </a:r>
          </a:p>
          <a:p>
            <a:pPr lvl="1"/>
            <a:r>
              <a:rPr lang="en-US" dirty="0" smtClean="0"/>
              <a:t>Size of vocabulary</a:t>
            </a:r>
          </a:p>
          <a:p>
            <a:pPr lvl="1"/>
            <a:r>
              <a:rPr lang="en-US" dirty="0" smtClean="0"/>
              <a:t>Size of postings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1219200" y="1501775"/>
            <a:ext cx="6858000" cy="1676400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Vocabulary Size: Heaps’ Law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Heaps’ Law: linear in log-log space</a:t>
            </a:r>
          </a:p>
          <a:p>
            <a:r>
              <a:rPr lang="en-US" dirty="0" smtClean="0"/>
              <a:t>Vocabulary size grows unbounded!</a:t>
            </a:r>
          </a:p>
          <a:p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447800" y="1676400"/>
          <a:ext cx="2392363" cy="838200"/>
        </p:xfrm>
        <a:graphic>
          <a:graphicData uri="http://schemas.openxmlformats.org/presentationml/2006/ole">
            <p:oleObj spid="_x0000_s3074" name="Equation" r:id="rId4" imgW="583920" imgH="203040" progId="Equation.3">
              <p:embed/>
            </p:oleObj>
          </a:graphicData>
        </a:graphic>
      </p:graphicFrame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3962400" y="1690688"/>
            <a:ext cx="40286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 smtClean="0">
                <a:solidFill>
                  <a:schemeClr val="bg2"/>
                </a:solidFill>
              </a:rPr>
              <a:t>M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>
                <a:solidFill>
                  <a:schemeClr val="bg2"/>
                </a:solidFill>
              </a:rPr>
              <a:t>is vocabulary size</a:t>
            </a:r>
          </a:p>
          <a:p>
            <a:r>
              <a:rPr lang="en-US" b="0" i="1" dirty="0" smtClean="0">
                <a:solidFill>
                  <a:schemeClr val="bg2"/>
                </a:solidFill>
              </a:rPr>
              <a:t>T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>
                <a:solidFill>
                  <a:schemeClr val="bg2"/>
                </a:solidFill>
              </a:rPr>
              <a:t>is </a:t>
            </a:r>
            <a:r>
              <a:rPr lang="en-US" b="0" dirty="0" smtClean="0">
                <a:solidFill>
                  <a:schemeClr val="bg2"/>
                </a:solidFill>
              </a:rPr>
              <a:t>collection size </a:t>
            </a:r>
            <a:r>
              <a:rPr lang="en-US" b="0" dirty="0">
                <a:solidFill>
                  <a:schemeClr val="bg2"/>
                </a:solidFill>
              </a:rPr>
              <a:t>(number of documents)</a:t>
            </a:r>
          </a:p>
          <a:p>
            <a:r>
              <a:rPr lang="en-US" b="0" i="1" dirty="0" smtClean="0">
                <a:solidFill>
                  <a:schemeClr val="bg2"/>
                </a:solidFill>
              </a:rPr>
              <a:t>k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>
                <a:solidFill>
                  <a:schemeClr val="bg2"/>
                </a:solidFill>
              </a:rPr>
              <a:t>and </a:t>
            </a:r>
            <a:r>
              <a:rPr lang="en-US" b="0" i="1" dirty="0" smtClean="0">
                <a:solidFill>
                  <a:schemeClr val="bg2"/>
                </a:solidFill>
                <a:sym typeface="Symbol" pitchFamily="18" charset="2"/>
              </a:rPr>
              <a:t>b</a:t>
            </a:r>
            <a:r>
              <a:rPr lang="en-US" b="0" dirty="0" smtClean="0">
                <a:solidFill>
                  <a:schemeClr val="bg2"/>
                </a:solidFill>
                <a:sym typeface="Symbol" pitchFamily="18" charset="2"/>
              </a:rPr>
              <a:t> </a:t>
            </a:r>
            <a:r>
              <a:rPr lang="en-US" b="0" dirty="0">
                <a:solidFill>
                  <a:schemeClr val="bg2"/>
                </a:solidFill>
                <a:sym typeface="Symbol" pitchFamily="18" charset="2"/>
              </a:rPr>
              <a:t>are constants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1600200" y="2644775"/>
            <a:ext cx="5943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dirty="0">
                <a:solidFill>
                  <a:schemeClr val="bg2"/>
                </a:solidFill>
              </a:rPr>
              <a:t>Typically, </a:t>
            </a:r>
            <a:r>
              <a:rPr lang="en-US" b="0" i="1" dirty="0" smtClean="0">
                <a:solidFill>
                  <a:schemeClr val="bg2"/>
                </a:solidFill>
              </a:rPr>
              <a:t>k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>
                <a:solidFill>
                  <a:schemeClr val="bg2"/>
                </a:solidFill>
              </a:rPr>
              <a:t>is between </a:t>
            </a:r>
            <a:r>
              <a:rPr lang="en-US" b="0" dirty="0" smtClean="0">
                <a:solidFill>
                  <a:schemeClr val="bg2"/>
                </a:solidFill>
              </a:rPr>
              <a:t>30 </a:t>
            </a:r>
            <a:r>
              <a:rPr lang="en-US" b="0" dirty="0">
                <a:solidFill>
                  <a:schemeClr val="bg2"/>
                </a:solidFill>
              </a:rPr>
              <a:t>and 100, </a:t>
            </a:r>
            <a:r>
              <a:rPr lang="en-US" b="0" i="1" dirty="0" smtClean="0">
                <a:solidFill>
                  <a:schemeClr val="bg2"/>
                </a:solidFill>
                <a:sym typeface="Symbol" pitchFamily="18" charset="2"/>
              </a:rPr>
              <a:t>b</a:t>
            </a:r>
            <a:r>
              <a:rPr lang="en-US" b="0" dirty="0" smtClean="0">
                <a:solidFill>
                  <a:schemeClr val="bg2"/>
                </a:solidFill>
                <a:sym typeface="Symbol" pitchFamily="18" charset="2"/>
              </a:rPr>
              <a:t> </a:t>
            </a:r>
            <a:r>
              <a:rPr lang="en-US" b="0" dirty="0">
                <a:solidFill>
                  <a:schemeClr val="bg2"/>
                </a:solidFill>
                <a:sym typeface="Symbol" pitchFamily="18" charset="2"/>
              </a:rPr>
              <a:t>is between 0.4 and 0.6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Heaps’ Law for RCV1</a:t>
            </a:r>
            <a:endParaRPr lang="en-US" dirty="0"/>
          </a:p>
        </p:txBody>
      </p:sp>
      <p:pic>
        <p:nvPicPr>
          <p:cNvPr id="5" name="Picture 4" descr="Heaps-La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1371600"/>
            <a:ext cx="4578443" cy="419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5867400"/>
            <a:ext cx="7510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Reuters-RCV1 collection: 806,791 newswire documents (Aug 20, 1996-August 19, 1997)</a:t>
            </a:r>
            <a:endParaRPr lang="en-US" sz="14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6781800" y="13716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k = 44</a:t>
            </a:r>
          </a:p>
          <a:p>
            <a:r>
              <a:rPr lang="en-US" b="0" dirty="0" smtClean="0"/>
              <a:t>b = 0.49</a:t>
            </a:r>
            <a:endParaRPr lang="en-US" b="0" dirty="0"/>
          </a:p>
        </p:txBody>
      </p:sp>
      <p:sp>
        <p:nvSpPr>
          <p:cNvPr id="8" name="TextBox 7"/>
          <p:cNvSpPr txBox="1"/>
          <p:nvPr/>
        </p:nvSpPr>
        <p:spPr>
          <a:xfrm>
            <a:off x="6858000" y="4114800"/>
            <a:ext cx="20152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First 1,000,020 terms:</a:t>
            </a:r>
          </a:p>
          <a:p>
            <a:r>
              <a:rPr lang="en-US" sz="1400" b="0" dirty="0" smtClean="0">
                <a:solidFill>
                  <a:srgbClr val="FF0000"/>
                </a:solidFill>
              </a:rPr>
              <a:t>     Predicted = 38,323</a:t>
            </a:r>
          </a:p>
          <a:p>
            <a:r>
              <a:rPr lang="en-US" sz="1400" b="0" dirty="0" smtClean="0">
                <a:solidFill>
                  <a:srgbClr val="FF0000"/>
                </a:solidFill>
              </a:rPr>
              <a:t>     Actual = 38,365</a:t>
            </a:r>
            <a:endParaRPr lang="en-US" sz="1400" b="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6" y="6611779"/>
            <a:ext cx="4349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/>
              <a:t>Manning, </a:t>
            </a:r>
            <a:r>
              <a:rPr lang="en-US" sz="1000" b="0" dirty="0" err="1" smtClean="0"/>
              <a:t>Raghavan</a:t>
            </a:r>
            <a:r>
              <a:rPr lang="en-US" sz="1000" b="0" dirty="0" smtClean="0"/>
              <a:t>, </a:t>
            </a:r>
            <a:r>
              <a:rPr lang="en-US" sz="1000" b="0" dirty="0" err="1" smtClean="0"/>
              <a:t>Schütze</a:t>
            </a:r>
            <a:r>
              <a:rPr lang="en-US" sz="1000" b="0" dirty="0" smtClean="0"/>
              <a:t>, Introduction to Information Retrieval (2008)</a:t>
            </a:r>
            <a:endParaRPr lang="en-US" sz="1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1219200" y="1501775"/>
            <a:ext cx="6858000" cy="1676400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Postings Size: </a:t>
            </a:r>
            <a:r>
              <a:rPr lang="en-US" dirty="0" err="1" smtClean="0"/>
              <a:t>Zipf’s</a:t>
            </a:r>
            <a:r>
              <a:rPr lang="en-US" dirty="0" smtClean="0"/>
              <a:t> Law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Zipf’s</a:t>
            </a:r>
            <a:r>
              <a:rPr lang="en-US" dirty="0" smtClean="0"/>
              <a:t> Law: (also) linear in log-log space</a:t>
            </a:r>
          </a:p>
          <a:p>
            <a:pPr lvl="1"/>
            <a:r>
              <a:rPr lang="en-US" dirty="0" smtClean="0"/>
              <a:t>Specific case of Power Law distributions</a:t>
            </a:r>
          </a:p>
          <a:p>
            <a:r>
              <a:rPr lang="en-US" dirty="0" smtClean="0"/>
              <a:t>In other words:</a:t>
            </a:r>
          </a:p>
          <a:p>
            <a:pPr lvl="1"/>
            <a:r>
              <a:rPr lang="en-US" dirty="0" smtClean="0"/>
              <a:t>A few elements occur very frequently</a:t>
            </a:r>
          </a:p>
          <a:p>
            <a:pPr lvl="1"/>
            <a:r>
              <a:rPr lang="en-US" dirty="0" smtClean="0"/>
              <a:t>Many elements occur very infrequently</a:t>
            </a:r>
          </a:p>
          <a:p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371600" y="1649450"/>
          <a:ext cx="1524000" cy="1322350"/>
        </p:xfrm>
        <a:graphic>
          <a:graphicData uri="http://schemas.openxmlformats.org/presentationml/2006/ole">
            <p:oleObj spid="_x0000_s192514" name="Equation" r:id="rId4" imgW="457200" imgH="393480" progId="Equation.3">
              <p:embed/>
            </p:oleObj>
          </a:graphicData>
        </a:graphic>
      </p:graphicFrame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3256650" y="2082225"/>
            <a:ext cx="46490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 err="1" smtClean="0">
                <a:solidFill>
                  <a:schemeClr val="bg2"/>
                </a:solidFill>
              </a:rPr>
              <a:t>cf</a:t>
            </a:r>
            <a:r>
              <a:rPr lang="en-US" b="0" dirty="0" smtClean="0">
                <a:solidFill>
                  <a:schemeClr val="bg2"/>
                </a:solidFill>
              </a:rPr>
              <a:t> is the collection frequency of </a:t>
            </a:r>
            <a:r>
              <a:rPr lang="en-US" b="0" i="1" dirty="0" err="1" smtClean="0">
                <a:solidFill>
                  <a:schemeClr val="bg2"/>
                </a:solidFill>
              </a:rPr>
              <a:t>i</a:t>
            </a:r>
            <a:r>
              <a:rPr lang="en-US" b="0" dirty="0" err="1" smtClean="0">
                <a:solidFill>
                  <a:schemeClr val="bg2"/>
                </a:solidFill>
              </a:rPr>
              <a:t>-th</a:t>
            </a:r>
            <a:r>
              <a:rPr lang="en-US" b="0" dirty="0" smtClean="0">
                <a:solidFill>
                  <a:schemeClr val="bg2"/>
                </a:solidFill>
              </a:rPr>
              <a:t> common term</a:t>
            </a:r>
          </a:p>
          <a:p>
            <a:r>
              <a:rPr lang="en-US" b="0" i="1" dirty="0" smtClean="0">
                <a:solidFill>
                  <a:schemeClr val="bg2"/>
                </a:solidFill>
              </a:rPr>
              <a:t>c</a:t>
            </a: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>
                <a:solidFill>
                  <a:schemeClr val="bg2"/>
                </a:solidFill>
              </a:rPr>
              <a:t>is </a:t>
            </a:r>
            <a:r>
              <a:rPr lang="en-US" b="0" dirty="0" smtClean="0">
                <a:solidFill>
                  <a:schemeClr val="bg2"/>
                </a:solidFill>
              </a:rPr>
              <a:t>a constant</a:t>
            </a:r>
            <a:endParaRPr lang="en-US" b="0" dirty="0">
              <a:solidFill>
                <a:schemeClr val="bg2"/>
              </a:solidFill>
              <a:sym typeface="Symbol" pitchFamily="18" charset="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 for RCV1</a:t>
            </a:r>
            <a:endParaRPr lang="en-US" dirty="0"/>
          </a:p>
        </p:txBody>
      </p:sp>
      <p:pic>
        <p:nvPicPr>
          <p:cNvPr id="5" name="Picture 4" descr="Zipfs-La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0552" y="1371600"/>
            <a:ext cx="4649336" cy="4187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5867400"/>
            <a:ext cx="7510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Reuters-RCV1 collection: 806,791 newswire documents (Aug 20, 1996-August 19, 1997)</a:t>
            </a:r>
            <a:endParaRPr lang="en-US" sz="14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6934200" y="442978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Fit isn’t that good… but good enough!</a:t>
            </a:r>
            <a:endParaRPr lang="en-US" sz="1400" b="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" y="6611779"/>
            <a:ext cx="4349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/>
              <a:t>Manning, </a:t>
            </a:r>
            <a:r>
              <a:rPr lang="en-US" sz="1000" b="0" dirty="0" err="1" smtClean="0"/>
              <a:t>Raghavan</a:t>
            </a:r>
            <a:r>
              <a:rPr lang="en-US" sz="1000" b="0" dirty="0" smtClean="0"/>
              <a:t>, </a:t>
            </a:r>
            <a:r>
              <a:rPr lang="en-US" sz="1000" b="0" dirty="0" err="1" smtClean="0"/>
              <a:t>Schütze</a:t>
            </a:r>
            <a:r>
              <a:rPr lang="en-US" sz="1000" b="0" dirty="0" smtClean="0"/>
              <a:t>, Introduction to Information Retrieval (2008)</a:t>
            </a:r>
            <a:endParaRPr lang="en-US" sz="1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-law-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7340" y="228600"/>
            <a:ext cx="4600660" cy="61078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57890"/>
            <a:ext cx="4084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solidFill>
                  <a:schemeClr val="bg1"/>
                </a:solidFill>
              </a:rPr>
              <a:t>Figure from: Newman, M. E. J. (2005) “Power laws, Pareto distributions and </a:t>
            </a:r>
            <a:r>
              <a:rPr lang="en-US" sz="1000" b="0" dirty="0" err="1" smtClean="0">
                <a:solidFill>
                  <a:schemeClr val="bg1"/>
                </a:solidFill>
              </a:rPr>
              <a:t>Zipf's</a:t>
            </a:r>
            <a:r>
              <a:rPr lang="en-US" sz="1000" b="0" dirty="0" smtClean="0">
                <a:solidFill>
                  <a:schemeClr val="bg1"/>
                </a:solidFill>
              </a:rPr>
              <a:t> law.” Contemporary Physics 46:323–351.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517061">
            <a:off x="1806872" y="3048000"/>
            <a:ext cx="5788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Power Laws are everywhere!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MapReduce: Index Construction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 over all documents</a:t>
            </a:r>
          </a:p>
          <a:p>
            <a:pPr lvl="1"/>
            <a:r>
              <a:rPr lang="en-US" dirty="0" smtClean="0"/>
              <a:t>Emit </a:t>
            </a:r>
            <a:r>
              <a:rPr lang="en-US" i="1" dirty="0" smtClean="0"/>
              <a:t>term</a:t>
            </a:r>
            <a:r>
              <a:rPr lang="en-US" dirty="0" smtClean="0"/>
              <a:t> as key, (</a:t>
            </a:r>
            <a:r>
              <a:rPr lang="en-US" i="1" dirty="0" err="1" smtClean="0"/>
              <a:t>docno</a:t>
            </a:r>
            <a:r>
              <a:rPr lang="en-US" dirty="0" smtClean="0"/>
              <a:t>, </a:t>
            </a:r>
            <a:r>
              <a:rPr lang="en-US" i="1" dirty="0" err="1" smtClean="0"/>
              <a:t>tf</a:t>
            </a:r>
            <a:r>
              <a:rPr lang="en-US" i="1" dirty="0" smtClean="0"/>
              <a:t>)</a:t>
            </a:r>
            <a:r>
              <a:rPr lang="en-US" dirty="0" smtClean="0"/>
              <a:t> as value</a:t>
            </a:r>
          </a:p>
          <a:p>
            <a:pPr lvl="1"/>
            <a:r>
              <a:rPr lang="en-US" dirty="0" smtClean="0"/>
              <a:t>Emit other information as necessary (e.g., term position)</a:t>
            </a:r>
          </a:p>
          <a:p>
            <a:r>
              <a:rPr lang="en-US" dirty="0" smtClean="0"/>
              <a:t>Sort/shuffle: group postings by term</a:t>
            </a:r>
          </a:p>
          <a:p>
            <a:r>
              <a:rPr lang="en-US" dirty="0" smtClean="0"/>
              <a:t>Reduce</a:t>
            </a:r>
          </a:p>
          <a:p>
            <a:pPr lvl="1"/>
            <a:r>
              <a:rPr lang="en-US" dirty="0" smtClean="0"/>
              <a:t>Gather and sort the postings (e.g., by </a:t>
            </a:r>
            <a:r>
              <a:rPr lang="en-US" i="1" dirty="0" err="1" smtClean="0"/>
              <a:t>docno</a:t>
            </a:r>
            <a:r>
              <a:rPr lang="en-US" dirty="0" smtClean="0"/>
              <a:t> or </a:t>
            </a:r>
            <a:r>
              <a:rPr lang="en-US" i="1" dirty="0" err="1" smtClean="0"/>
              <a:t>tf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Write postings to disk</a:t>
            </a:r>
          </a:p>
          <a:p>
            <a:r>
              <a:rPr lang="en-US" dirty="0" smtClean="0"/>
              <a:t>MapReduce does all the heavy lifting!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Indexing with MapReduce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2458917" y="1981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3117" y="19474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one</a:t>
            </a:r>
            <a:endParaRPr lang="en-US" b="0" dirty="0"/>
          </a:p>
        </p:txBody>
      </p:sp>
      <p:sp>
        <p:nvSpPr>
          <p:cNvPr id="10" name="Rectangle 9"/>
          <p:cNvSpPr/>
          <p:nvPr/>
        </p:nvSpPr>
        <p:spPr bwMode="ltGray">
          <a:xfrm>
            <a:off x="2763717" y="1981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 bwMode="ltGray">
          <a:xfrm>
            <a:off x="2458917" y="2438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3117" y="24046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two</a:t>
            </a:r>
            <a:endParaRPr lang="en-US" b="0" dirty="0"/>
          </a:p>
        </p:txBody>
      </p:sp>
      <p:sp>
        <p:nvSpPr>
          <p:cNvPr id="13" name="Rectangle 12"/>
          <p:cNvSpPr/>
          <p:nvPr/>
        </p:nvSpPr>
        <p:spPr bwMode="ltGray">
          <a:xfrm>
            <a:off x="2763717" y="2438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 bwMode="ltGray">
          <a:xfrm>
            <a:off x="2458917" y="2895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3117" y="2861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16" name="Rectangle 15"/>
          <p:cNvSpPr/>
          <p:nvPr/>
        </p:nvSpPr>
        <p:spPr bwMode="ltGray">
          <a:xfrm>
            <a:off x="2763717" y="2895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grpSp>
        <p:nvGrpSpPr>
          <p:cNvPr id="4" name="Group 16"/>
          <p:cNvGrpSpPr/>
          <p:nvPr/>
        </p:nvGrpSpPr>
        <p:grpSpPr>
          <a:xfrm>
            <a:off x="1544517" y="1261646"/>
            <a:ext cx="1940813" cy="490954"/>
            <a:chOff x="762000" y="1905000"/>
            <a:chExt cx="1940813" cy="490954"/>
          </a:xfrm>
        </p:grpSpPr>
        <p:sp>
          <p:nvSpPr>
            <p:cNvPr id="3" name="TextBox 2"/>
            <p:cNvSpPr txBox="1"/>
            <p:nvPr/>
          </p:nvSpPr>
          <p:spPr>
            <a:xfrm>
              <a:off x="838200" y="2057400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one fish, two fish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1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 bwMode="ltGray">
          <a:xfrm>
            <a:off x="5036691" y="1981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0891" y="1947446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red</a:t>
            </a:r>
            <a:endParaRPr lang="en-US" b="0" dirty="0"/>
          </a:p>
        </p:txBody>
      </p:sp>
      <p:sp>
        <p:nvSpPr>
          <p:cNvPr id="26" name="Rectangle 25"/>
          <p:cNvSpPr/>
          <p:nvPr/>
        </p:nvSpPr>
        <p:spPr bwMode="ltGray">
          <a:xfrm>
            <a:off x="5341491" y="1981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 bwMode="ltGray">
          <a:xfrm>
            <a:off x="5036691" y="2438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50891" y="2404646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blue</a:t>
            </a:r>
            <a:endParaRPr lang="en-US" b="0" dirty="0"/>
          </a:p>
        </p:txBody>
      </p:sp>
      <p:sp>
        <p:nvSpPr>
          <p:cNvPr id="29" name="Rectangle 28"/>
          <p:cNvSpPr/>
          <p:nvPr/>
        </p:nvSpPr>
        <p:spPr bwMode="ltGray">
          <a:xfrm>
            <a:off x="5341491" y="2438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 bwMode="ltGray">
          <a:xfrm>
            <a:off x="5036691" y="2895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50891" y="2861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32" name="Rectangle 31"/>
          <p:cNvSpPr/>
          <p:nvPr/>
        </p:nvSpPr>
        <p:spPr bwMode="ltGray">
          <a:xfrm>
            <a:off x="5341491" y="2895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grpSp>
        <p:nvGrpSpPr>
          <p:cNvPr id="5" name="Group 32"/>
          <p:cNvGrpSpPr/>
          <p:nvPr/>
        </p:nvGrpSpPr>
        <p:grpSpPr>
          <a:xfrm>
            <a:off x="4122291" y="1261646"/>
            <a:ext cx="1963255" cy="490954"/>
            <a:chOff x="762000" y="1905000"/>
            <a:chExt cx="1963255" cy="490954"/>
          </a:xfrm>
        </p:grpSpPr>
        <p:sp>
          <p:nvSpPr>
            <p:cNvPr id="34" name="TextBox 33"/>
            <p:cNvSpPr txBox="1"/>
            <p:nvPr/>
          </p:nvSpPr>
          <p:spPr>
            <a:xfrm>
              <a:off x="838200" y="2057400"/>
              <a:ext cx="18870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 fish, blue fish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2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 bwMode="ltGray">
          <a:xfrm>
            <a:off x="7510904" y="1981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25104" y="1947446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cat</a:t>
            </a:r>
            <a:endParaRPr lang="en-US" b="0" dirty="0"/>
          </a:p>
        </p:txBody>
      </p:sp>
      <p:sp>
        <p:nvSpPr>
          <p:cNvPr id="38" name="Rectangle 37"/>
          <p:cNvSpPr/>
          <p:nvPr/>
        </p:nvSpPr>
        <p:spPr bwMode="ltGray">
          <a:xfrm>
            <a:off x="7815704" y="1981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 bwMode="ltGray">
          <a:xfrm>
            <a:off x="7510904" y="2438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5104" y="24046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hat</a:t>
            </a:r>
            <a:endParaRPr lang="en-US" b="0" dirty="0"/>
          </a:p>
        </p:txBody>
      </p:sp>
      <p:sp>
        <p:nvSpPr>
          <p:cNvPr id="41" name="Rectangle 40"/>
          <p:cNvSpPr/>
          <p:nvPr/>
        </p:nvSpPr>
        <p:spPr bwMode="ltGray">
          <a:xfrm>
            <a:off x="7815704" y="2438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grpSp>
        <p:nvGrpSpPr>
          <p:cNvPr id="6" name="Group 44"/>
          <p:cNvGrpSpPr/>
          <p:nvPr/>
        </p:nvGrpSpPr>
        <p:grpSpPr>
          <a:xfrm>
            <a:off x="6596504" y="1261646"/>
            <a:ext cx="1528842" cy="490954"/>
            <a:chOff x="762000" y="1905000"/>
            <a:chExt cx="1528842" cy="490954"/>
          </a:xfrm>
        </p:grpSpPr>
        <p:sp>
          <p:nvSpPr>
            <p:cNvPr id="46" name="TextBox 45"/>
            <p:cNvSpPr txBox="1"/>
            <p:nvPr/>
          </p:nvSpPr>
          <p:spPr>
            <a:xfrm>
              <a:off x="838200" y="2057400"/>
              <a:ext cx="1452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cat in the hat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3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48" name="Rectangle 47"/>
          <p:cNvSpPr/>
          <p:nvPr/>
        </p:nvSpPr>
        <p:spPr bwMode="ltGray">
          <a:xfrm>
            <a:off x="3429000" y="5181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43200" y="5147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0" name="Rectangle 49"/>
          <p:cNvSpPr/>
          <p:nvPr/>
        </p:nvSpPr>
        <p:spPr bwMode="ltGray">
          <a:xfrm>
            <a:off x="3733800" y="518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51" name="Rectangle 50"/>
          <p:cNvSpPr/>
          <p:nvPr/>
        </p:nvSpPr>
        <p:spPr bwMode="ltGray">
          <a:xfrm>
            <a:off x="4114800" y="5181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53" name="Rectangle 52"/>
          <p:cNvSpPr/>
          <p:nvPr/>
        </p:nvSpPr>
        <p:spPr bwMode="ltGray">
          <a:xfrm>
            <a:off x="4419600" y="518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54" name="Rectangle 53"/>
          <p:cNvSpPr/>
          <p:nvPr/>
        </p:nvSpPr>
        <p:spPr bwMode="ltGray">
          <a:xfrm>
            <a:off x="3429000" y="56388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743200" y="56050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one</a:t>
            </a:r>
            <a:endParaRPr lang="en-US" b="0" dirty="0"/>
          </a:p>
        </p:txBody>
      </p:sp>
      <p:sp>
        <p:nvSpPr>
          <p:cNvPr id="56" name="Rectangle 55"/>
          <p:cNvSpPr/>
          <p:nvPr/>
        </p:nvSpPr>
        <p:spPr bwMode="ltGray">
          <a:xfrm>
            <a:off x="3733800" y="5638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7" name="Rectangle 56"/>
          <p:cNvSpPr/>
          <p:nvPr/>
        </p:nvSpPr>
        <p:spPr bwMode="ltGray">
          <a:xfrm>
            <a:off x="6781800" y="5833646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96000" y="5799892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two</a:t>
            </a:r>
            <a:endParaRPr lang="en-US" b="0" dirty="0"/>
          </a:p>
        </p:txBody>
      </p:sp>
      <p:sp>
        <p:nvSpPr>
          <p:cNvPr id="59" name="Rectangle 58"/>
          <p:cNvSpPr/>
          <p:nvPr/>
        </p:nvSpPr>
        <p:spPr bwMode="ltGray">
          <a:xfrm>
            <a:off x="7086600" y="5833646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0" name="Rectangle 59"/>
          <p:cNvSpPr/>
          <p:nvPr/>
        </p:nvSpPr>
        <p:spPr bwMode="ltGray">
          <a:xfrm>
            <a:off x="3429000" y="60960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43200" y="6062246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red</a:t>
            </a:r>
            <a:endParaRPr lang="en-US" b="0" dirty="0"/>
          </a:p>
        </p:txBody>
      </p:sp>
      <p:sp>
        <p:nvSpPr>
          <p:cNvPr id="62" name="Rectangle 61"/>
          <p:cNvSpPr/>
          <p:nvPr/>
        </p:nvSpPr>
        <p:spPr bwMode="ltGray">
          <a:xfrm>
            <a:off x="3733800" y="6096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3" name="Rectangle 62"/>
          <p:cNvSpPr/>
          <p:nvPr/>
        </p:nvSpPr>
        <p:spPr bwMode="ltGray">
          <a:xfrm>
            <a:off x="3429000" y="4724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43200" y="4690646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cat</a:t>
            </a:r>
            <a:endParaRPr lang="en-US" b="0" dirty="0"/>
          </a:p>
        </p:txBody>
      </p:sp>
      <p:sp>
        <p:nvSpPr>
          <p:cNvPr id="65" name="Rectangle 64"/>
          <p:cNvSpPr/>
          <p:nvPr/>
        </p:nvSpPr>
        <p:spPr bwMode="ltGray">
          <a:xfrm>
            <a:off x="3733800" y="4724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 bwMode="ltGray">
          <a:xfrm>
            <a:off x="6781800" y="4995446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96000" y="4961692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blue</a:t>
            </a:r>
            <a:endParaRPr lang="en-US" b="0" dirty="0"/>
          </a:p>
        </p:txBody>
      </p:sp>
      <p:sp>
        <p:nvSpPr>
          <p:cNvPr id="68" name="Rectangle 67"/>
          <p:cNvSpPr/>
          <p:nvPr/>
        </p:nvSpPr>
        <p:spPr bwMode="ltGray">
          <a:xfrm>
            <a:off x="7086600" y="4995446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9" name="Rectangle 68"/>
          <p:cNvSpPr/>
          <p:nvPr/>
        </p:nvSpPr>
        <p:spPr bwMode="ltGray">
          <a:xfrm>
            <a:off x="6781800" y="5410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096000" y="53764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hat</a:t>
            </a:r>
            <a:endParaRPr lang="en-US" b="0" dirty="0"/>
          </a:p>
        </p:txBody>
      </p:sp>
      <p:sp>
        <p:nvSpPr>
          <p:cNvPr id="71" name="Rectangle 70"/>
          <p:cNvSpPr/>
          <p:nvPr/>
        </p:nvSpPr>
        <p:spPr bwMode="ltGray">
          <a:xfrm>
            <a:off x="7086600" y="5410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838200" y="3810000"/>
            <a:ext cx="7848600" cy="381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Shuffle and Sort:</a:t>
            </a:r>
            <a:r>
              <a:rPr lang="en-US" b="0" dirty="0">
                <a:solidFill>
                  <a:schemeClr val="bg2"/>
                </a:solidFill>
              </a:rPr>
              <a:t> aggregate values by keys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28600" y="2286000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Map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28600" y="5029200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Reduce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24" grpId="0" animBg="1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8" grpId="0" animBg="1"/>
      <p:bldP spid="49" grpId="0"/>
      <p:bldP spid="50" grpId="0" animBg="1"/>
      <p:bldP spid="51" grpId="0" animBg="1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62" grpId="0" animBg="1"/>
      <p:bldP spid="63" grpId="0" animBg="1"/>
      <p:bldP spid="64" grpId="0"/>
      <p:bldP spid="65" grpId="0" animBg="1"/>
      <p:bldP spid="66" grpId="0" animBg="1"/>
      <p:bldP spid="67" grpId="0"/>
      <p:bldP spid="68" grpId="0" animBg="1"/>
      <p:bldP spid="69" grpId="0" animBg="1"/>
      <p:bldP spid="70" grpId="0"/>
      <p:bldP spid="71" grpId="0" animBg="1"/>
      <p:bldP spid="85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Indexing: Pseudo-Code</a:t>
            </a:r>
            <a:endParaRPr lang="en-US" dirty="0"/>
          </a:p>
        </p:txBody>
      </p:sp>
      <p:pic>
        <p:nvPicPr>
          <p:cNvPr id="3" name="Picture 2" descr="pseudo-code-inverted-indexing-bla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invGray">
          <a:xfrm>
            <a:off x="1447800" y="1553747"/>
            <a:ext cx="5752296" cy="40850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You’ll implement this in the afternoon!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Positional Indexes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2458917" y="1981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3117" y="19474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one</a:t>
            </a:r>
            <a:endParaRPr lang="en-US" b="0" dirty="0"/>
          </a:p>
        </p:txBody>
      </p:sp>
      <p:sp>
        <p:nvSpPr>
          <p:cNvPr id="10" name="Rectangle 9"/>
          <p:cNvSpPr/>
          <p:nvPr/>
        </p:nvSpPr>
        <p:spPr bwMode="ltGray">
          <a:xfrm>
            <a:off x="2763717" y="1981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 bwMode="ltGray">
          <a:xfrm>
            <a:off x="2458917" y="2438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3117" y="24046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two</a:t>
            </a:r>
            <a:endParaRPr lang="en-US" b="0" dirty="0"/>
          </a:p>
        </p:txBody>
      </p:sp>
      <p:sp>
        <p:nvSpPr>
          <p:cNvPr id="13" name="Rectangle 12"/>
          <p:cNvSpPr/>
          <p:nvPr/>
        </p:nvSpPr>
        <p:spPr bwMode="ltGray">
          <a:xfrm>
            <a:off x="2763717" y="2438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 bwMode="ltGray">
          <a:xfrm>
            <a:off x="2458917" y="2895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3117" y="2861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16" name="Rectangle 15"/>
          <p:cNvSpPr/>
          <p:nvPr/>
        </p:nvSpPr>
        <p:spPr bwMode="ltGray">
          <a:xfrm>
            <a:off x="2763717" y="2895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grpSp>
        <p:nvGrpSpPr>
          <p:cNvPr id="4" name="Group 16"/>
          <p:cNvGrpSpPr/>
          <p:nvPr/>
        </p:nvGrpSpPr>
        <p:grpSpPr>
          <a:xfrm>
            <a:off x="1544517" y="1261646"/>
            <a:ext cx="1940813" cy="490954"/>
            <a:chOff x="762000" y="1905000"/>
            <a:chExt cx="1940813" cy="490954"/>
          </a:xfrm>
        </p:grpSpPr>
        <p:sp>
          <p:nvSpPr>
            <p:cNvPr id="3" name="TextBox 2"/>
            <p:cNvSpPr txBox="1"/>
            <p:nvPr/>
          </p:nvSpPr>
          <p:spPr>
            <a:xfrm>
              <a:off x="838200" y="2057400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one fish, two fish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1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 bwMode="ltGray">
          <a:xfrm>
            <a:off x="5036691" y="1981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0891" y="1947446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red</a:t>
            </a:r>
            <a:endParaRPr lang="en-US" b="0" dirty="0"/>
          </a:p>
        </p:txBody>
      </p:sp>
      <p:sp>
        <p:nvSpPr>
          <p:cNvPr id="26" name="Rectangle 25"/>
          <p:cNvSpPr/>
          <p:nvPr/>
        </p:nvSpPr>
        <p:spPr bwMode="ltGray">
          <a:xfrm>
            <a:off x="5341491" y="1981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 bwMode="ltGray">
          <a:xfrm>
            <a:off x="5036691" y="2438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50891" y="2404646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blue</a:t>
            </a:r>
            <a:endParaRPr lang="en-US" b="0" dirty="0"/>
          </a:p>
        </p:txBody>
      </p:sp>
      <p:sp>
        <p:nvSpPr>
          <p:cNvPr id="29" name="Rectangle 28"/>
          <p:cNvSpPr/>
          <p:nvPr/>
        </p:nvSpPr>
        <p:spPr bwMode="ltGray">
          <a:xfrm>
            <a:off x="5341491" y="2438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 bwMode="ltGray">
          <a:xfrm>
            <a:off x="5036691" y="2895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50891" y="2861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32" name="Rectangle 31"/>
          <p:cNvSpPr/>
          <p:nvPr/>
        </p:nvSpPr>
        <p:spPr bwMode="ltGray">
          <a:xfrm>
            <a:off x="5341491" y="2895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grpSp>
        <p:nvGrpSpPr>
          <p:cNvPr id="5" name="Group 32"/>
          <p:cNvGrpSpPr/>
          <p:nvPr/>
        </p:nvGrpSpPr>
        <p:grpSpPr>
          <a:xfrm>
            <a:off x="4122291" y="1261646"/>
            <a:ext cx="1963255" cy="490954"/>
            <a:chOff x="762000" y="1905000"/>
            <a:chExt cx="1963255" cy="490954"/>
          </a:xfrm>
        </p:grpSpPr>
        <p:sp>
          <p:nvSpPr>
            <p:cNvPr id="34" name="TextBox 33"/>
            <p:cNvSpPr txBox="1"/>
            <p:nvPr/>
          </p:nvSpPr>
          <p:spPr>
            <a:xfrm>
              <a:off x="838200" y="2057400"/>
              <a:ext cx="18870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 fish, blue fish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2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 bwMode="ltGray">
          <a:xfrm>
            <a:off x="7510904" y="1981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25104" y="1947446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cat</a:t>
            </a:r>
            <a:endParaRPr lang="en-US" b="0" dirty="0"/>
          </a:p>
        </p:txBody>
      </p:sp>
      <p:sp>
        <p:nvSpPr>
          <p:cNvPr id="38" name="Rectangle 37"/>
          <p:cNvSpPr/>
          <p:nvPr/>
        </p:nvSpPr>
        <p:spPr bwMode="ltGray">
          <a:xfrm>
            <a:off x="7815704" y="1981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 bwMode="ltGray">
          <a:xfrm>
            <a:off x="7510904" y="2438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5104" y="24046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hat</a:t>
            </a:r>
            <a:endParaRPr lang="en-US" b="0" dirty="0"/>
          </a:p>
        </p:txBody>
      </p:sp>
      <p:sp>
        <p:nvSpPr>
          <p:cNvPr id="41" name="Rectangle 40"/>
          <p:cNvSpPr/>
          <p:nvPr/>
        </p:nvSpPr>
        <p:spPr bwMode="ltGray">
          <a:xfrm>
            <a:off x="7815704" y="2438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grpSp>
        <p:nvGrpSpPr>
          <p:cNvPr id="6" name="Group 44"/>
          <p:cNvGrpSpPr/>
          <p:nvPr/>
        </p:nvGrpSpPr>
        <p:grpSpPr>
          <a:xfrm>
            <a:off x="6596504" y="1261646"/>
            <a:ext cx="1528842" cy="490954"/>
            <a:chOff x="762000" y="1905000"/>
            <a:chExt cx="1528842" cy="490954"/>
          </a:xfrm>
        </p:grpSpPr>
        <p:sp>
          <p:nvSpPr>
            <p:cNvPr id="46" name="TextBox 45"/>
            <p:cNvSpPr txBox="1"/>
            <p:nvPr/>
          </p:nvSpPr>
          <p:spPr>
            <a:xfrm>
              <a:off x="838200" y="2057400"/>
              <a:ext cx="1452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cat in the hat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3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48" name="Rectangle 47"/>
          <p:cNvSpPr/>
          <p:nvPr/>
        </p:nvSpPr>
        <p:spPr bwMode="ltGray">
          <a:xfrm>
            <a:off x="3429000" y="5181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43200" y="5147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0" name="Rectangle 49"/>
          <p:cNvSpPr/>
          <p:nvPr/>
        </p:nvSpPr>
        <p:spPr bwMode="ltGray">
          <a:xfrm>
            <a:off x="3733800" y="518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51" name="Rectangle 50"/>
          <p:cNvSpPr/>
          <p:nvPr/>
        </p:nvSpPr>
        <p:spPr bwMode="ltGray">
          <a:xfrm>
            <a:off x="4572000" y="51816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53" name="Rectangle 52"/>
          <p:cNvSpPr/>
          <p:nvPr/>
        </p:nvSpPr>
        <p:spPr bwMode="ltGray">
          <a:xfrm>
            <a:off x="4876800" y="518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54" name="Rectangle 53"/>
          <p:cNvSpPr/>
          <p:nvPr/>
        </p:nvSpPr>
        <p:spPr bwMode="ltGray">
          <a:xfrm>
            <a:off x="3429000" y="56388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743200" y="56050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one</a:t>
            </a:r>
            <a:endParaRPr lang="en-US" b="0" dirty="0"/>
          </a:p>
        </p:txBody>
      </p:sp>
      <p:sp>
        <p:nvSpPr>
          <p:cNvPr id="56" name="Rectangle 55"/>
          <p:cNvSpPr/>
          <p:nvPr/>
        </p:nvSpPr>
        <p:spPr bwMode="ltGray">
          <a:xfrm>
            <a:off x="3733800" y="5638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7" name="Rectangle 56"/>
          <p:cNvSpPr/>
          <p:nvPr/>
        </p:nvSpPr>
        <p:spPr bwMode="ltGray">
          <a:xfrm>
            <a:off x="6781800" y="5833646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96000" y="5799892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two</a:t>
            </a:r>
            <a:endParaRPr lang="en-US" b="0" dirty="0"/>
          </a:p>
        </p:txBody>
      </p:sp>
      <p:sp>
        <p:nvSpPr>
          <p:cNvPr id="59" name="Rectangle 58"/>
          <p:cNvSpPr/>
          <p:nvPr/>
        </p:nvSpPr>
        <p:spPr bwMode="ltGray">
          <a:xfrm>
            <a:off x="7086600" y="5833646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0" name="Rectangle 59"/>
          <p:cNvSpPr/>
          <p:nvPr/>
        </p:nvSpPr>
        <p:spPr bwMode="ltGray">
          <a:xfrm>
            <a:off x="3429000" y="60960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43200" y="6062246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red</a:t>
            </a:r>
            <a:endParaRPr lang="en-US" b="0" dirty="0"/>
          </a:p>
        </p:txBody>
      </p:sp>
      <p:sp>
        <p:nvSpPr>
          <p:cNvPr id="62" name="Rectangle 61"/>
          <p:cNvSpPr/>
          <p:nvPr/>
        </p:nvSpPr>
        <p:spPr bwMode="ltGray">
          <a:xfrm>
            <a:off x="3733800" y="6096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3" name="Rectangle 62"/>
          <p:cNvSpPr/>
          <p:nvPr/>
        </p:nvSpPr>
        <p:spPr bwMode="ltGray">
          <a:xfrm>
            <a:off x="3429000" y="47244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43200" y="4690646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cat</a:t>
            </a:r>
            <a:endParaRPr lang="en-US" b="0" dirty="0"/>
          </a:p>
        </p:txBody>
      </p:sp>
      <p:sp>
        <p:nvSpPr>
          <p:cNvPr id="65" name="Rectangle 64"/>
          <p:cNvSpPr/>
          <p:nvPr/>
        </p:nvSpPr>
        <p:spPr bwMode="ltGray">
          <a:xfrm>
            <a:off x="3733800" y="4724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 bwMode="ltGray">
          <a:xfrm>
            <a:off x="6781800" y="4986754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96000" y="4953000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blue</a:t>
            </a:r>
            <a:endParaRPr lang="en-US" b="0" dirty="0"/>
          </a:p>
        </p:txBody>
      </p:sp>
      <p:sp>
        <p:nvSpPr>
          <p:cNvPr id="68" name="Rectangle 67"/>
          <p:cNvSpPr/>
          <p:nvPr/>
        </p:nvSpPr>
        <p:spPr bwMode="ltGray">
          <a:xfrm>
            <a:off x="7086600" y="49867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9" name="Rectangle 68"/>
          <p:cNvSpPr/>
          <p:nvPr/>
        </p:nvSpPr>
        <p:spPr bwMode="ltGray">
          <a:xfrm>
            <a:off x="6781800" y="5410200"/>
            <a:ext cx="3048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096000" y="53764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hat</a:t>
            </a:r>
            <a:endParaRPr lang="en-US" b="0" dirty="0"/>
          </a:p>
        </p:txBody>
      </p:sp>
      <p:sp>
        <p:nvSpPr>
          <p:cNvPr id="71" name="Rectangle 70"/>
          <p:cNvSpPr/>
          <p:nvPr/>
        </p:nvSpPr>
        <p:spPr bwMode="ltGray">
          <a:xfrm>
            <a:off x="7086600" y="5410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838200" y="3810000"/>
            <a:ext cx="7848600" cy="381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Shuffle and Sort:</a:t>
            </a:r>
            <a:r>
              <a:rPr lang="en-US" b="0" dirty="0">
                <a:solidFill>
                  <a:schemeClr val="bg2"/>
                </a:solidFill>
              </a:rPr>
              <a:t> aggregate values by keys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28600" y="2286000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Map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28600" y="5029200"/>
            <a:ext cx="1664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Reduce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8" name="Rectangle 97"/>
          <p:cNvSpPr/>
          <p:nvPr/>
        </p:nvSpPr>
        <p:spPr bwMode="ltGray">
          <a:xfrm>
            <a:off x="3048000" y="28956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99" name="Rectangle 98"/>
          <p:cNvSpPr/>
          <p:nvPr/>
        </p:nvSpPr>
        <p:spPr bwMode="ltGray">
          <a:xfrm>
            <a:off x="3048000" y="19812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100" name="Rectangle 99"/>
          <p:cNvSpPr/>
          <p:nvPr/>
        </p:nvSpPr>
        <p:spPr bwMode="ltGray">
          <a:xfrm>
            <a:off x="3048000" y="24384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[3]</a:t>
            </a:r>
          </a:p>
        </p:txBody>
      </p:sp>
      <p:sp>
        <p:nvSpPr>
          <p:cNvPr id="101" name="Rectangle 100"/>
          <p:cNvSpPr/>
          <p:nvPr/>
        </p:nvSpPr>
        <p:spPr bwMode="ltGray">
          <a:xfrm>
            <a:off x="5638800" y="28956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102" name="Rectangle 101"/>
          <p:cNvSpPr/>
          <p:nvPr/>
        </p:nvSpPr>
        <p:spPr bwMode="ltGray">
          <a:xfrm>
            <a:off x="5638800" y="19812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103" name="Rectangle 102"/>
          <p:cNvSpPr/>
          <p:nvPr/>
        </p:nvSpPr>
        <p:spPr bwMode="ltGray">
          <a:xfrm>
            <a:off x="5638800" y="24384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[3]</a:t>
            </a:r>
          </a:p>
        </p:txBody>
      </p:sp>
      <p:sp>
        <p:nvSpPr>
          <p:cNvPr id="105" name="Rectangle 104"/>
          <p:cNvSpPr/>
          <p:nvPr/>
        </p:nvSpPr>
        <p:spPr bwMode="ltGray">
          <a:xfrm>
            <a:off x="8110728" y="19812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106" name="Rectangle 105"/>
          <p:cNvSpPr/>
          <p:nvPr/>
        </p:nvSpPr>
        <p:spPr bwMode="ltGray">
          <a:xfrm>
            <a:off x="8110728" y="24384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[2]</a:t>
            </a:r>
          </a:p>
        </p:txBody>
      </p:sp>
      <p:sp>
        <p:nvSpPr>
          <p:cNvPr id="107" name="Rectangle 106"/>
          <p:cNvSpPr/>
          <p:nvPr/>
        </p:nvSpPr>
        <p:spPr bwMode="ltGray">
          <a:xfrm>
            <a:off x="4038600" y="56388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108" name="Rectangle 107"/>
          <p:cNvSpPr/>
          <p:nvPr/>
        </p:nvSpPr>
        <p:spPr bwMode="ltGray">
          <a:xfrm>
            <a:off x="4038600" y="60960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111" name="Rectangle 110"/>
          <p:cNvSpPr/>
          <p:nvPr/>
        </p:nvSpPr>
        <p:spPr bwMode="ltGray">
          <a:xfrm>
            <a:off x="7391400" y="5833872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[3]</a:t>
            </a:r>
          </a:p>
        </p:txBody>
      </p:sp>
      <p:sp>
        <p:nvSpPr>
          <p:cNvPr id="112" name="Rectangle 111"/>
          <p:cNvSpPr/>
          <p:nvPr/>
        </p:nvSpPr>
        <p:spPr bwMode="ltGray">
          <a:xfrm>
            <a:off x="7391400" y="54102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[2]</a:t>
            </a:r>
          </a:p>
        </p:txBody>
      </p:sp>
      <p:sp>
        <p:nvSpPr>
          <p:cNvPr id="113" name="Rectangle 112"/>
          <p:cNvSpPr/>
          <p:nvPr/>
        </p:nvSpPr>
        <p:spPr bwMode="ltGray">
          <a:xfrm>
            <a:off x="7391400" y="4983932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[3]</a:t>
            </a:r>
          </a:p>
        </p:txBody>
      </p:sp>
      <p:sp>
        <p:nvSpPr>
          <p:cNvPr id="114" name="Rectangle 113"/>
          <p:cNvSpPr/>
          <p:nvPr/>
        </p:nvSpPr>
        <p:spPr bwMode="ltGray">
          <a:xfrm>
            <a:off x="4038600" y="51816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115" name="Rectangle 114"/>
          <p:cNvSpPr/>
          <p:nvPr/>
        </p:nvSpPr>
        <p:spPr bwMode="ltGray">
          <a:xfrm>
            <a:off x="4038600" y="47244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116" name="Rectangle 115"/>
          <p:cNvSpPr/>
          <p:nvPr/>
        </p:nvSpPr>
        <p:spPr bwMode="ltGray">
          <a:xfrm>
            <a:off x="5181600" y="5181600"/>
            <a:ext cx="4572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24" grpId="0" animBg="1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8" grpId="0" animBg="1"/>
      <p:bldP spid="49" grpId="0"/>
      <p:bldP spid="50" grpId="0" animBg="1"/>
      <p:bldP spid="51" grpId="0" animBg="1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62" grpId="0" animBg="1"/>
      <p:bldP spid="63" grpId="0" animBg="1"/>
      <p:bldP spid="64" grpId="0"/>
      <p:bldP spid="65" grpId="0" animBg="1"/>
      <p:bldP spid="66" grpId="0" animBg="1"/>
      <p:bldP spid="67" grpId="0"/>
      <p:bldP spid="68" grpId="0" animBg="1"/>
      <p:bldP spid="69" grpId="0" animBg="1"/>
      <p:bldP spid="70" grpId="0"/>
      <p:bldP spid="71" grpId="0" animBg="1"/>
      <p:bldP spid="85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8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Indexing: Pseudo-Code</a:t>
            </a:r>
            <a:endParaRPr lang="en-US" dirty="0"/>
          </a:p>
        </p:txBody>
      </p:sp>
      <p:pic>
        <p:nvPicPr>
          <p:cNvPr id="3" name="Picture 2" descr="pseudo-code-inverted-indexing-bla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invGray">
          <a:xfrm>
            <a:off x="1447800" y="1553747"/>
            <a:ext cx="5752296" cy="40850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537896">
            <a:off x="3882885" y="4974460"/>
            <a:ext cx="270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What’s the problem?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133600" y="4495800"/>
            <a:ext cx="2971800" cy="762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Bottleneck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 implementation: terms as keys, postings as values</a:t>
            </a:r>
          </a:p>
          <a:p>
            <a:pPr lvl="1"/>
            <a:r>
              <a:rPr lang="en-US" dirty="0" smtClean="0"/>
              <a:t>Reducers must buffer all postings associated with key (to sort)</a:t>
            </a:r>
          </a:p>
          <a:p>
            <a:pPr lvl="1"/>
            <a:r>
              <a:rPr lang="en-US" dirty="0" smtClean="0"/>
              <a:t>What if we run out of memory to buffer postings?</a:t>
            </a:r>
          </a:p>
          <a:p>
            <a:r>
              <a:rPr lang="en-US" dirty="0" smtClean="0"/>
              <a:t>Uh oh!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Try…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ltGray">
          <a:xfrm>
            <a:off x="17526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718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22098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 bwMode="ltGray">
          <a:xfrm>
            <a:off x="1752600" y="4038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10" name="Rectangle 9"/>
          <p:cNvSpPr/>
          <p:nvPr/>
        </p:nvSpPr>
        <p:spPr bwMode="ltGray">
          <a:xfrm>
            <a:off x="2209800" y="4038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 bwMode="ltGray">
          <a:xfrm>
            <a:off x="2514600" y="1752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12" name="Rectangle 11"/>
          <p:cNvSpPr/>
          <p:nvPr/>
        </p:nvSpPr>
        <p:spPr bwMode="ltGray">
          <a:xfrm>
            <a:off x="2514600" y="4038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[9]</a:t>
            </a:r>
          </a:p>
        </p:txBody>
      </p:sp>
      <p:sp>
        <p:nvSpPr>
          <p:cNvPr id="13" name="Rectangle 12"/>
          <p:cNvSpPr/>
          <p:nvPr/>
        </p:nvSpPr>
        <p:spPr bwMode="ltGray">
          <a:xfrm>
            <a:off x="1752600" y="2667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14" name="Rectangle 13"/>
          <p:cNvSpPr/>
          <p:nvPr/>
        </p:nvSpPr>
        <p:spPr bwMode="ltGray">
          <a:xfrm>
            <a:off x="2209800" y="2667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 bwMode="ltGray">
          <a:xfrm>
            <a:off x="2514600" y="2667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[1,8,22]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52600" y="1295400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(values)</a:t>
            </a:r>
            <a:endParaRPr lang="en-US" b="0" dirty="0"/>
          </a:p>
        </p:txBody>
      </p:sp>
      <p:sp>
        <p:nvSpPr>
          <p:cNvPr id="17" name="TextBox 16"/>
          <p:cNvSpPr txBox="1"/>
          <p:nvPr/>
        </p:nvSpPr>
        <p:spPr>
          <a:xfrm>
            <a:off x="685800" y="129540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(key)</a:t>
            </a:r>
            <a:endParaRPr lang="en-US" b="0" dirty="0"/>
          </a:p>
        </p:txBody>
      </p:sp>
      <p:sp>
        <p:nvSpPr>
          <p:cNvPr id="18" name="Rectangle 17"/>
          <p:cNvSpPr/>
          <p:nvPr/>
        </p:nvSpPr>
        <p:spPr bwMode="ltGray">
          <a:xfrm>
            <a:off x="1752600" y="2209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19" name="Rectangle 18"/>
          <p:cNvSpPr/>
          <p:nvPr/>
        </p:nvSpPr>
        <p:spPr bwMode="ltGray">
          <a:xfrm>
            <a:off x="2209800" y="2209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ltGray">
          <a:xfrm>
            <a:off x="2514600" y="2209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[23]</a:t>
            </a:r>
          </a:p>
        </p:txBody>
      </p:sp>
      <p:sp>
        <p:nvSpPr>
          <p:cNvPr id="21" name="Rectangle 20"/>
          <p:cNvSpPr/>
          <p:nvPr/>
        </p:nvSpPr>
        <p:spPr bwMode="ltGray">
          <a:xfrm>
            <a:off x="1752600" y="3124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ltGray">
          <a:xfrm>
            <a:off x="2209800" y="31242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 bwMode="ltGray">
          <a:xfrm>
            <a:off x="2514600" y="3124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[8,41]</a:t>
            </a:r>
          </a:p>
        </p:txBody>
      </p:sp>
      <p:sp>
        <p:nvSpPr>
          <p:cNvPr id="24" name="Rectangle 23"/>
          <p:cNvSpPr/>
          <p:nvPr/>
        </p:nvSpPr>
        <p:spPr bwMode="ltGray">
          <a:xfrm>
            <a:off x="1752600" y="35814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ltGray">
          <a:xfrm>
            <a:off x="2209800" y="35814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 bwMode="ltGray">
          <a:xfrm>
            <a:off x="2514600" y="35814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[2,9,76]</a:t>
            </a:r>
          </a:p>
        </p:txBody>
      </p:sp>
      <p:sp>
        <p:nvSpPr>
          <p:cNvPr id="27" name="Rectangle 26"/>
          <p:cNvSpPr/>
          <p:nvPr/>
        </p:nvSpPr>
        <p:spPr bwMode="ltGray">
          <a:xfrm>
            <a:off x="57150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1336" y="1718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30" name="Rectangle 29"/>
          <p:cNvSpPr/>
          <p:nvPr/>
        </p:nvSpPr>
        <p:spPr bwMode="ltGray">
          <a:xfrm>
            <a:off x="5715000" y="2209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32" name="Rectangle 31"/>
          <p:cNvSpPr/>
          <p:nvPr/>
        </p:nvSpPr>
        <p:spPr bwMode="ltGray">
          <a:xfrm>
            <a:off x="6553200" y="1752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33" name="Rectangle 32"/>
          <p:cNvSpPr/>
          <p:nvPr/>
        </p:nvSpPr>
        <p:spPr bwMode="ltGray">
          <a:xfrm>
            <a:off x="6553200" y="2209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[9]</a:t>
            </a:r>
          </a:p>
        </p:txBody>
      </p:sp>
      <p:sp>
        <p:nvSpPr>
          <p:cNvPr id="34" name="Rectangle 33"/>
          <p:cNvSpPr/>
          <p:nvPr/>
        </p:nvSpPr>
        <p:spPr bwMode="ltGray">
          <a:xfrm>
            <a:off x="5715000" y="2667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36" name="Rectangle 35"/>
          <p:cNvSpPr/>
          <p:nvPr/>
        </p:nvSpPr>
        <p:spPr bwMode="ltGray">
          <a:xfrm>
            <a:off x="6553200" y="2667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[1,8,22]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1295400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(values)</a:t>
            </a:r>
            <a:endParaRPr lang="en-US" b="0" dirty="0"/>
          </a:p>
        </p:txBody>
      </p:sp>
      <p:sp>
        <p:nvSpPr>
          <p:cNvPr id="38" name="TextBox 37"/>
          <p:cNvSpPr txBox="1"/>
          <p:nvPr/>
        </p:nvSpPr>
        <p:spPr>
          <a:xfrm>
            <a:off x="5334000" y="1295400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(keys)</a:t>
            </a:r>
            <a:endParaRPr lang="en-US" b="0" dirty="0"/>
          </a:p>
        </p:txBody>
      </p:sp>
      <p:sp>
        <p:nvSpPr>
          <p:cNvPr id="39" name="Rectangle 38"/>
          <p:cNvSpPr/>
          <p:nvPr/>
        </p:nvSpPr>
        <p:spPr bwMode="ltGray">
          <a:xfrm>
            <a:off x="5715000" y="3124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41" name="Rectangle 40"/>
          <p:cNvSpPr/>
          <p:nvPr/>
        </p:nvSpPr>
        <p:spPr bwMode="ltGray">
          <a:xfrm>
            <a:off x="6553200" y="3124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[23]</a:t>
            </a:r>
          </a:p>
        </p:txBody>
      </p:sp>
      <p:sp>
        <p:nvSpPr>
          <p:cNvPr id="42" name="Rectangle 41"/>
          <p:cNvSpPr/>
          <p:nvPr/>
        </p:nvSpPr>
        <p:spPr bwMode="ltGray">
          <a:xfrm>
            <a:off x="5715000" y="35814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ctangle 43"/>
          <p:cNvSpPr/>
          <p:nvPr/>
        </p:nvSpPr>
        <p:spPr bwMode="ltGray">
          <a:xfrm>
            <a:off x="6553200" y="35814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[8,41]</a:t>
            </a:r>
          </a:p>
        </p:txBody>
      </p:sp>
      <p:sp>
        <p:nvSpPr>
          <p:cNvPr id="45" name="Rectangle 44"/>
          <p:cNvSpPr/>
          <p:nvPr/>
        </p:nvSpPr>
        <p:spPr bwMode="ltGray">
          <a:xfrm>
            <a:off x="5715000" y="4038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ctangle 46"/>
          <p:cNvSpPr/>
          <p:nvPr/>
        </p:nvSpPr>
        <p:spPr bwMode="ltGray">
          <a:xfrm>
            <a:off x="6553200" y="4038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[2,9,76]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11336" y="2176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49" name="TextBox 48"/>
          <p:cNvSpPr txBox="1"/>
          <p:nvPr/>
        </p:nvSpPr>
        <p:spPr>
          <a:xfrm>
            <a:off x="5211336" y="26332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0" name="TextBox 49"/>
          <p:cNvSpPr txBox="1"/>
          <p:nvPr/>
        </p:nvSpPr>
        <p:spPr>
          <a:xfrm>
            <a:off x="5211336" y="30904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1" name="TextBox 50"/>
          <p:cNvSpPr txBox="1"/>
          <p:nvPr/>
        </p:nvSpPr>
        <p:spPr>
          <a:xfrm>
            <a:off x="5211336" y="35476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2" name="TextBox 51"/>
          <p:cNvSpPr txBox="1"/>
          <p:nvPr/>
        </p:nvSpPr>
        <p:spPr>
          <a:xfrm>
            <a:off x="5211336" y="4004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3" name="TextBox 52"/>
          <p:cNvSpPr txBox="1"/>
          <p:nvPr/>
        </p:nvSpPr>
        <p:spPr>
          <a:xfrm>
            <a:off x="5044971" y="4953000"/>
            <a:ext cx="278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How is this different?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7371" y="5276910"/>
            <a:ext cx="3260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0" dirty="0" smtClean="0"/>
              <a:t> Let the framework do the sorting</a:t>
            </a:r>
          </a:p>
          <a:p>
            <a:pPr>
              <a:buFont typeface="Arial" pitchFamily="34" charset="0"/>
              <a:buChar char="•"/>
            </a:pPr>
            <a:r>
              <a:rPr lang="en-US" b="0" dirty="0" smtClean="0"/>
              <a:t> Term frequency implicitly stored</a:t>
            </a:r>
          </a:p>
          <a:p>
            <a:pPr>
              <a:buFont typeface="Arial" pitchFamily="34" charset="0"/>
              <a:buChar char="•"/>
            </a:pPr>
            <a:r>
              <a:rPr lang="en-US" b="0" dirty="0" smtClean="0"/>
              <a:t> Directly write postings to disk!</a:t>
            </a:r>
            <a:endParaRPr lang="en-US" b="0" dirty="0"/>
          </a:p>
        </p:txBody>
      </p:sp>
      <p:sp>
        <p:nvSpPr>
          <p:cNvPr id="55" name="Right Arrow 54"/>
          <p:cNvSpPr/>
          <p:nvPr/>
        </p:nvSpPr>
        <p:spPr bwMode="auto">
          <a:xfrm>
            <a:off x="3886200" y="2819400"/>
            <a:ext cx="914400" cy="45292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0" grpId="0" animBg="1"/>
      <p:bldP spid="32" grpId="0" animBg="1"/>
      <p:bldP spid="33" grpId="0" animBg="1"/>
      <p:bldP spid="34" grpId="0" animBg="1"/>
      <p:bldP spid="36" grpId="0" animBg="1"/>
      <p:bldP spid="37" grpId="0"/>
      <p:bldP spid="38" grpId="0"/>
      <p:bldP spid="39" grpId="0" animBg="1"/>
      <p:bldP spid="41" grpId="0" animBg="1"/>
      <p:bldP spid="42" grpId="0" animBg="1"/>
      <p:bldP spid="44" grpId="0" animBg="1"/>
      <p:bldP spid="45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kern="1200" dirty="0" smtClean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>Wait, there’s more!</a:t>
            </a:r>
            <a:br>
              <a:rPr lang="en-US" sz="3200" kern="1200" dirty="0" smtClean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</a:br>
            <a:r>
              <a:rPr lang="en-US" sz="2000" b="0" kern="1200" dirty="0" smtClean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>(but first, an aside)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Postings Encoding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ltGray">
          <a:xfrm>
            <a:off x="17526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718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22098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 bwMode="ltGray">
          <a:xfrm>
            <a:off x="25908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10" name="Rectangle 9"/>
          <p:cNvSpPr/>
          <p:nvPr/>
        </p:nvSpPr>
        <p:spPr bwMode="ltGray">
          <a:xfrm>
            <a:off x="30480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 bwMode="ltGray">
          <a:xfrm>
            <a:off x="34290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14" name="Rectangle 13"/>
          <p:cNvSpPr/>
          <p:nvPr/>
        </p:nvSpPr>
        <p:spPr bwMode="ltGray">
          <a:xfrm>
            <a:off x="38862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 bwMode="ltGray">
          <a:xfrm>
            <a:off x="42672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19" name="Rectangle 18"/>
          <p:cNvSpPr/>
          <p:nvPr/>
        </p:nvSpPr>
        <p:spPr bwMode="ltGray">
          <a:xfrm>
            <a:off x="47244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 bwMode="ltGray">
          <a:xfrm>
            <a:off x="51054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ltGray">
          <a:xfrm>
            <a:off x="55626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 bwMode="ltGray">
          <a:xfrm>
            <a:off x="59436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ltGray">
          <a:xfrm>
            <a:off x="6400800" y="1752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781800" y="171884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 bwMode="ltGray">
          <a:xfrm>
            <a:off x="17526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2000" y="45382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60" name="Rectangle 59"/>
          <p:cNvSpPr/>
          <p:nvPr/>
        </p:nvSpPr>
        <p:spPr bwMode="ltGray">
          <a:xfrm>
            <a:off x="2209800" y="4572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61" name="Rectangle 60"/>
          <p:cNvSpPr/>
          <p:nvPr/>
        </p:nvSpPr>
        <p:spPr bwMode="ltGray">
          <a:xfrm>
            <a:off x="25908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 bwMode="ltGray">
          <a:xfrm>
            <a:off x="3048000" y="4572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3" name="Rectangle 62"/>
          <p:cNvSpPr/>
          <p:nvPr/>
        </p:nvSpPr>
        <p:spPr bwMode="ltGray">
          <a:xfrm>
            <a:off x="34290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12</a:t>
            </a:r>
          </a:p>
        </p:txBody>
      </p:sp>
      <p:sp>
        <p:nvSpPr>
          <p:cNvPr id="64" name="Rectangle 63"/>
          <p:cNvSpPr/>
          <p:nvPr/>
        </p:nvSpPr>
        <p:spPr bwMode="ltGray">
          <a:xfrm>
            <a:off x="3886200" y="4572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65" name="Rectangle 64"/>
          <p:cNvSpPr/>
          <p:nvPr/>
        </p:nvSpPr>
        <p:spPr bwMode="ltGray">
          <a:xfrm>
            <a:off x="42672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13</a:t>
            </a:r>
          </a:p>
        </p:txBody>
      </p:sp>
      <p:sp>
        <p:nvSpPr>
          <p:cNvPr id="66" name="Rectangle 65"/>
          <p:cNvSpPr/>
          <p:nvPr/>
        </p:nvSpPr>
        <p:spPr bwMode="ltGray">
          <a:xfrm>
            <a:off x="4724400" y="4572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7" name="Rectangle 66"/>
          <p:cNvSpPr/>
          <p:nvPr/>
        </p:nvSpPr>
        <p:spPr bwMode="ltGray">
          <a:xfrm>
            <a:off x="51054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1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68" name="Rectangle 67"/>
          <p:cNvSpPr/>
          <p:nvPr/>
        </p:nvSpPr>
        <p:spPr bwMode="ltGray">
          <a:xfrm>
            <a:off x="5562600" y="4572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69" name="Rectangle 68"/>
          <p:cNvSpPr/>
          <p:nvPr/>
        </p:nvSpPr>
        <p:spPr bwMode="ltGray">
          <a:xfrm>
            <a:off x="59436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45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70" name="Rectangle 69"/>
          <p:cNvSpPr/>
          <p:nvPr/>
        </p:nvSpPr>
        <p:spPr bwMode="ltGray">
          <a:xfrm>
            <a:off x="6400800" y="45720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781800" y="453824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457200" y="121920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Conceptually: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57200" y="305966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In Practice: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38200" y="3505200"/>
            <a:ext cx="4649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0" dirty="0" smtClean="0"/>
              <a:t> Don’t encode </a:t>
            </a:r>
            <a:r>
              <a:rPr lang="en-US" b="0" dirty="0" err="1" smtClean="0"/>
              <a:t>docnos</a:t>
            </a:r>
            <a:r>
              <a:rPr lang="en-US" b="0" dirty="0" smtClean="0"/>
              <a:t>, encode gaps (or </a:t>
            </a:r>
            <a:r>
              <a:rPr lang="en-US" b="0" i="1" dirty="0" smtClean="0"/>
              <a:t>d</a:t>
            </a:r>
            <a:r>
              <a:rPr lang="en-US" b="0" dirty="0" smtClean="0"/>
              <a:t>-gaps) </a:t>
            </a:r>
            <a:endParaRPr lang="en-US" b="0" dirty="0"/>
          </a:p>
        </p:txBody>
      </p:sp>
      <p:sp>
        <p:nvSpPr>
          <p:cNvPr id="34" name="TextBox 33"/>
          <p:cNvSpPr txBox="1"/>
          <p:nvPr/>
        </p:nvSpPr>
        <p:spPr>
          <a:xfrm>
            <a:off x="838200" y="3733800"/>
            <a:ext cx="41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0" dirty="0" smtClean="0"/>
              <a:t> But it’s not obvious that this save space…</a:t>
            </a:r>
            <a:endParaRPr lang="en-US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/>
      <p:bldP spid="73" grpId="0"/>
      <p:bldP spid="74" grpId="0"/>
      <p:bldP spid="34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Index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Non-parameterized</a:t>
            </a:r>
          </a:p>
          <a:p>
            <a:pPr lvl="1"/>
            <a:r>
              <a:rPr lang="en-US" dirty="0" smtClean="0"/>
              <a:t>Unary codes</a:t>
            </a:r>
          </a:p>
          <a:p>
            <a:pPr lvl="1"/>
            <a:r>
              <a:rPr lang="en-US" dirty="0" smtClean="0">
                <a:sym typeface="Symbol"/>
              </a:rPr>
              <a:t> codes</a:t>
            </a:r>
          </a:p>
          <a:p>
            <a:pPr lvl="1"/>
            <a:r>
              <a:rPr lang="en-US" dirty="0" smtClean="0">
                <a:sym typeface="Symbol"/>
              </a:rPr>
              <a:t> codes</a:t>
            </a:r>
          </a:p>
          <a:p>
            <a:r>
              <a:rPr lang="en-US" dirty="0" smtClean="0">
                <a:sym typeface="Symbol"/>
              </a:rPr>
              <a:t>Parameterized</a:t>
            </a:r>
          </a:p>
          <a:p>
            <a:pPr lvl="1"/>
            <a:r>
              <a:rPr lang="en-US" dirty="0" err="1" smtClean="0">
                <a:sym typeface="Symbol"/>
              </a:rPr>
              <a:t>Golomb</a:t>
            </a:r>
            <a:r>
              <a:rPr lang="en-US" dirty="0" smtClean="0">
                <a:sym typeface="Symbol"/>
              </a:rPr>
              <a:t> codes (local Bernoulli model)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421868"/>
            <a:ext cx="8150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00"/>
                </a:solidFill>
              </a:rPr>
              <a:t>Want more detail? Read </a:t>
            </a:r>
            <a:r>
              <a:rPr lang="en-US" sz="1800" i="1" dirty="0" smtClean="0">
                <a:solidFill>
                  <a:srgbClr val="FFFF00"/>
                </a:solidFill>
              </a:rPr>
              <a:t>Managing </a:t>
            </a:r>
            <a:r>
              <a:rPr lang="en-US" sz="1800" i="1" dirty="0" smtClean="0">
                <a:solidFill>
                  <a:srgbClr val="FFFF00"/>
                </a:solidFill>
              </a:rPr>
              <a:t>Gigabytes</a:t>
            </a:r>
            <a:r>
              <a:rPr lang="en-US" sz="1800" dirty="0" smtClean="0">
                <a:solidFill>
                  <a:srgbClr val="FFFF00"/>
                </a:solidFill>
              </a:rPr>
              <a:t> </a:t>
            </a:r>
            <a:r>
              <a:rPr lang="en-US" sz="1800" dirty="0" smtClean="0">
                <a:solidFill>
                  <a:srgbClr val="FFFF00"/>
                </a:solidFill>
              </a:rPr>
              <a:t>by Witten, Moffat, and Bell!</a:t>
            </a:r>
            <a:endParaRPr lang="en-US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Unary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x </a:t>
            </a:r>
            <a:r>
              <a:rPr lang="en-US" dirty="0" smtClean="0">
                <a:sym typeface="Symbol"/>
              </a:rPr>
              <a:t> 1 is coded as </a:t>
            </a:r>
            <a:r>
              <a:rPr lang="en-US" i="1" dirty="0" smtClean="0">
                <a:sym typeface="Symbol"/>
              </a:rPr>
              <a:t>x-</a:t>
            </a:r>
            <a:r>
              <a:rPr lang="en-US" dirty="0" smtClean="0">
                <a:sym typeface="Symbol"/>
              </a:rPr>
              <a:t>1 one bits, followed by 1 zero bit</a:t>
            </a:r>
          </a:p>
          <a:p>
            <a:pPr lvl="1"/>
            <a:r>
              <a:rPr lang="en-US" dirty="0" smtClean="0">
                <a:sym typeface="Symbol"/>
              </a:rPr>
              <a:t>3 = 110</a:t>
            </a:r>
          </a:p>
          <a:p>
            <a:pPr lvl="1"/>
            <a:r>
              <a:rPr lang="en-US" dirty="0" smtClean="0">
                <a:sym typeface="Symbol"/>
              </a:rPr>
              <a:t>4 = 1110</a:t>
            </a:r>
          </a:p>
          <a:p>
            <a:r>
              <a:rPr lang="en-US" dirty="0" smtClean="0">
                <a:sym typeface="Symbol"/>
              </a:rPr>
              <a:t>Great for small numbers… horrible for large numbers</a:t>
            </a:r>
          </a:p>
          <a:p>
            <a:pPr lvl="1"/>
            <a:r>
              <a:rPr lang="en-US" dirty="0" smtClean="0">
                <a:sym typeface="Symbol"/>
              </a:rPr>
              <a:t>Overly-biased for very small 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5410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solidFill>
                  <a:srgbClr val="FF0000"/>
                </a:solidFill>
              </a:rPr>
              <a:t>Watch out! Slightly different definitions in Witten et al., compared to Manning et al. and Croft et al.!</a:t>
            </a:r>
            <a:endParaRPr lang="en-US" sz="20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b="1" dirty="0" smtClean="0">
                <a:sym typeface="Symbol"/>
              </a:rPr>
              <a:t> codes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x </a:t>
            </a:r>
            <a:r>
              <a:rPr lang="en-US" dirty="0" smtClean="0">
                <a:sym typeface="Symbol"/>
              </a:rPr>
              <a:t> 1 is coded in two parts: length and offset</a:t>
            </a:r>
          </a:p>
          <a:p>
            <a:pPr lvl="1"/>
            <a:r>
              <a:rPr lang="en-US" dirty="0" smtClean="0">
                <a:sym typeface="Symbol"/>
              </a:rPr>
              <a:t>Start with binary encoded, remove highest-order bit = offset</a:t>
            </a:r>
          </a:p>
          <a:p>
            <a:pPr lvl="1"/>
            <a:r>
              <a:rPr lang="en-US" dirty="0" smtClean="0">
                <a:sym typeface="Symbol"/>
              </a:rPr>
              <a:t>Length is number of binary digits, encoded in unary code</a:t>
            </a:r>
          </a:p>
          <a:p>
            <a:pPr lvl="1"/>
            <a:r>
              <a:rPr lang="en-US" dirty="0" smtClean="0">
                <a:sym typeface="Symbol"/>
              </a:rPr>
              <a:t>Concatenate length + offset codes</a:t>
            </a:r>
          </a:p>
          <a:p>
            <a:r>
              <a:rPr lang="en-US" dirty="0" smtClean="0">
                <a:sym typeface="Symbol"/>
              </a:rPr>
              <a:t>Example: 9 in binary is 1001</a:t>
            </a:r>
          </a:p>
          <a:p>
            <a:pPr lvl="1"/>
            <a:r>
              <a:rPr lang="en-US" dirty="0" smtClean="0">
                <a:sym typeface="Symbol"/>
              </a:rPr>
              <a:t>Offset = 001</a:t>
            </a:r>
          </a:p>
          <a:p>
            <a:pPr lvl="1"/>
            <a:r>
              <a:rPr lang="en-US" dirty="0" smtClean="0">
                <a:sym typeface="Symbol"/>
              </a:rPr>
              <a:t>Length = 4, in unary code = 1110</a:t>
            </a:r>
          </a:p>
          <a:p>
            <a:pPr lvl="1"/>
            <a:r>
              <a:rPr lang="en-US" dirty="0" smtClean="0">
                <a:sym typeface="Symbol"/>
              </a:rPr>
              <a:t> code = 1110:001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Offset = </a:t>
            </a:r>
            <a:r>
              <a:rPr lang="en-US" dirty="0" smtClean="0">
                <a:sym typeface="Symbol"/>
              </a:rPr>
              <a:t></a:t>
            </a:r>
            <a:r>
              <a:rPr lang="en-US" dirty="0" smtClean="0"/>
              <a:t>log </a:t>
            </a:r>
            <a:r>
              <a:rPr lang="en-US" i="1" dirty="0" smtClean="0"/>
              <a:t>x</a:t>
            </a:r>
            <a:r>
              <a:rPr lang="en-US" dirty="0" smtClean="0">
                <a:sym typeface="Symbol"/>
              </a:rPr>
              <a:t></a:t>
            </a:r>
          </a:p>
          <a:p>
            <a:pPr lvl="1"/>
            <a:r>
              <a:rPr lang="en-US" dirty="0" smtClean="0">
                <a:sym typeface="Symbol"/>
              </a:rPr>
              <a:t>Length = </a:t>
            </a:r>
            <a:r>
              <a:rPr lang="en-US" dirty="0" smtClean="0"/>
              <a:t>log </a:t>
            </a:r>
            <a:r>
              <a:rPr lang="en-US" i="1" dirty="0" smtClean="0"/>
              <a:t>x</a:t>
            </a:r>
            <a:r>
              <a:rPr lang="en-US" dirty="0" smtClean="0">
                <a:sym typeface="Symbol"/>
              </a:rPr>
              <a:t> +1</a:t>
            </a:r>
          </a:p>
          <a:p>
            <a:pPr lvl="1"/>
            <a:r>
              <a:rPr lang="en-US" dirty="0" smtClean="0"/>
              <a:t>Total = 2 </a:t>
            </a:r>
            <a:r>
              <a:rPr lang="en-US" dirty="0" smtClean="0">
                <a:sym typeface="Symbol"/>
              </a:rPr>
              <a:t></a:t>
            </a:r>
            <a:r>
              <a:rPr lang="en-US" dirty="0" smtClean="0"/>
              <a:t>log </a:t>
            </a:r>
            <a:r>
              <a:rPr lang="en-US" i="1" dirty="0" smtClean="0"/>
              <a:t>x</a:t>
            </a:r>
            <a:r>
              <a:rPr lang="en-US" dirty="0" smtClean="0">
                <a:sym typeface="Symbol"/>
              </a:rPr>
              <a:t> +1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 smtClean="0">
                <a:sym typeface="Symbol"/>
              </a:rPr>
              <a:t></a:t>
            </a:r>
            <a:r>
              <a:rPr lang="en-US" b="1" dirty="0" smtClean="0">
                <a:sym typeface="Symbol"/>
              </a:rPr>
              <a:t> codes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</a:t>
            </a:r>
            <a:r>
              <a:rPr lang="en-US" dirty="0" smtClean="0">
                <a:sym typeface="Symbol"/>
              </a:rPr>
              <a:t> codes, except that length is encoded in  code</a:t>
            </a:r>
          </a:p>
          <a:p>
            <a:r>
              <a:rPr lang="en-US" dirty="0" smtClean="0">
                <a:sym typeface="Symbol"/>
              </a:rPr>
              <a:t>Example: 9 in binary is 1001</a:t>
            </a:r>
          </a:p>
          <a:p>
            <a:pPr lvl="1"/>
            <a:r>
              <a:rPr lang="en-US" dirty="0" smtClean="0">
                <a:sym typeface="Symbol"/>
              </a:rPr>
              <a:t>Offset = 001</a:t>
            </a:r>
          </a:p>
          <a:p>
            <a:pPr lvl="1"/>
            <a:r>
              <a:rPr lang="en-US" dirty="0" smtClean="0">
                <a:sym typeface="Symbol"/>
              </a:rPr>
              <a:t>Length = 4, in  code = 11000</a:t>
            </a:r>
          </a:p>
          <a:p>
            <a:pPr lvl="1"/>
            <a:r>
              <a:rPr lang="en-US" dirty="0" smtClean="0">
                <a:sym typeface="Symbol"/>
              </a:rPr>
              <a:t> code = 11000:001</a:t>
            </a:r>
          </a:p>
          <a:p>
            <a:r>
              <a:rPr lang="en-US" dirty="0" smtClean="0">
                <a:sym typeface="Symbol"/>
              </a:rPr>
              <a:t> codes = more compact for smaller numbers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 codes = more compact for larger numbers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Golomb</a:t>
            </a:r>
            <a:r>
              <a:rPr lang="en-US" dirty="0" smtClean="0"/>
              <a:t>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x </a:t>
            </a:r>
            <a:r>
              <a:rPr lang="en-US" dirty="0" smtClean="0">
                <a:sym typeface="Symbol"/>
              </a:rPr>
              <a:t> 1, parameter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:</a:t>
            </a:r>
          </a:p>
          <a:p>
            <a:pPr lvl="1"/>
            <a:r>
              <a:rPr lang="en-US" i="1" dirty="0" smtClean="0">
                <a:sym typeface="Symbol"/>
              </a:rPr>
              <a:t>q</a:t>
            </a:r>
            <a:r>
              <a:rPr lang="en-US" dirty="0" smtClean="0">
                <a:sym typeface="Symbol"/>
              </a:rPr>
              <a:t> + 1 in unary, where </a:t>
            </a:r>
            <a:r>
              <a:rPr lang="en-US" i="1" dirty="0" smtClean="0">
                <a:sym typeface="Symbol"/>
              </a:rPr>
              <a:t>q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/>
              <a:t>= </a:t>
            </a:r>
            <a:r>
              <a:rPr lang="en-US" dirty="0" smtClean="0">
                <a:sym typeface="Symbol"/>
              </a:rPr>
              <a:t>( </a:t>
            </a:r>
            <a:r>
              <a:rPr lang="en-US" i="1" dirty="0" smtClean="0">
                <a:sym typeface="Symbol"/>
              </a:rPr>
              <a:t>x</a:t>
            </a:r>
            <a:r>
              <a:rPr lang="en-US" dirty="0" smtClean="0">
                <a:sym typeface="Symbol"/>
              </a:rPr>
              <a:t> - 1 ) /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 </a:t>
            </a:r>
          </a:p>
          <a:p>
            <a:pPr lvl="1"/>
            <a:r>
              <a:rPr lang="en-US" i="1" dirty="0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 in binary, where </a:t>
            </a:r>
            <a:r>
              <a:rPr lang="en-US" i="1" dirty="0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 = </a:t>
            </a:r>
            <a:r>
              <a:rPr lang="en-US" i="1" dirty="0" smtClean="0">
                <a:sym typeface="Symbol"/>
              </a:rPr>
              <a:t>x</a:t>
            </a:r>
            <a:r>
              <a:rPr lang="en-US" dirty="0" smtClean="0">
                <a:sym typeface="Symbol"/>
              </a:rPr>
              <a:t> - </a:t>
            </a:r>
            <a:r>
              <a:rPr lang="en-US" i="1" dirty="0" err="1" smtClean="0">
                <a:sym typeface="Symbol"/>
              </a:rPr>
              <a:t>qb</a:t>
            </a:r>
            <a:r>
              <a:rPr lang="en-US" dirty="0" smtClean="0">
                <a:sym typeface="Symbol"/>
              </a:rPr>
              <a:t> - 1, in log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 or log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 bits</a:t>
            </a:r>
          </a:p>
          <a:p>
            <a:r>
              <a:rPr lang="en-US" dirty="0" smtClean="0">
                <a:sym typeface="Symbol"/>
              </a:rPr>
              <a:t>Example:</a:t>
            </a:r>
          </a:p>
          <a:p>
            <a:pPr lvl="1"/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 = 3, </a:t>
            </a:r>
            <a:r>
              <a:rPr lang="en-US" i="1" dirty="0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 = 0, 1, 2 (0, 10, 11)</a:t>
            </a:r>
          </a:p>
          <a:p>
            <a:pPr lvl="1"/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 = 6, </a:t>
            </a:r>
            <a:r>
              <a:rPr lang="en-US" i="1" dirty="0" smtClean="0">
                <a:sym typeface="Symbol"/>
              </a:rPr>
              <a:t>r</a:t>
            </a:r>
            <a:r>
              <a:rPr lang="en-US" dirty="0" smtClean="0">
                <a:sym typeface="Symbol"/>
              </a:rPr>
              <a:t> = 0, 1, 2, 3, 4, 5 (00, 01, 100, 101, 110, 111)</a:t>
            </a:r>
          </a:p>
          <a:p>
            <a:pPr lvl="1"/>
            <a:r>
              <a:rPr lang="en-US" i="1" dirty="0" smtClean="0"/>
              <a:t>x</a:t>
            </a:r>
            <a:r>
              <a:rPr lang="en-US" dirty="0" smtClean="0"/>
              <a:t> = 9,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 = 3: </a:t>
            </a:r>
            <a:r>
              <a:rPr lang="en-US" i="1" dirty="0" smtClean="0"/>
              <a:t>q</a:t>
            </a:r>
            <a:r>
              <a:rPr lang="en-US" dirty="0" smtClean="0"/>
              <a:t> = 2, </a:t>
            </a:r>
            <a:r>
              <a:rPr lang="en-US" i="1" dirty="0" smtClean="0"/>
              <a:t>r</a:t>
            </a:r>
            <a:r>
              <a:rPr lang="en-US" dirty="0" smtClean="0"/>
              <a:t> = 2, code = 110:11</a:t>
            </a:r>
          </a:p>
          <a:p>
            <a:pPr lvl="1"/>
            <a:r>
              <a:rPr lang="en-US" i="1" dirty="0" smtClean="0"/>
              <a:t>x</a:t>
            </a:r>
            <a:r>
              <a:rPr lang="en-US" dirty="0" smtClean="0"/>
              <a:t> = 9,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 = 6: </a:t>
            </a:r>
            <a:r>
              <a:rPr lang="en-US" i="1" dirty="0" smtClean="0"/>
              <a:t>q</a:t>
            </a:r>
            <a:r>
              <a:rPr lang="en-US" dirty="0" smtClean="0"/>
              <a:t> = 1, </a:t>
            </a:r>
            <a:r>
              <a:rPr lang="en-US" i="1" dirty="0" smtClean="0"/>
              <a:t>r</a:t>
            </a:r>
            <a:r>
              <a:rPr lang="en-US" dirty="0" smtClean="0"/>
              <a:t> = 2, code = 10:100</a:t>
            </a:r>
          </a:p>
          <a:p>
            <a:r>
              <a:rPr lang="en-US" dirty="0" smtClean="0"/>
              <a:t>Optimal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 0.69 (N/</a:t>
            </a:r>
            <a:r>
              <a:rPr lang="en-US" dirty="0" err="1" smtClean="0">
                <a:sym typeface="Symbol"/>
              </a:rPr>
              <a:t>df</a:t>
            </a:r>
            <a:r>
              <a:rPr lang="en-US" dirty="0" smtClean="0">
                <a:sym typeface="Symbol"/>
              </a:rPr>
              <a:t>)</a:t>
            </a:r>
          </a:p>
          <a:p>
            <a:pPr lvl="1"/>
            <a:r>
              <a:rPr lang="en-US" dirty="0" smtClean="0">
                <a:sym typeface="Symbol"/>
              </a:rPr>
              <a:t>Different </a:t>
            </a:r>
            <a:r>
              <a:rPr lang="en-US" i="1" dirty="0" smtClean="0">
                <a:sym typeface="Symbol"/>
              </a:rPr>
              <a:t>b</a:t>
            </a:r>
            <a:r>
              <a:rPr lang="en-US" dirty="0" smtClean="0">
                <a:sym typeface="Symbol"/>
              </a:rPr>
              <a:t> for every term!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Coding Schemes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47800" y="2514600"/>
          <a:ext cx="6096000" cy="30480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406400"/>
                <a:gridCol w="1270000"/>
                <a:gridCol w="1371600"/>
                <a:gridCol w="1016000"/>
                <a:gridCol w="1016000"/>
                <a:gridCol w="1016000"/>
              </a:tblGrid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0:00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100:0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0:01</a:t>
                      </a:r>
                      <a:endParaRPr lang="en-US" sz="1400" dirty="0"/>
                    </a:p>
                  </a:txBody>
                  <a:tcPr/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100:1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0:11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0:100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101:00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0:101</a:t>
                      </a:r>
                      <a:endParaRPr lang="en-US" sz="1400" dirty="0"/>
                    </a:p>
                  </a:txBody>
                  <a:tcPr/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11110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110:01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101:01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10:10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0:110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111110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101:10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0:111</a:t>
                      </a:r>
                      <a:endParaRPr lang="en-US" sz="1400" dirty="0"/>
                    </a:p>
                  </a:txBody>
                  <a:tcPr/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1111110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110:11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101:11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10:00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11111110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1110:000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11000:000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10:01</a:t>
                      </a:r>
                      <a:endParaRPr lang="en-US" sz="1400" dirty="0"/>
                    </a:p>
                  </a:txBody>
                  <a:tcPr/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111111110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1110:001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11000:001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110:11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10:100</a:t>
                      </a:r>
                      <a:endParaRPr lang="en-US" sz="1400" dirty="0"/>
                    </a:p>
                  </a:txBody>
                  <a:tcPr>
                    <a:noFill/>
                  </a:tcPr>
                </a:tc>
              </a:tr>
              <a:tr h="1813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1111111110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1110:010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11000:010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1110:0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10:101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1828800"/>
          <a:ext cx="6096000" cy="6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/>
                <a:gridCol w="1295400"/>
                <a:gridCol w="1371600"/>
                <a:gridCol w="990600"/>
                <a:gridCol w="1066800"/>
                <a:gridCol w="914400"/>
              </a:tblGrid>
              <a:tr h="22860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Unary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ym typeface="Symbol"/>
                        </a:rPr>
                        <a:t>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ym typeface="Symbol"/>
                        </a:rPr>
                        <a:t></a:t>
                      </a:r>
                      <a:endParaRPr lang="en-US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b="1" dirty="0" err="1" smtClean="0"/>
                        <a:t>Golomb</a:t>
                      </a:r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b=3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b=6</a:t>
                      </a:r>
                      <a:endParaRPr lang="en-US" sz="1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6" y="6611779"/>
            <a:ext cx="28985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/>
              <a:t>Witten, Moffat, Bell, Managing Gigabytes (1999)</a:t>
            </a:r>
            <a:endParaRPr lang="en-US" sz="1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Compression: Performance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6" y="6611779"/>
            <a:ext cx="28985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/>
              <a:t>Witten, Moffat, Bell, Managing Gigabytes (1999)</a:t>
            </a:r>
            <a:endParaRPr lang="en-US" sz="1000" b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39429" y="2362200"/>
          <a:ext cx="3480371" cy="16764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1295400"/>
                <a:gridCol w="1170397"/>
                <a:gridCol w="1014574"/>
              </a:tblGrid>
              <a:tr h="15764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Unary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262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1918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Binary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</a:t>
                      </a:r>
                      <a:endParaRPr lang="en-US" sz="1600" dirty="0"/>
                    </a:p>
                  </a:txBody>
                  <a:tcPr/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ym typeface="Symbol"/>
                        </a:rPr>
                        <a:t>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6.51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6.63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ym typeface="Symbol"/>
                        </a:rPr>
                        <a:t>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6.38</a:t>
                      </a:r>
                      <a:endParaRPr lang="en-US" sz="1600" dirty="0"/>
                    </a:p>
                  </a:txBody>
                  <a:tcPr/>
                </a:tc>
              </a:tr>
              <a:tr h="15764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Golomb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6.09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5.84</a:t>
                      </a:r>
                      <a:endParaRPr lang="en-US" sz="16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758629" y="1950720"/>
          <a:ext cx="2247900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3950"/>
                <a:gridCol w="112395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Bible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TREC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78123" y="4953000"/>
            <a:ext cx="5208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Bible:</a:t>
            </a:r>
            <a:r>
              <a:rPr lang="en-US" sz="1400" b="0" dirty="0" smtClean="0"/>
              <a:t> King James version of the Bible; 31,101 verses (4.3 MB)</a:t>
            </a:r>
          </a:p>
          <a:p>
            <a:r>
              <a:rPr lang="en-US" sz="1400" dirty="0" smtClean="0"/>
              <a:t>TREC:</a:t>
            </a:r>
            <a:r>
              <a:rPr lang="en-US" sz="1400" b="0" dirty="0" smtClean="0"/>
              <a:t> TREC disks 1+2; 741,856 docs (2070 MB)</a:t>
            </a:r>
            <a:endParaRPr lang="en-US" sz="1400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3700046"/>
            <a:ext cx="2568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sym typeface="Symbol"/>
              </a:rPr>
              <a:t>Recommend best practice</a:t>
            </a:r>
            <a:endParaRPr lang="en-US" b="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>
            <a:off x="6080760" y="3867912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2133600" y="1447800"/>
            <a:ext cx="449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Comparison of Index Size (bits per pointer)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Chicken and Egg?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 bwMode="ltGray">
          <a:xfrm>
            <a:off x="1143000" y="1981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9336" y="19474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30" name="Rectangle 29"/>
          <p:cNvSpPr/>
          <p:nvPr/>
        </p:nvSpPr>
        <p:spPr bwMode="ltGray">
          <a:xfrm>
            <a:off x="1143000" y="24384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32" name="Rectangle 31"/>
          <p:cNvSpPr/>
          <p:nvPr/>
        </p:nvSpPr>
        <p:spPr bwMode="ltGray">
          <a:xfrm>
            <a:off x="1981200" y="1981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33" name="Rectangle 32"/>
          <p:cNvSpPr/>
          <p:nvPr/>
        </p:nvSpPr>
        <p:spPr bwMode="ltGray">
          <a:xfrm>
            <a:off x="1981200" y="24384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[9]</a:t>
            </a:r>
          </a:p>
        </p:txBody>
      </p:sp>
      <p:sp>
        <p:nvSpPr>
          <p:cNvPr id="34" name="Rectangle 33"/>
          <p:cNvSpPr/>
          <p:nvPr/>
        </p:nvSpPr>
        <p:spPr bwMode="ltGray">
          <a:xfrm>
            <a:off x="1143000" y="2895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36" name="Rectangle 35"/>
          <p:cNvSpPr/>
          <p:nvPr/>
        </p:nvSpPr>
        <p:spPr bwMode="ltGray">
          <a:xfrm>
            <a:off x="1981200" y="2895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[1,8,22]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28800" y="1524000"/>
            <a:ext cx="811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(value)</a:t>
            </a:r>
            <a:endParaRPr lang="en-US" b="0" dirty="0"/>
          </a:p>
        </p:txBody>
      </p:sp>
      <p:sp>
        <p:nvSpPr>
          <p:cNvPr id="38" name="TextBox 37"/>
          <p:cNvSpPr txBox="1"/>
          <p:nvPr/>
        </p:nvSpPr>
        <p:spPr>
          <a:xfrm>
            <a:off x="762000" y="152400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(key)</a:t>
            </a:r>
            <a:endParaRPr lang="en-US" b="0" dirty="0"/>
          </a:p>
        </p:txBody>
      </p:sp>
      <p:sp>
        <p:nvSpPr>
          <p:cNvPr id="39" name="Rectangle 38"/>
          <p:cNvSpPr/>
          <p:nvPr/>
        </p:nvSpPr>
        <p:spPr bwMode="ltGray">
          <a:xfrm>
            <a:off x="1143000" y="3352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41" name="Rectangle 40"/>
          <p:cNvSpPr/>
          <p:nvPr/>
        </p:nvSpPr>
        <p:spPr bwMode="ltGray">
          <a:xfrm>
            <a:off x="1981200" y="3352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[23]</a:t>
            </a:r>
          </a:p>
        </p:txBody>
      </p:sp>
      <p:sp>
        <p:nvSpPr>
          <p:cNvPr id="42" name="Rectangle 41"/>
          <p:cNvSpPr/>
          <p:nvPr/>
        </p:nvSpPr>
        <p:spPr bwMode="ltGray">
          <a:xfrm>
            <a:off x="1143000" y="3810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ctangle 43"/>
          <p:cNvSpPr/>
          <p:nvPr/>
        </p:nvSpPr>
        <p:spPr bwMode="ltGray">
          <a:xfrm>
            <a:off x="1981200" y="3810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[8,41]</a:t>
            </a:r>
          </a:p>
        </p:txBody>
      </p:sp>
      <p:sp>
        <p:nvSpPr>
          <p:cNvPr id="45" name="Rectangle 44"/>
          <p:cNvSpPr/>
          <p:nvPr/>
        </p:nvSpPr>
        <p:spPr bwMode="ltGray">
          <a:xfrm>
            <a:off x="1143000" y="4267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ctangle 46"/>
          <p:cNvSpPr/>
          <p:nvPr/>
        </p:nvSpPr>
        <p:spPr bwMode="ltGray">
          <a:xfrm>
            <a:off x="1981200" y="4267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[2,9,76]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9336" y="24046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49" name="TextBox 48"/>
          <p:cNvSpPr txBox="1"/>
          <p:nvPr/>
        </p:nvSpPr>
        <p:spPr>
          <a:xfrm>
            <a:off x="639336" y="2861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0" name="TextBox 49"/>
          <p:cNvSpPr txBox="1"/>
          <p:nvPr/>
        </p:nvSpPr>
        <p:spPr>
          <a:xfrm>
            <a:off x="639336" y="3319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1" name="TextBox 50"/>
          <p:cNvSpPr txBox="1"/>
          <p:nvPr/>
        </p:nvSpPr>
        <p:spPr>
          <a:xfrm>
            <a:off x="639336" y="37762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2" name="TextBox 51"/>
          <p:cNvSpPr txBox="1"/>
          <p:nvPr/>
        </p:nvSpPr>
        <p:spPr>
          <a:xfrm>
            <a:off x="639336" y="42334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cxnSp>
        <p:nvCxnSpPr>
          <p:cNvPr id="55" name="Straight Arrow Connector 54"/>
          <p:cNvCxnSpPr/>
          <p:nvPr/>
        </p:nvCxnSpPr>
        <p:spPr bwMode="auto">
          <a:xfrm rot="5400000">
            <a:off x="1143000" y="3623846"/>
            <a:ext cx="3810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1987063" y="5605046"/>
            <a:ext cx="2203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directly to disk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4038600" y="21336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But wait! How do we set the </a:t>
            </a:r>
            <a:r>
              <a:rPr lang="en-US" sz="2000" dirty="0" err="1" smtClean="0"/>
              <a:t>Golomb</a:t>
            </a:r>
            <a:r>
              <a:rPr lang="en-US" sz="2000" dirty="0" smtClean="0"/>
              <a:t> parameter </a:t>
            </a:r>
            <a:r>
              <a:rPr lang="en-US" sz="2000" i="1" dirty="0" smtClean="0"/>
              <a:t>b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4343400" y="3429000"/>
            <a:ext cx="2511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We need the </a:t>
            </a:r>
            <a:r>
              <a:rPr lang="en-US" b="0" i="1" dirty="0" err="1" smtClean="0"/>
              <a:t>df</a:t>
            </a:r>
            <a:r>
              <a:rPr lang="en-US" b="0" dirty="0" smtClean="0"/>
              <a:t> to set </a:t>
            </a:r>
            <a:r>
              <a:rPr lang="en-US" b="0" i="1" dirty="0" smtClean="0"/>
              <a:t>b</a:t>
            </a:r>
            <a:r>
              <a:rPr lang="en-US" b="0" dirty="0" smtClean="0"/>
              <a:t>…</a:t>
            </a:r>
            <a:endParaRPr lang="en-US" b="0" dirty="0"/>
          </a:p>
        </p:txBody>
      </p:sp>
      <p:sp>
        <p:nvSpPr>
          <p:cNvPr id="59" name="TextBox 58"/>
          <p:cNvSpPr txBox="1"/>
          <p:nvPr/>
        </p:nvSpPr>
        <p:spPr>
          <a:xfrm>
            <a:off x="4343400" y="3834825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But we don’t know the </a:t>
            </a:r>
            <a:r>
              <a:rPr lang="en-US" b="0" i="1" dirty="0" err="1" smtClean="0"/>
              <a:t>df</a:t>
            </a:r>
            <a:r>
              <a:rPr lang="en-US" b="0" dirty="0" smtClean="0"/>
              <a:t> until we’ve seen all postings!</a:t>
            </a:r>
            <a:endParaRPr lang="en-US" b="0" dirty="0"/>
          </a:p>
        </p:txBody>
      </p:sp>
      <p:sp>
        <p:nvSpPr>
          <p:cNvPr id="60" name="TextBox 59"/>
          <p:cNvSpPr txBox="1"/>
          <p:nvPr/>
        </p:nvSpPr>
        <p:spPr>
          <a:xfrm>
            <a:off x="1600200" y="45720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…</a:t>
            </a:r>
            <a:endParaRPr lang="en-US" b="0" dirty="0"/>
          </a:p>
        </p:txBody>
      </p:sp>
      <p:sp>
        <p:nvSpPr>
          <p:cNvPr id="29" name="TextBox 28"/>
          <p:cNvSpPr txBox="1"/>
          <p:nvPr/>
        </p:nvSpPr>
        <p:spPr>
          <a:xfrm>
            <a:off x="4343400" y="3048000"/>
            <a:ext cx="28985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Recall: optimal </a:t>
            </a:r>
            <a:r>
              <a:rPr lang="en-US" b="0" i="1" dirty="0" smtClean="0"/>
              <a:t>b</a:t>
            </a:r>
            <a:r>
              <a:rPr lang="en-US" b="0" dirty="0" smtClean="0"/>
              <a:t> </a:t>
            </a:r>
            <a:r>
              <a:rPr lang="en-US" b="0" dirty="0" smtClean="0">
                <a:sym typeface="Symbol"/>
              </a:rPr>
              <a:t> 0.69 (N/</a:t>
            </a:r>
            <a:r>
              <a:rPr lang="en-US" b="0" dirty="0" err="1" smtClean="0">
                <a:sym typeface="Symbol"/>
              </a:rPr>
              <a:t>df</a:t>
            </a:r>
            <a:r>
              <a:rPr lang="en-US" b="0" dirty="0" smtClean="0">
                <a:sym typeface="Symbol"/>
              </a:rPr>
              <a:t>)</a:t>
            </a:r>
            <a:endParaRPr lang="en-US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29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</a:t>
            </a:r>
            <a:r>
              <a:rPr lang="en-US" dirty="0" err="1" smtClean="0"/>
              <a:t>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</a:t>
            </a:r>
            <a:r>
              <a:rPr lang="en-US" dirty="0" err="1" smtClean="0"/>
              <a:t>mapper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Emit “special” key-value pairs to keep track of </a:t>
            </a:r>
            <a:r>
              <a:rPr lang="en-US" i="1" dirty="0" err="1" smtClean="0"/>
              <a:t>df</a:t>
            </a:r>
            <a:endParaRPr lang="en-US" i="1" dirty="0" smtClean="0"/>
          </a:p>
          <a:p>
            <a:r>
              <a:rPr lang="en-US" dirty="0" smtClean="0"/>
              <a:t>In the reducer:</a:t>
            </a:r>
          </a:p>
          <a:p>
            <a:pPr lvl="1"/>
            <a:r>
              <a:rPr lang="en-US" dirty="0" smtClean="0"/>
              <a:t>Make sure “special” key-value pairs come first: process them to determine </a:t>
            </a:r>
            <a:r>
              <a:rPr lang="en-US" i="1" dirty="0" err="1" smtClean="0"/>
              <a:t>df</a:t>
            </a:r>
            <a:endParaRPr lang="en-US" i="1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</a:t>
            </a:r>
            <a:r>
              <a:rPr lang="en-US" dirty="0" err="1" smtClean="0"/>
              <a:t>df</a:t>
            </a:r>
            <a:r>
              <a:rPr lang="en-US" dirty="0" smtClean="0"/>
              <a:t>: Modified </a:t>
            </a:r>
            <a:r>
              <a:rPr lang="en-US" dirty="0" err="1" smtClean="0"/>
              <a:t>Mapper</a:t>
            </a:r>
            <a:endParaRPr lang="en-US" dirty="0"/>
          </a:p>
        </p:txBody>
      </p:sp>
      <p:grpSp>
        <p:nvGrpSpPr>
          <p:cNvPr id="14" name="Group 16"/>
          <p:cNvGrpSpPr/>
          <p:nvPr/>
        </p:nvGrpSpPr>
        <p:grpSpPr>
          <a:xfrm>
            <a:off x="762000" y="1676400"/>
            <a:ext cx="1940813" cy="490954"/>
            <a:chOff x="762000" y="1905000"/>
            <a:chExt cx="1940813" cy="490954"/>
          </a:xfrm>
        </p:grpSpPr>
        <p:sp>
          <p:nvSpPr>
            <p:cNvPr id="15" name="TextBox 14"/>
            <p:cNvSpPr txBox="1"/>
            <p:nvPr/>
          </p:nvSpPr>
          <p:spPr>
            <a:xfrm>
              <a:off x="838200" y="2057400"/>
              <a:ext cx="18646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one fish, two fish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2000" y="1905000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</a:rPr>
                <a:t>Doc 1</a:t>
              </a:r>
              <a:endParaRPr lang="en-US" sz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 bwMode="ltGray">
          <a:xfrm>
            <a:off x="1143000" y="2971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9336" y="2938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22" name="Rectangle 21"/>
          <p:cNvSpPr/>
          <p:nvPr/>
        </p:nvSpPr>
        <p:spPr bwMode="ltGray">
          <a:xfrm>
            <a:off x="1981200" y="2971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2514600"/>
            <a:ext cx="811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(value)</a:t>
            </a:r>
            <a:endParaRPr lang="en-US" b="0" dirty="0"/>
          </a:p>
        </p:txBody>
      </p:sp>
      <p:sp>
        <p:nvSpPr>
          <p:cNvPr id="24" name="TextBox 23"/>
          <p:cNvSpPr txBox="1"/>
          <p:nvPr/>
        </p:nvSpPr>
        <p:spPr>
          <a:xfrm>
            <a:off x="762000" y="251460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(key)</a:t>
            </a:r>
            <a:endParaRPr lang="en-US" b="0" dirty="0"/>
          </a:p>
        </p:txBody>
      </p:sp>
      <p:sp>
        <p:nvSpPr>
          <p:cNvPr id="25" name="Rectangle 24"/>
          <p:cNvSpPr/>
          <p:nvPr/>
        </p:nvSpPr>
        <p:spPr bwMode="ltGray">
          <a:xfrm>
            <a:off x="1143000" y="3429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9336" y="33952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one</a:t>
            </a:r>
            <a:endParaRPr lang="en-US" b="0" dirty="0"/>
          </a:p>
        </p:txBody>
      </p:sp>
      <p:sp>
        <p:nvSpPr>
          <p:cNvPr id="27" name="Rectangle 26"/>
          <p:cNvSpPr/>
          <p:nvPr/>
        </p:nvSpPr>
        <p:spPr bwMode="ltGray">
          <a:xfrm>
            <a:off x="1981200" y="3429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28" name="Rectangle 27"/>
          <p:cNvSpPr/>
          <p:nvPr/>
        </p:nvSpPr>
        <p:spPr bwMode="ltGray">
          <a:xfrm>
            <a:off x="1143000" y="3886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9336" y="38524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two</a:t>
            </a:r>
            <a:endParaRPr lang="en-US" b="0" dirty="0"/>
          </a:p>
        </p:txBody>
      </p:sp>
      <p:sp>
        <p:nvSpPr>
          <p:cNvPr id="30" name="Rectangle 29"/>
          <p:cNvSpPr/>
          <p:nvPr/>
        </p:nvSpPr>
        <p:spPr bwMode="ltGray">
          <a:xfrm>
            <a:off x="1981200" y="3886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[3]</a:t>
            </a:r>
          </a:p>
        </p:txBody>
      </p:sp>
      <p:sp>
        <p:nvSpPr>
          <p:cNvPr id="31" name="Rectangle 30"/>
          <p:cNvSpPr/>
          <p:nvPr/>
        </p:nvSpPr>
        <p:spPr bwMode="ltGray">
          <a:xfrm>
            <a:off x="1143000" y="4572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sym typeface="Wingdings"/>
              </a:rPr>
              <a:t>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9336" y="45382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33" name="Rectangle 32"/>
          <p:cNvSpPr/>
          <p:nvPr/>
        </p:nvSpPr>
        <p:spPr bwMode="ltGray">
          <a:xfrm>
            <a:off x="1981200" y="4572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34" name="Rectangle 33"/>
          <p:cNvSpPr/>
          <p:nvPr/>
        </p:nvSpPr>
        <p:spPr bwMode="ltGray">
          <a:xfrm>
            <a:off x="1143000" y="5029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  <a:sym typeface="Wingdings"/>
              </a:rPr>
              <a:t>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9336" y="4995446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one</a:t>
            </a:r>
            <a:endParaRPr lang="en-US" b="0" dirty="0"/>
          </a:p>
        </p:txBody>
      </p:sp>
      <p:sp>
        <p:nvSpPr>
          <p:cNvPr id="36" name="Rectangle 35"/>
          <p:cNvSpPr/>
          <p:nvPr/>
        </p:nvSpPr>
        <p:spPr bwMode="ltGray">
          <a:xfrm>
            <a:off x="1981200" y="5029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37" name="Rectangle 36"/>
          <p:cNvSpPr/>
          <p:nvPr/>
        </p:nvSpPr>
        <p:spPr bwMode="ltGray">
          <a:xfrm>
            <a:off x="1143000" y="54864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  <a:sym typeface="Wingdings"/>
              </a:rPr>
              <a:t>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9336" y="54526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two</a:t>
            </a:r>
            <a:endParaRPr lang="en-US" b="0" dirty="0"/>
          </a:p>
        </p:txBody>
      </p:sp>
      <p:sp>
        <p:nvSpPr>
          <p:cNvPr id="39" name="Rectangle 38"/>
          <p:cNvSpPr/>
          <p:nvPr/>
        </p:nvSpPr>
        <p:spPr bwMode="ltGray">
          <a:xfrm>
            <a:off x="1981200" y="54864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200400" y="1795046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Input document…</a:t>
            </a:r>
            <a:endParaRPr lang="en-US" b="0" i="1" dirty="0"/>
          </a:p>
        </p:txBody>
      </p:sp>
      <p:sp>
        <p:nvSpPr>
          <p:cNvPr id="76" name="TextBox 75"/>
          <p:cNvSpPr txBox="1"/>
          <p:nvPr/>
        </p:nvSpPr>
        <p:spPr>
          <a:xfrm>
            <a:off x="3200400" y="2938046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Emit normal key-value pairs…</a:t>
            </a:r>
            <a:endParaRPr lang="en-US" b="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3200400" y="4538246"/>
            <a:ext cx="525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Emit “special” key-value pairs to keep track of </a:t>
            </a:r>
            <a:r>
              <a:rPr lang="en-US" b="0" i="1" dirty="0" err="1" smtClean="0"/>
              <a:t>df</a:t>
            </a:r>
            <a:r>
              <a:rPr lang="en-US" b="0" dirty="0" smtClean="0"/>
              <a:t>…</a:t>
            </a:r>
            <a:endParaRPr lang="en-US" b="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  <p:bldP spid="24" grpId="0"/>
      <p:bldP spid="25" grpId="0" animBg="1"/>
      <p:bldP spid="26" grpId="0"/>
      <p:bldP spid="27" grpId="0" animBg="1"/>
      <p:bldP spid="28" grpId="0" animBg="1"/>
      <p:bldP spid="29" grpId="0"/>
      <p:bldP spid="30" grpId="0" animBg="1"/>
      <p:bldP spid="31" grpId="0" animBg="1"/>
      <p:bldP spid="32" grpId="0"/>
      <p:bldP spid="33" grpId="0" animBg="1"/>
      <p:bldP spid="34" grpId="0" animBg="1"/>
      <p:bldP spid="35" grpId="0"/>
      <p:bldP spid="36" grpId="0" animBg="1"/>
      <p:bldP spid="37" grpId="0" animBg="1"/>
      <p:bldP spid="38" grpId="0"/>
      <p:bldP spid="39" grpId="0" animBg="1"/>
      <p:bldP spid="76" grpId="0"/>
      <p:bldP spid="77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</a:t>
            </a:r>
            <a:r>
              <a:rPr lang="en-US" dirty="0" err="1" smtClean="0"/>
              <a:t>df</a:t>
            </a:r>
            <a:r>
              <a:rPr lang="en-US" dirty="0" smtClean="0"/>
              <a:t>: Modified Reducer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 bwMode="ltGray">
          <a:xfrm>
            <a:off x="1143000" y="3352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9336" y="3319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42" name="Rectangle 41"/>
          <p:cNvSpPr/>
          <p:nvPr/>
        </p:nvSpPr>
        <p:spPr bwMode="ltGray">
          <a:xfrm>
            <a:off x="1143000" y="3810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43" name="Rectangle 42"/>
          <p:cNvSpPr/>
          <p:nvPr/>
        </p:nvSpPr>
        <p:spPr bwMode="ltGray">
          <a:xfrm>
            <a:off x="1981200" y="3352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[2,4]</a:t>
            </a:r>
          </a:p>
        </p:txBody>
      </p:sp>
      <p:sp>
        <p:nvSpPr>
          <p:cNvPr id="44" name="Rectangle 43"/>
          <p:cNvSpPr/>
          <p:nvPr/>
        </p:nvSpPr>
        <p:spPr bwMode="ltGray">
          <a:xfrm>
            <a:off x="1981200" y="3810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[9]</a:t>
            </a:r>
          </a:p>
        </p:txBody>
      </p:sp>
      <p:sp>
        <p:nvSpPr>
          <p:cNvPr id="45" name="Rectangle 44"/>
          <p:cNvSpPr/>
          <p:nvPr/>
        </p:nvSpPr>
        <p:spPr bwMode="ltGray">
          <a:xfrm>
            <a:off x="1143000" y="42672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46" name="Rectangle 45"/>
          <p:cNvSpPr/>
          <p:nvPr/>
        </p:nvSpPr>
        <p:spPr bwMode="ltGray">
          <a:xfrm>
            <a:off x="1981200" y="42672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[1,8,22]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828800" y="1295400"/>
            <a:ext cx="811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(value)</a:t>
            </a:r>
            <a:endParaRPr lang="en-US" b="0" dirty="0"/>
          </a:p>
        </p:txBody>
      </p:sp>
      <p:sp>
        <p:nvSpPr>
          <p:cNvPr id="48" name="TextBox 47"/>
          <p:cNvSpPr txBox="1"/>
          <p:nvPr/>
        </p:nvSpPr>
        <p:spPr>
          <a:xfrm>
            <a:off x="762000" y="1295400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(key)</a:t>
            </a:r>
            <a:endParaRPr lang="en-US" b="0" dirty="0"/>
          </a:p>
        </p:txBody>
      </p:sp>
      <p:sp>
        <p:nvSpPr>
          <p:cNvPr id="49" name="Rectangle 48"/>
          <p:cNvSpPr/>
          <p:nvPr/>
        </p:nvSpPr>
        <p:spPr bwMode="ltGray">
          <a:xfrm>
            <a:off x="1143000" y="47244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50" name="Rectangle 49"/>
          <p:cNvSpPr/>
          <p:nvPr/>
        </p:nvSpPr>
        <p:spPr bwMode="ltGray">
          <a:xfrm>
            <a:off x="1981200" y="47244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[23]</a:t>
            </a:r>
          </a:p>
        </p:txBody>
      </p:sp>
      <p:sp>
        <p:nvSpPr>
          <p:cNvPr id="51" name="Rectangle 50"/>
          <p:cNvSpPr/>
          <p:nvPr/>
        </p:nvSpPr>
        <p:spPr bwMode="ltGray">
          <a:xfrm>
            <a:off x="1143000" y="5181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ltGray">
          <a:xfrm>
            <a:off x="1981200" y="5181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[8,41]</a:t>
            </a:r>
          </a:p>
        </p:txBody>
      </p:sp>
      <p:sp>
        <p:nvSpPr>
          <p:cNvPr id="53" name="Rectangle 52"/>
          <p:cNvSpPr/>
          <p:nvPr/>
        </p:nvSpPr>
        <p:spPr bwMode="ltGray">
          <a:xfrm>
            <a:off x="1143000" y="5638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ctangle 53"/>
          <p:cNvSpPr/>
          <p:nvPr/>
        </p:nvSpPr>
        <p:spPr bwMode="ltGray">
          <a:xfrm>
            <a:off x="1981200" y="5638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[2,9,76]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9336" y="37762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6" name="TextBox 55"/>
          <p:cNvSpPr txBox="1"/>
          <p:nvPr/>
        </p:nvSpPr>
        <p:spPr>
          <a:xfrm>
            <a:off x="639336" y="42334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7" name="TextBox 56"/>
          <p:cNvSpPr txBox="1"/>
          <p:nvPr/>
        </p:nvSpPr>
        <p:spPr>
          <a:xfrm>
            <a:off x="639336" y="46906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8" name="TextBox 57"/>
          <p:cNvSpPr txBox="1"/>
          <p:nvPr/>
        </p:nvSpPr>
        <p:spPr>
          <a:xfrm>
            <a:off x="639336" y="5147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59" name="TextBox 58"/>
          <p:cNvSpPr txBox="1"/>
          <p:nvPr/>
        </p:nvSpPr>
        <p:spPr>
          <a:xfrm>
            <a:off x="639336" y="5605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cxnSp>
        <p:nvCxnSpPr>
          <p:cNvPr id="60" name="Straight Arrow Connector 59"/>
          <p:cNvCxnSpPr/>
          <p:nvPr/>
        </p:nvCxnSpPr>
        <p:spPr bwMode="auto">
          <a:xfrm rot="5400000">
            <a:off x="2225883" y="4783723"/>
            <a:ext cx="286264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3886200" y="5867400"/>
            <a:ext cx="312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Write postings directly to disk</a:t>
            </a:r>
            <a:endParaRPr lang="en-US" b="0" dirty="0"/>
          </a:p>
        </p:txBody>
      </p:sp>
      <p:sp>
        <p:nvSpPr>
          <p:cNvPr id="63" name="Rectangle 62"/>
          <p:cNvSpPr/>
          <p:nvPr/>
        </p:nvSpPr>
        <p:spPr bwMode="ltGray">
          <a:xfrm>
            <a:off x="1143000" y="1752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sym typeface="Wingdings"/>
              </a:rPr>
              <a:t>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39336" y="17188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65" name="Rectangle 64"/>
          <p:cNvSpPr/>
          <p:nvPr/>
        </p:nvSpPr>
        <p:spPr bwMode="ltGray">
          <a:xfrm>
            <a:off x="1981200" y="17526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66" name="Rectangle 65"/>
          <p:cNvSpPr/>
          <p:nvPr/>
        </p:nvSpPr>
        <p:spPr bwMode="ltGray">
          <a:xfrm>
            <a:off x="1143000" y="2209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sym typeface="Wingdings"/>
              </a:rPr>
              <a:t>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39336" y="2176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68" name="Rectangle 67"/>
          <p:cNvSpPr/>
          <p:nvPr/>
        </p:nvSpPr>
        <p:spPr bwMode="ltGray">
          <a:xfrm>
            <a:off x="1981200" y="22098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69" name="Rectangle 68"/>
          <p:cNvSpPr/>
          <p:nvPr/>
        </p:nvSpPr>
        <p:spPr bwMode="ltGray">
          <a:xfrm>
            <a:off x="1143000" y="26670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sym typeface="Wingdings"/>
              </a:rPr>
              <a:t>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9336" y="26332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sp>
        <p:nvSpPr>
          <p:cNvPr id="71" name="Rectangle 70"/>
          <p:cNvSpPr/>
          <p:nvPr/>
        </p:nvSpPr>
        <p:spPr bwMode="ltGray">
          <a:xfrm>
            <a:off x="1981200" y="2667000"/>
            <a:ext cx="762000" cy="3048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[1]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591350" y="29718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…</a:t>
            </a:r>
            <a:endParaRPr lang="en-US" b="0" dirty="0"/>
          </a:p>
        </p:txBody>
      </p:sp>
      <p:sp>
        <p:nvSpPr>
          <p:cNvPr id="73" name="TextBox 72"/>
          <p:cNvSpPr txBox="1"/>
          <p:nvPr/>
        </p:nvSpPr>
        <p:spPr>
          <a:xfrm>
            <a:off x="1600200" y="59436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…</a:t>
            </a:r>
            <a:endParaRPr lang="en-US" b="0" dirty="0"/>
          </a:p>
        </p:txBody>
      </p:sp>
      <p:sp>
        <p:nvSpPr>
          <p:cNvPr id="76" name="TextBox 75"/>
          <p:cNvSpPr txBox="1"/>
          <p:nvPr/>
        </p:nvSpPr>
        <p:spPr>
          <a:xfrm>
            <a:off x="3200400" y="2006025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First, compute the </a:t>
            </a:r>
            <a:r>
              <a:rPr lang="en-US" b="0" i="1" dirty="0" err="1" smtClean="0"/>
              <a:t>df</a:t>
            </a:r>
            <a:r>
              <a:rPr lang="en-US" b="0" dirty="0" smtClean="0"/>
              <a:t> by summing contributions from all “special” key-value pair…</a:t>
            </a:r>
            <a:endParaRPr lang="en-US" b="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3200400" y="3014246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Compute </a:t>
            </a:r>
            <a:r>
              <a:rPr lang="en-US" b="0" dirty="0" err="1" smtClean="0"/>
              <a:t>Golomb</a:t>
            </a:r>
            <a:r>
              <a:rPr lang="en-US" b="0" dirty="0" smtClean="0"/>
              <a:t> parameter </a:t>
            </a:r>
            <a:r>
              <a:rPr lang="en-US" b="0" i="1" dirty="0" smtClean="0"/>
              <a:t>b</a:t>
            </a:r>
            <a:r>
              <a:rPr lang="en-US" b="0" dirty="0" smtClean="0"/>
              <a:t>…</a:t>
            </a:r>
            <a:endParaRPr lang="en-US" b="0" dirty="0"/>
          </a:p>
        </p:txBody>
      </p:sp>
      <p:sp>
        <p:nvSpPr>
          <p:cNvPr id="78" name="TextBox 77"/>
          <p:cNvSpPr txBox="1"/>
          <p:nvPr/>
        </p:nvSpPr>
        <p:spPr>
          <a:xfrm>
            <a:off x="4114800" y="4215825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Important: </a:t>
            </a:r>
            <a:r>
              <a:rPr lang="en-US" b="0" dirty="0" smtClean="0"/>
              <a:t>properly define sort order to make sure “special” key-value pairs come first!</a:t>
            </a:r>
            <a:endParaRPr lang="en-US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1" grpId="0"/>
      <p:bldP spid="63" grpId="0" animBg="1"/>
      <p:bldP spid="64" grpId="0"/>
      <p:bldP spid="65" grpId="0" animBg="1"/>
      <p:bldP spid="66" grpId="0" animBg="1"/>
      <p:bldP spid="67" grpId="0"/>
      <p:bldP spid="68" grpId="0" animBg="1"/>
      <p:bldP spid="69" grpId="0" animBg="1"/>
      <p:bldP spid="70" grpId="0"/>
      <p:bldP spid="71" grpId="0" animBg="1"/>
      <p:bldP spid="72" grpId="0"/>
      <p:bldP spid="73" grpId="0"/>
      <p:bldP spid="76" grpId="0"/>
      <p:bldP spid="77" grpId="0"/>
      <p:bldP spid="78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MapReduce it?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indexing problem</a:t>
            </a:r>
          </a:p>
          <a:p>
            <a:pPr lvl="1"/>
            <a:r>
              <a:rPr lang="en-US" dirty="0" smtClean="0"/>
              <a:t>Scalability is paramount</a:t>
            </a:r>
          </a:p>
          <a:p>
            <a:pPr lvl="1"/>
            <a:r>
              <a:rPr lang="en-US" dirty="0" smtClean="0"/>
              <a:t>Must be relatively fast, but need not be real time</a:t>
            </a:r>
          </a:p>
          <a:p>
            <a:pPr lvl="1"/>
            <a:r>
              <a:rPr lang="en-US" dirty="0" smtClean="0"/>
              <a:t>Fundamentally a batch operation</a:t>
            </a:r>
          </a:p>
          <a:p>
            <a:pPr lvl="1"/>
            <a:r>
              <a:rPr lang="en-US" dirty="0" smtClean="0"/>
              <a:t>Incremental updates may or may not be important</a:t>
            </a:r>
          </a:p>
          <a:p>
            <a:pPr lvl="1"/>
            <a:r>
              <a:rPr lang="en-US" dirty="0" smtClean="0"/>
              <a:t>For the web, crawling is a challenge in itself</a:t>
            </a:r>
          </a:p>
          <a:p>
            <a:r>
              <a:rPr lang="en-US" dirty="0" smtClean="0"/>
              <a:t>The retrieval problem</a:t>
            </a:r>
          </a:p>
          <a:p>
            <a:pPr lvl="1"/>
            <a:r>
              <a:rPr lang="en-US" dirty="0" smtClean="0"/>
              <a:t>Must have sub-second response time</a:t>
            </a:r>
          </a:p>
          <a:p>
            <a:pPr lvl="1"/>
            <a:r>
              <a:rPr lang="en-US" dirty="0" smtClean="0"/>
              <a:t>For the web, only need relatively few results</a:t>
            </a:r>
          </a:p>
          <a:p>
            <a:endParaRPr lang="en-US" dirty="0" smtClean="0"/>
          </a:p>
        </p:txBody>
      </p:sp>
      <p:sp>
        <p:nvSpPr>
          <p:cNvPr id="7" name="Left Arrow 6"/>
          <p:cNvSpPr/>
          <p:nvPr/>
        </p:nvSpPr>
        <p:spPr bwMode="auto">
          <a:xfrm>
            <a:off x="5867400" y="1146561"/>
            <a:ext cx="762000" cy="377439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5600" y="115466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Just covered</a:t>
            </a:r>
            <a:endParaRPr lang="en-US" sz="1800" dirty="0"/>
          </a:p>
        </p:txBody>
      </p:sp>
      <p:sp>
        <p:nvSpPr>
          <p:cNvPr id="10" name="Left Arrow 9"/>
          <p:cNvSpPr/>
          <p:nvPr/>
        </p:nvSpPr>
        <p:spPr bwMode="auto">
          <a:xfrm>
            <a:off x="5867400" y="3505200"/>
            <a:ext cx="762000" cy="377439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600" y="3513307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Now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/>
      <p:bldP spid="9" grpId="1"/>
      <p:bldP spid="10" grpId="0" animBg="1"/>
      <p:bldP spid="11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in a Nutshell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up postings lists corresponding to query terms</a:t>
            </a:r>
          </a:p>
          <a:p>
            <a:r>
              <a:rPr lang="en-US" dirty="0" smtClean="0"/>
              <a:t>Traverse postings for each query term</a:t>
            </a:r>
          </a:p>
          <a:p>
            <a:r>
              <a:rPr lang="en-US" dirty="0" smtClean="0"/>
              <a:t>Store partial query-document scores in </a:t>
            </a:r>
            <a:r>
              <a:rPr lang="en-US" i="1" dirty="0" smtClean="0"/>
              <a:t>accumulators</a:t>
            </a:r>
          </a:p>
          <a:p>
            <a:r>
              <a:rPr lang="en-US" dirty="0" smtClean="0"/>
              <a:t>Select top </a:t>
            </a:r>
            <a:r>
              <a:rPr lang="en-US" i="1" dirty="0" smtClean="0"/>
              <a:t>k</a:t>
            </a:r>
            <a:r>
              <a:rPr lang="en-US" dirty="0" smtClean="0"/>
              <a:t> results to return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Retrieval: Query-At-A-Time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Evaluate documents one query at a time </a:t>
            </a:r>
          </a:p>
          <a:p>
            <a:pPr lvl="1"/>
            <a:r>
              <a:rPr lang="en-US" dirty="0" smtClean="0"/>
              <a:t>Usually, starting from most rare term (often with </a:t>
            </a:r>
            <a:r>
              <a:rPr lang="en-US" dirty="0" err="1" smtClean="0"/>
              <a:t>tf</a:t>
            </a:r>
            <a:r>
              <a:rPr lang="en-US" dirty="0" smtClean="0"/>
              <a:t>-scored postings)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Tradeoffs</a:t>
            </a:r>
          </a:p>
          <a:p>
            <a:pPr lvl="1"/>
            <a:r>
              <a:rPr lang="en-US" dirty="0" smtClean="0"/>
              <a:t>Early termination heuristics (good)</a:t>
            </a:r>
          </a:p>
          <a:p>
            <a:pPr lvl="1"/>
            <a:r>
              <a:rPr lang="en-US" dirty="0" smtClean="0"/>
              <a:t>Large memory footprint (bad), but filtering heuristics possible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3395245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grpSp>
        <p:nvGrpSpPr>
          <p:cNvPr id="49" name="Group 48"/>
          <p:cNvGrpSpPr/>
          <p:nvPr/>
        </p:nvGrpSpPr>
        <p:grpSpPr bwMode="ltGray">
          <a:xfrm>
            <a:off x="1752600" y="3395245"/>
            <a:ext cx="5419050" cy="338554"/>
            <a:chOff x="1752600" y="3395245"/>
            <a:chExt cx="5419050" cy="338554"/>
          </a:xfrm>
        </p:grpSpPr>
        <p:sp>
          <p:nvSpPr>
            <p:cNvPr id="4" name="Rectangle 3"/>
            <p:cNvSpPr/>
            <p:nvPr/>
          </p:nvSpPr>
          <p:spPr bwMode="ltGray">
            <a:xfrm>
              <a:off x="1752600" y="3428999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6" name="Rectangle 5"/>
            <p:cNvSpPr/>
            <p:nvPr/>
          </p:nvSpPr>
          <p:spPr bwMode="ltGray">
            <a:xfrm>
              <a:off x="2209800" y="3428999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</a:t>
              </a:r>
            </a:p>
          </p:txBody>
        </p:sp>
        <p:sp>
          <p:nvSpPr>
            <p:cNvPr id="7" name="Rectangle 6"/>
            <p:cNvSpPr/>
            <p:nvPr/>
          </p:nvSpPr>
          <p:spPr bwMode="ltGray">
            <a:xfrm>
              <a:off x="2590800" y="3428999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9</a:t>
              </a:r>
            </a:p>
          </p:txBody>
        </p:sp>
        <p:sp>
          <p:nvSpPr>
            <p:cNvPr id="8" name="Rectangle 7"/>
            <p:cNvSpPr/>
            <p:nvPr/>
          </p:nvSpPr>
          <p:spPr bwMode="ltGray">
            <a:xfrm>
              <a:off x="3048000" y="3428999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9" name="Rectangle 8"/>
            <p:cNvSpPr/>
            <p:nvPr/>
          </p:nvSpPr>
          <p:spPr bwMode="ltGray">
            <a:xfrm>
              <a:off x="3429000" y="3428999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21</a:t>
              </a:r>
            </a:p>
          </p:txBody>
        </p:sp>
        <p:sp>
          <p:nvSpPr>
            <p:cNvPr id="10" name="Rectangle 9"/>
            <p:cNvSpPr/>
            <p:nvPr/>
          </p:nvSpPr>
          <p:spPr bwMode="ltGray">
            <a:xfrm>
              <a:off x="3886200" y="3428999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</a:t>
              </a:r>
            </a:p>
          </p:txBody>
        </p:sp>
        <p:sp>
          <p:nvSpPr>
            <p:cNvPr id="11" name="Rectangle 10"/>
            <p:cNvSpPr/>
            <p:nvPr/>
          </p:nvSpPr>
          <p:spPr bwMode="ltGray">
            <a:xfrm>
              <a:off x="4267200" y="3428999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34</a:t>
              </a:r>
            </a:p>
          </p:txBody>
        </p:sp>
        <p:sp>
          <p:nvSpPr>
            <p:cNvPr id="12" name="Rectangle 11"/>
            <p:cNvSpPr/>
            <p:nvPr/>
          </p:nvSpPr>
          <p:spPr bwMode="ltGray">
            <a:xfrm>
              <a:off x="4724400" y="3428999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13" name="Rectangle 12"/>
            <p:cNvSpPr/>
            <p:nvPr/>
          </p:nvSpPr>
          <p:spPr bwMode="ltGray">
            <a:xfrm>
              <a:off x="5105400" y="3428999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Arial" charset="0"/>
                </a:rPr>
                <a:t>35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ltGray">
            <a:xfrm>
              <a:off x="5562600" y="3428999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</a:t>
              </a:r>
            </a:p>
          </p:txBody>
        </p:sp>
        <p:sp>
          <p:nvSpPr>
            <p:cNvPr id="15" name="Rectangle 14"/>
            <p:cNvSpPr/>
            <p:nvPr/>
          </p:nvSpPr>
          <p:spPr bwMode="ltGray">
            <a:xfrm>
              <a:off x="5943600" y="3428999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Arial" charset="0"/>
                </a:rPr>
                <a:t>80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ltGray">
            <a:xfrm>
              <a:off x="6400800" y="3428999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</a:t>
              </a:r>
            </a:p>
          </p:txBody>
        </p:sp>
        <p:sp>
          <p:nvSpPr>
            <p:cNvPr id="17" name="TextBox 16"/>
            <p:cNvSpPr txBox="1"/>
            <p:nvPr/>
          </p:nvSpPr>
          <p:spPr bwMode="ltGray">
            <a:xfrm>
              <a:off x="6781800" y="3395245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62000" y="2133599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blue</a:t>
            </a:r>
            <a:endParaRPr lang="en-US" b="0" dirty="0"/>
          </a:p>
        </p:txBody>
      </p:sp>
      <p:grpSp>
        <p:nvGrpSpPr>
          <p:cNvPr id="48" name="Group 47"/>
          <p:cNvGrpSpPr/>
          <p:nvPr/>
        </p:nvGrpSpPr>
        <p:grpSpPr bwMode="ltGray">
          <a:xfrm>
            <a:off x="1752600" y="2133599"/>
            <a:ext cx="2904450" cy="338554"/>
            <a:chOff x="1752600" y="2133599"/>
            <a:chExt cx="2904450" cy="338554"/>
          </a:xfrm>
        </p:grpSpPr>
        <p:sp>
          <p:nvSpPr>
            <p:cNvPr id="21" name="Rectangle 20"/>
            <p:cNvSpPr/>
            <p:nvPr/>
          </p:nvSpPr>
          <p:spPr bwMode="ltGray">
            <a:xfrm>
              <a:off x="1752600" y="2167353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9</a:t>
              </a:r>
            </a:p>
          </p:txBody>
        </p:sp>
        <p:sp>
          <p:nvSpPr>
            <p:cNvPr id="22" name="Rectangle 21"/>
            <p:cNvSpPr/>
            <p:nvPr/>
          </p:nvSpPr>
          <p:spPr bwMode="ltGray">
            <a:xfrm>
              <a:off x="2209800" y="2167353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</a:t>
              </a:r>
            </a:p>
          </p:txBody>
        </p:sp>
        <p:sp>
          <p:nvSpPr>
            <p:cNvPr id="23" name="Rectangle 22"/>
            <p:cNvSpPr/>
            <p:nvPr/>
          </p:nvSpPr>
          <p:spPr bwMode="ltGray">
            <a:xfrm>
              <a:off x="2590800" y="2167353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21</a:t>
              </a:r>
            </a:p>
          </p:txBody>
        </p:sp>
        <p:sp>
          <p:nvSpPr>
            <p:cNvPr id="24" name="Rectangle 23"/>
            <p:cNvSpPr/>
            <p:nvPr/>
          </p:nvSpPr>
          <p:spPr bwMode="ltGray">
            <a:xfrm>
              <a:off x="3048000" y="2167353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27" name="Rectangle 26"/>
            <p:cNvSpPr/>
            <p:nvPr/>
          </p:nvSpPr>
          <p:spPr bwMode="ltGray">
            <a:xfrm>
              <a:off x="3429000" y="2167353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Arial" charset="0"/>
                </a:rPr>
                <a:t>35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ltGray">
            <a:xfrm>
              <a:off x="3886200" y="2167353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31" name="TextBox 30"/>
            <p:cNvSpPr txBox="1"/>
            <p:nvPr/>
          </p:nvSpPr>
          <p:spPr bwMode="ltGray">
            <a:xfrm>
              <a:off x="4267200" y="2133599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</p:grpSp>
      <p:sp>
        <p:nvSpPr>
          <p:cNvPr id="32" name="Rounded Rectangle 31"/>
          <p:cNvSpPr/>
          <p:nvPr/>
        </p:nvSpPr>
        <p:spPr bwMode="auto">
          <a:xfrm>
            <a:off x="7047856" y="2286000"/>
            <a:ext cx="1737360" cy="838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Accumulators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(e.g.,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hash)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3" name="Down Arrow 32"/>
          <p:cNvSpPr/>
          <p:nvPr/>
        </p:nvSpPr>
        <p:spPr bwMode="auto">
          <a:xfrm rot="10800000">
            <a:off x="1981200" y="3886198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24400" y="2535823"/>
            <a:ext cx="2132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Score</a:t>
            </a:r>
            <a:r>
              <a:rPr lang="en-US" baseline="-25000" dirty="0" smtClean="0"/>
              <a:t>{q=x}</a:t>
            </a:r>
            <a:r>
              <a:rPr lang="en-US" dirty="0" smtClean="0"/>
              <a:t>(doc n) = s</a:t>
            </a:r>
            <a:endParaRPr lang="en-US" dirty="0"/>
          </a:p>
        </p:txBody>
      </p:sp>
      <p:cxnSp>
        <p:nvCxnSpPr>
          <p:cNvPr id="36" name="Straight Arrow Connector 35"/>
          <p:cNvCxnSpPr>
            <a:stCxn id="34" idx="3"/>
            <a:endCxn id="32" idx="1"/>
          </p:cNvCxnSpPr>
          <p:nvPr/>
        </p:nvCxnSpPr>
        <p:spPr bwMode="auto">
          <a:xfrm>
            <a:off x="6856714" y="2705100"/>
            <a:ext cx="191142" cy="158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Down Arrow 39"/>
          <p:cNvSpPr/>
          <p:nvPr/>
        </p:nvSpPr>
        <p:spPr bwMode="auto">
          <a:xfrm rot="10800000">
            <a:off x="2819400" y="38861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Down Arrow 40"/>
          <p:cNvSpPr/>
          <p:nvPr/>
        </p:nvSpPr>
        <p:spPr bwMode="auto">
          <a:xfrm rot="10800000">
            <a:off x="3657600" y="38861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Down Arrow 41"/>
          <p:cNvSpPr/>
          <p:nvPr/>
        </p:nvSpPr>
        <p:spPr bwMode="auto">
          <a:xfrm rot="10800000">
            <a:off x="4495800" y="38861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Down Arrow 42"/>
          <p:cNvSpPr/>
          <p:nvPr/>
        </p:nvSpPr>
        <p:spPr bwMode="auto">
          <a:xfrm rot="10800000">
            <a:off x="5334000" y="38861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Down Arrow 43"/>
          <p:cNvSpPr/>
          <p:nvPr/>
        </p:nvSpPr>
        <p:spPr bwMode="auto">
          <a:xfrm rot="10800000">
            <a:off x="6172200" y="38861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1981201" y="2666998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Down Arrow 45"/>
          <p:cNvSpPr/>
          <p:nvPr/>
        </p:nvSpPr>
        <p:spPr bwMode="auto">
          <a:xfrm rot="10800000">
            <a:off x="2819401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Down Arrow 46"/>
          <p:cNvSpPr/>
          <p:nvPr/>
        </p:nvSpPr>
        <p:spPr bwMode="auto">
          <a:xfrm rot="10800000">
            <a:off x="3657601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9" grpId="0"/>
      <p:bldP spid="32" grpId="0" animBg="1"/>
      <p:bldP spid="33" grpId="0" animBg="1"/>
      <p:bldP spid="33" grpId="1" animBg="1"/>
      <p:bldP spid="34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Retrieval: Document-at-a-Time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Evaluate documents one at a time (score all query terms)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Tradeoffs</a:t>
            </a:r>
          </a:p>
          <a:p>
            <a:pPr lvl="1"/>
            <a:r>
              <a:rPr lang="en-US" dirty="0" smtClean="0"/>
              <a:t>Small memory footprint (good)</a:t>
            </a:r>
          </a:p>
          <a:p>
            <a:pPr lvl="1"/>
            <a:r>
              <a:rPr lang="en-US" dirty="0" smtClean="0"/>
              <a:t>Must read through all postings (bad), but skipping possible</a:t>
            </a:r>
          </a:p>
          <a:p>
            <a:pPr lvl="1"/>
            <a:r>
              <a:rPr lang="en-US" dirty="0" smtClean="0"/>
              <a:t>More disk seeks (bad), but blocking possible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176046"/>
            <a:ext cx="503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fish</a:t>
            </a:r>
            <a:endParaRPr lang="en-US" b="0" dirty="0"/>
          </a:p>
        </p:txBody>
      </p:sp>
      <p:grpSp>
        <p:nvGrpSpPr>
          <p:cNvPr id="41" name="Group 40"/>
          <p:cNvGrpSpPr/>
          <p:nvPr/>
        </p:nvGrpSpPr>
        <p:grpSpPr bwMode="ltGray">
          <a:xfrm>
            <a:off x="1752600" y="2176046"/>
            <a:ext cx="5419050" cy="338554"/>
            <a:chOff x="1752600" y="2176046"/>
            <a:chExt cx="5419050" cy="338554"/>
          </a:xfrm>
        </p:grpSpPr>
        <p:sp>
          <p:nvSpPr>
            <p:cNvPr id="4" name="Rectangle 3"/>
            <p:cNvSpPr/>
            <p:nvPr/>
          </p:nvSpPr>
          <p:spPr bwMode="ltGray">
            <a:xfrm>
              <a:off x="1752600" y="22098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6" name="Rectangle 5"/>
            <p:cNvSpPr/>
            <p:nvPr/>
          </p:nvSpPr>
          <p:spPr bwMode="ltGray">
            <a:xfrm>
              <a:off x="2209800" y="22098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</a:t>
              </a:r>
            </a:p>
          </p:txBody>
        </p:sp>
        <p:sp>
          <p:nvSpPr>
            <p:cNvPr id="7" name="Rectangle 6"/>
            <p:cNvSpPr/>
            <p:nvPr/>
          </p:nvSpPr>
          <p:spPr bwMode="ltGray">
            <a:xfrm>
              <a:off x="2590800" y="22098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9</a:t>
              </a:r>
            </a:p>
          </p:txBody>
        </p:sp>
        <p:sp>
          <p:nvSpPr>
            <p:cNvPr id="8" name="Rectangle 7"/>
            <p:cNvSpPr/>
            <p:nvPr/>
          </p:nvSpPr>
          <p:spPr bwMode="ltGray">
            <a:xfrm>
              <a:off x="3048000" y="22098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9" name="Rectangle 8"/>
            <p:cNvSpPr/>
            <p:nvPr/>
          </p:nvSpPr>
          <p:spPr bwMode="ltGray">
            <a:xfrm>
              <a:off x="3429000" y="22098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21</a:t>
              </a:r>
            </a:p>
          </p:txBody>
        </p:sp>
        <p:sp>
          <p:nvSpPr>
            <p:cNvPr id="10" name="Rectangle 9"/>
            <p:cNvSpPr/>
            <p:nvPr/>
          </p:nvSpPr>
          <p:spPr bwMode="ltGray">
            <a:xfrm>
              <a:off x="3886200" y="22098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</a:t>
              </a:r>
            </a:p>
          </p:txBody>
        </p:sp>
        <p:sp>
          <p:nvSpPr>
            <p:cNvPr id="11" name="Rectangle 10"/>
            <p:cNvSpPr/>
            <p:nvPr/>
          </p:nvSpPr>
          <p:spPr bwMode="ltGray">
            <a:xfrm>
              <a:off x="4267200" y="22098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34</a:t>
              </a:r>
            </a:p>
          </p:txBody>
        </p:sp>
        <p:sp>
          <p:nvSpPr>
            <p:cNvPr id="12" name="Rectangle 11"/>
            <p:cNvSpPr/>
            <p:nvPr/>
          </p:nvSpPr>
          <p:spPr bwMode="ltGray">
            <a:xfrm>
              <a:off x="4724400" y="22098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13" name="Rectangle 12"/>
            <p:cNvSpPr/>
            <p:nvPr/>
          </p:nvSpPr>
          <p:spPr bwMode="ltGray">
            <a:xfrm>
              <a:off x="5105400" y="22098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Arial" charset="0"/>
                </a:rPr>
                <a:t>35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ltGray">
            <a:xfrm>
              <a:off x="5562600" y="22098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</a:t>
              </a:r>
            </a:p>
          </p:txBody>
        </p:sp>
        <p:sp>
          <p:nvSpPr>
            <p:cNvPr id="15" name="Rectangle 14"/>
            <p:cNvSpPr/>
            <p:nvPr/>
          </p:nvSpPr>
          <p:spPr bwMode="ltGray">
            <a:xfrm>
              <a:off x="5943600" y="22098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Arial" charset="0"/>
                </a:rPr>
                <a:t>80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ltGray">
            <a:xfrm>
              <a:off x="6400800" y="22098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</a:t>
              </a:r>
            </a:p>
          </p:txBody>
        </p:sp>
        <p:sp>
          <p:nvSpPr>
            <p:cNvPr id="17" name="TextBox 16"/>
            <p:cNvSpPr txBox="1"/>
            <p:nvPr/>
          </p:nvSpPr>
          <p:spPr bwMode="ltGray">
            <a:xfrm>
              <a:off x="6781800" y="2176046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62000" y="1718846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blue</a:t>
            </a:r>
            <a:endParaRPr lang="en-US" b="0" dirty="0"/>
          </a:p>
        </p:txBody>
      </p:sp>
      <p:grpSp>
        <p:nvGrpSpPr>
          <p:cNvPr id="40" name="Group 39"/>
          <p:cNvGrpSpPr/>
          <p:nvPr/>
        </p:nvGrpSpPr>
        <p:grpSpPr bwMode="ltGray">
          <a:xfrm>
            <a:off x="2590800" y="1718846"/>
            <a:ext cx="4580850" cy="338554"/>
            <a:chOff x="2590800" y="1718846"/>
            <a:chExt cx="4580850" cy="338554"/>
          </a:xfrm>
        </p:grpSpPr>
        <p:sp>
          <p:nvSpPr>
            <p:cNvPr id="21" name="Rectangle 20"/>
            <p:cNvSpPr/>
            <p:nvPr/>
          </p:nvSpPr>
          <p:spPr bwMode="ltGray">
            <a:xfrm>
              <a:off x="2590800" y="17526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9</a:t>
              </a:r>
            </a:p>
          </p:txBody>
        </p:sp>
        <p:sp>
          <p:nvSpPr>
            <p:cNvPr id="22" name="Rectangle 21"/>
            <p:cNvSpPr/>
            <p:nvPr/>
          </p:nvSpPr>
          <p:spPr bwMode="ltGray">
            <a:xfrm>
              <a:off x="3048000" y="17526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</a:t>
              </a:r>
            </a:p>
          </p:txBody>
        </p:sp>
        <p:sp>
          <p:nvSpPr>
            <p:cNvPr id="23" name="Rectangle 22"/>
            <p:cNvSpPr/>
            <p:nvPr/>
          </p:nvSpPr>
          <p:spPr bwMode="ltGray">
            <a:xfrm>
              <a:off x="3429000" y="17526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21</a:t>
              </a:r>
            </a:p>
          </p:txBody>
        </p:sp>
        <p:sp>
          <p:nvSpPr>
            <p:cNvPr id="24" name="Rectangle 23"/>
            <p:cNvSpPr/>
            <p:nvPr/>
          </p:nvSpPr>
          <p:spPr bwMode="ltGray">
            <a:xfrm>
              <a:off x="3886200" y="17526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27" name="Rectangle 26"/>
            <p:cNvSpPr/>
            <p:nvPr/>
          </p:nvSpPr>
          <p:spPr bwMode="ltGray">
            <a:xfrm>
              <a:off x="5105400" y="1752600"/>
              <a:ext cx="457200" cy="3048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Arial" charset="0"/>
                </a:rPr>
                <a:t>35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ltGray">
            <a:xfrm>
              <a:off x="5562600" y="1752600"/>
              <a:ext cx="304800" cy="3048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</a:p>
          </p:txBody>
        </p:sp>
        <p:sp>
          <p:nvSpPr>
            <p:cNvPr id="31" name="TextBox 30"/>
            <p:cNvSpPr txBox="1"/>
            <p:nvPr/>
          </p:nvSpPr>
          <p:spPr bwMode="ltGray">
            <a:xfrm>
              <a:off x="6781800" y="1718846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</p:grpSp>
      <p:sp>
        <p:nvSpPr>
          <p:cNvPr id="26" name="Down Arrow 25"/>
          <p:cNvSpPr/>
          <p:nvPr/>
        </p:nvSpPr>
        <p:spPr bwMode="auto">
          <a:xfrm rot="10800000">
            <a:off x="1981200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Down Arrow 28"/>
          <p:cNvSpPr/>
          <p:nvPr/>
        </p:nvSpPr>
        <p:spPr bwMode="auto">
          <a:xfrm rot="10800000">
            <a:off x="2819401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Down Arrow 29"/>
          <p:cNvSpPr/>
          <p:nvPr/>
        </p:nvSpPr>
        <p:spPr bwMode="auto">
          <a:xfrm rot="10800000">
            <a:off x="3657600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Down Arrow 31"/>
          <p:cNvSpPr/>
          <p:nvPr/>
        </p:nvSpPr>
        <p:spPr bwMode="auto">
          <a:xfrm rot="10800000">
            <a:off x="4495801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Down Arrow 32"/>
          <p:cNvSpPr/>
          <p:nvPr/>
        </p:nvSpPr>
        <p:spPr bwMode="auto">
          <a:xfrm rot="10800000">
            <a:off x="5334000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Down Arrow 33"/>
          <p:cNvSpPr/>
          <p:nvPr/>
        </p:nvSpPr>
        <p:spPr bwMode="auto">
          <a:xfrm rot="10800000">
            <a:off x="6172200" y="2666999"/>
            <a:ext cx="381000" cy="533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1676400" y="3505200"/>
            <a:ext cx="1828800" cy="838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Accumulators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0" dirty="0" smtClean="0">
                <a:solidFill>
                  <a:schemeClr val="bg1"/>
                </a:solidFill>
                <a:latin typeface="Arial" charset="0"/>
              </a:rPr>
              <a:t>(e.g. 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riority queue)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0" y="3429000"/>
            <a:ext cx="2380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Document score in top k?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3810000" y="3733800"/>
            <a:ext cx="4778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Yes</a:t>
            </a:r>
            <a:r>
              <a:rPr lang="en-US" sz="1400" b="0" dirty="0" smtClean="0"/>
              <a:t>: Insert document score, extract-min if queue too large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10000" y="3962400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No</a:t>
            </a:r>
            <a:r>
              <a:rPr lang="en-US" sz="1400" b="0" dirty="0" smtClean="0"/>
              <a:t>: Do nothing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9" grpId="0"/>
      <p:bldP spid="26" grpId="0" animBg="1"/>
      <p:bldP spid="26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/>
      <p:bldP spid="37" grpId="0"/>
      <p:bldP spid="38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with MapReduce?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MapReduce is fundamentally batch-oriented</a:t>
            </a:r>
          </a:p>
          <a:p>
            <a:pPr lvl="1"/>
            <a:r>
              <a:rPr lang="en-US" dirty="0" smtClean="0"/>
              <a:t>Optimized for throughput, not latency</a:t>
            </a:r>
          </a:p>
          <a:p>
            <a:pPr lvl="1"/>
            <a:r>
              <a:rPr lang="en-US" dirty="0" smtClean="0"/>
              <a:t>Startup of </a:t>
            </a:r>
            <a:r>
              <a:rPr lang="en-US" dirty="0" err="1" smtClean="0"/>
              <a:t>mappers</a:t>
            </a:r>
            <a:r>
              <a:rPr lang="en-US" dirty="0" smtClean="0"/>
              <a:t> and reducers is expensive</a:t>
            </a:r>
          </a:p>
          <a:p>
            <a:r>
              <a:rPr lang="en-US" dirty="0" smtClean="0"/>
              <a:t>MapReduce is not suitable for real-time queries!</a:t>
            </a:r>
          </a:p>
          <a:p>
            <a:pPr lvl="1"/>
            <a:r>
              <a:rPr lang="en-US" dirty="0" smtClean="0"/>
              <a:t>Use separate infrastructure for retrieval…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Partitioning (for scalability)</a:t>
            </a:r>
          </a:p>
          <a:p>
            <a:r>
              <a:rPr lang="en-US" dirty="0" smtClean="0"/>
              <a:t>Replication (for redundancy)</a:t>
            </a:r>
          </a:p>
          <a:p>
            <a:r>
              <a:rPr lang="en-US" dirty="0" smtClean="0"/>
              <a:t>Caching (for speed)</a:t>
            </a:r>
          </a:p>
          <a:p>
            <a:r>
              <a:rPr lang="en-US" dirty="0" smtClean="0"/>
              <a:t>Routing (for load balancing)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67033" y="5191780"/>
            <a:ext cx="4081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The rest is just details!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vs. Document Partitioning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990600" y="2438400"/>
            <a:ext cx="2743200" cy="2743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837710" y="3417332"/>
            <a:ext cx="381000" cy="2743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380510" y="1512332"/>
            <a:ext cx="2743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380510" y="1969532"/>
            <a:ext cx="2743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380510" y="2655332"/>
            <a:ext cx="2743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67060" y="227433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6371110" y="3417332"/>
            <a:ext cx="381000" cy="2743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7285510" y="3417332"/>
            <a:ext cx="381000" cy="2743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36576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2286000" y="19050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8123710" y="144780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</a:t>
            </a:r>
            <a:r>
              <a:rPr lang="en-US" sz="1800" baseline="-25000" dirty="0" smtClean="0"/>
              <a:t>1</a:t>
            </a:r>
            <a:endParaRPr lang="en-US" sz="1800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8123710" y="190500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</a:t>
            </a:r>
            <a:r>
              <a:rPr lang="en-US" sz="1800" baseline="-25000" dirty="0" smtClean="0"/>
              <a:t>2</a:t>
            </a:r>
            <a:endParaRPr lang="en-US" sz="1800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8123710" y="259080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</a:t>
            </a:r>
            <a:r>
              <a:rPr lang="en-US" sz="1800" baseline="-25000" dirty="0" smtClean="0"/>
              <a:t>3</a:t>
            </a:r>
            <a:endParaRPr lang="en-US" sz="1800" baseline="-25000" dirty="0"/>
          </a:p>
        </p:txBody>
      </p:sp>
      <p:sp>
        <p:nvSpPr>
          <p:cNvPr id="36" name="TextBox 35"/>
          <p:cNvSpPr txBox="1"/>
          <p:nvPr/>
        </p:nvSpPr>
        <p:spPr>
          <a:xfrm>
            <a:off x="6553132" y="1066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D</a:t>
            </a:r>
            <a:endParaRPr lang="en-US" sz="1800" baseline="-25000" dirty="0"/>
          </a:p>
        </p:txBody>
      </p:sp>
      <p:sp>
        <p:nvSpPr>
          <p:cNvPr id="37" name="TextBox 36"/>
          <p:cNvSpPr txBox="1"/>
          <p:nvPr/>
        </p:nvSpPr>
        <p:spPr>
          <a:xfrm>
            <a:off x="7742710" y="44841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</a:t>
            </a:r>
            <a:endParaRPr lang="en-US" sz="1800" baseline="-25000" dirty="0"/>
          </a:p>
        </p:txBody>
      </p:sp>
      <p:sp>
        <p:nvSpPr>
          <p:cNvPr id="38" name="TextBox 37"/>
          <p:cNvSpPr txBox="1"/>
          <p:nvPr/>
        </p:nvSpPr>
        <p:spPr>
          <a:xfrm>
            <a:off x="6819460" y="44958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837710" y="61838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D</a:t>
            </a:r>
            <a:r>
              <a:rPr lang="en-US" sz="1800" baseline="-25000" dirty="0" smtClean="0"/>
              <a:t>1</a:t>
            </a:r>
            <a:endParaRPr lang="en-US" sz="1800" baseline="-25000" dirty="0"/>
          </a:p>
        </p:txBody>
      </p:sp>
      <p:sp>
        <p:nvSpPr>
          <p:cNvPr id="40" name="TextBox 39"/>
          <p:cNvSpPr txBox="1"/>
          <p:nvPr/>
        </p:nvSpPr>
        <p:spPr>
          <a:xfrm>
            <a:off x="6371110" y="617220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D</a:t>
            </a:r>
            <a:r>
              <a:rPr lang="en-US" sz="1800" baseline="-25000" dirty="0" smtClean="0"/>
              <a:t>2</a:t>
            </a:r>
            <a:endParaRPr lang="en-US" sz="1800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7285510" y="617220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D</a:t>
            </a:r>
            <a:r>
              <a:rPr lang="en-US" sz="1800" baseline="-25000" dirty="0" smtClean="0"/>
              <a:t>3</a:t>
            </a:r>
            <a:endParaRPr lang="en-US" sz="1800" baseline="-25000" dirty="0"/>
          </a:p>
        </p:txBody>
      </p:sp>
      <p:sp>
        <p:nvSpPr>
          <p:cNvPr id="42" name="Right Arrow 41"/>
          <p:cNvSpPr/>
          <p:nvPr/>
        </p:nvSpPr>
        <p:spPr bwMode="auto">
          <a:xfrm rot="19800000">
            <a:off x="4302179" y="2952821"/>
            <a:ext cx="615351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ight Arrow 43"/>
          <p:cNvSpPr/>
          <p:nvPr/>
        </p:nvSpPr>
        <p:spPr bwMode="auto">
          <a:xfrm rot="1800000" flipV="1">
            <a:off x="4302180" y="3752779"/>
            <a:ext cx="615351" cy="304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86200" y="2234625"/>
            <a:ext cx="1326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Term </a:t>
            </a:r>
            <a:br>
              <a:rPr lang="en-US" dirty="0" smtClean="0"/>
            </a:br>
            <a:r>
              <a:rPr lang="en-US" dirty="0" smtClean="0"/>
              <a:t>Partitioning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886200" y="4215825"/>
            <a:ext cx="1326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br>
              <a:rPr lang="en-US" dirty="0" smtClean="0"/>
            </a:br>
            <a:r>
              <a:rPr lang="en-US" dirty="0" smtClean="0"/>
              <a:t>Partitioning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ttaover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5002" y="1066800"/>
            <a:ext cx="4935398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0774" y="313492"/>
            <a:ext cx="284385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2"/>
                </a:solidFill>
              </a:rPr>
              <a:t>Katta</a:t>
            </a:r>
            <a:r>
              <a:rPr lang="en-US" sz="2400" dirty="0" smtClean="0">
                <a:solidFill>
                  <a:schemeClr val="bg2"/>
                </a:solidFill>
              </a:rPr>
              <a:t> Architecture</a:t>
            </a:r>
            <a:br>
              <a:rPr lang="en-US" sz="2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(Distributed </a:t>
            </a:r>
            <a:r>
              <a:rPr lang="en-US" sz="1400" dirty="0" err="1" smtClean="0">
                <a:solidFill>
                  <a:schemeClr val="bg2"/>
                </a:solidFill>
              </a:rPr>
              <a:t>Lucene</a:t>
            </a:r>
            <a:r>
              <a:rPr lang="en-US" sz="1400" dirty="0" smtClean="0">
                <a:solidFill>
                  <a:schemeClr val="bg2"/>
                </a:solidFill>
              </a:rPr>
              <a:t>)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" y="6611779"/>
            <a:ext cx="1733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chemeClr val="bg2"/>
                </a:solidFill>
              </a:rPr>
              <a:t>http://katta.sourceforge.net/</a:t>
            </a:r>
            <a:endParaRPr lang="en-US" sz="1000" b="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ad hoc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you cared about batch query evaluation?</a:t>
            </a:r>
          </a:p>
          <a:p>
            <a:r>
              <a:rPr lang="en-US" dirty="0" smtClean="0"/>
              <a:t>MapReduce can help!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Queries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standard inner-product formulation: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Algorithm sketch:</a:t>
            </a:r>
          </a:p>
          <a:p>
            <a:pPr lvl="1"/>
            <a:r>
              <a:rPr lang="en-US" dirty="0" smtClean="0"/>
              <a:t>Load queries into memory in each </a:t>
            </a:r>
            <a:r>
              <a:rPr lang="en-US" dirty="0" err="1" smtClean="0"/>
              <a:t>mapper</a:t>
            </a:r>
            <a:endParaRPr lang="en-US" dirty="0" smtClean="0"/>
          </a:p>
          <a:p>
            <a:pPr lvl="1"/>
            <a:r>
              <a:rPr lang="en-US" dirty="0" smtClean="0"/>
              <a:t>Map over postings, compute partial term contributions and store in accumulators</a:t>
            </a:r>
          </a:p>
          <a:p>
            <a:pPr lvl="1"/>
            <a:r>
              <a:rPr lang="en-US" dirty="0" smtClean="0"/>
              <a:t>Emit accumulators as intermediate output</a:t>
            </a:r>
          </a:p>
          <a:p>
            <a:pPr lvl="1"/>
            <a:r>
              <a:rPr lang="en-US" dirty="0" smtClean="0"/>
              <a:t>Reducers merge accumulators to compute final document scores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6" y="6611779"/>
            <a:ext cx="1141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/>
              <a:t>Lin (SIGIR 2009)</a:t>
            </a:r>
            <a:endParaRPr lang="en-US" sz="1000" b="0" dirty="0"/>
          </a:p>
        </p:txBody>
      </p:sp>
      <p:sp>
        <p:nvSpPr>
          <p:cNvPr id="5" name="Rectangle 6"/>
          <p:cNvSpPr>
            <a:spLocks noChangeAspect="1" noChangeArrowheads="1"/>
          </p:cNvSpPr>
          <p:nvPr/>
        </p:nvSpPr>
        <p:spPr bwMode="white">
          <a:xfrm>
            <a:off x="2362200" y="1679100"/>
            <a:ext cx="3840480" cy="82296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754313" y="1752600"/>
          <a:ext cx="3051175" cy="709612"/>
        </p:xfrm>
        <a:graphic>
          <a:graphicData uri="http://schemas.openxmlformats.org/presentationml/2006/ole">
            <p:oleObj spid="_x0000_s201729" name="Equation" r:id="rId3" imgW="1473120" imgH="34272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ight Arrow 111"/>
          <p:cNvSpPr/>
          <p:nvPr/>
        </p:nvSpPr>
        <p:spPr bwMode="auto">
          <a:xfrm rot="5400000">
            <a:off x="1938068" y="2066779"/>
            <a:ext cx="1076865" cy="533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Queries: Map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 bwMode="ltGray">
          <a:xfrm>
            <a:off x="1752600" y="4114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2000" y="4081046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fish</a:t>
            </a:r>
            <a:endParaRPr lang="en-US" dirty="0"/>
          </a:p>
        </p:txBody>
      </p:sp>
      <p:sp>
        <p:nvSpPr>
          <p:cNvPr id="76" name="Rectangle 75"/>
          <p:cNvSpPr/>
          <p:nvPr/>
        </p:nvSpPr>
        <p:spPr bwMode="ltGray">
          <a:xfrm>
            <a:off x="2209800" y="4114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77" name="Rectangle 76"/>
          <p:cNvSpPr/>
          <p:nvPr/>
        </p:nvSpPr>
        <p:spPr bwMode="ltGray">
          <a:xfrm>
            <a:off x="2590800" y="4114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78" name="Rectangle 77"/>
          <p:cNvSpPr/>
          <p:nvPr/>
        </p:nvSpPr>
        <p:spPr bwMode="ltGray">
          <a:xfrm>
            <a:off x="3048000" y="4114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79" name="Rectangle 78"/>
          <p:cNvSpPr/>
          <p:nvPr/>
        </p:nvSpPr>
        <p:spPr bwMode="ltGray">
          <a:xfrm>
            <a:off x="3429000" y="4114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80" name="Rectangle 79"/>
          <p:cNvSpPr/>
          <p:nvPr/>
        </p:nvSpPr>
        <p:spPr bwMode="ltGray">
          <a:xfrm>
            <a:off x="3886200" y="4114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81" name="Rectangle 80"/>
          <p:cNvSpPr/>
          <p:nvPr/>
        </p:nvSpPr>
        <p:spPr bwMode="ltGray">
          <a:xfrm>
            <a:off x="4267200" y="4114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82" name="Rectangle 81"/>
          <p:cNvSpPr/>
          <p:nvPr/>
        </p:nvSpPr>
        <p:spPr bwMode="ltGray">
          <a:xfrm>
            <a:off x="4724400" y="4114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83" name="Rectangle 82"/>
          <p:cNvSpPr/>
          <p:nvPr/>
        </p:nvSpPr>
        <p:spPr bwMode="ltGray">
          <a:xfrm>
            <a:off x="5105400" y="4114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Rectangle 83"/>
          <p:cNvSpPr/>
          <p:nvPr/>
        </p:nvSpPr>
        <p:spPr bwMode="ltGray">
          <a:xfrm>
            <a:off x="5562600" y="4114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 bwMode="ltGray">
          <a:xfrm>
            <a:off x="5943600" y="41148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Rectangle 85"/>
          <p:cNvSpPr/>
          <p:nvPr/>
        </p:nvSpPr>
        <p:spPr bwMode="ltGray">
          <a:xfrm>
            <a:off x="6400800" y="41148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62000" y="1337846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blue</a:t>
            </a:r>
            <a:endParaRPr lang="en-US" dirty="0"/>
          </a:p>
        </p:txBody>
      </p:sp>
      <p:sp>
        <p:nvSpPr>
          <p:cNvPr id="89" name="Rectangle 88"/>
          <p:cNvSpPr/>
          <p:nvPr/>
        </p:nvSpPr>
        <p:spPr bwMode="ltGray">
          <a:xfrm>
            <a:off x="1752600" y="1371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90" name="Rectangle 89"/>
          <p:cNvSpPr/>
          <p:nvPr/>
        </p:nvSpPr>
        <p:spPr bwMode="ltGray">
          <a:xfrm>
            <a:off x="2209800" y="137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91" name="Rectangle 90"/>
          <p:cNvSpPr/>
          <p:nvPr/>
        </p:nvSpPr>
        <p:spPr bwMode="ltGray">
          <a:xfrm>
            <a:off x="2590800" y="1371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92" name="Rectangle 91"/>
          <p:cNvSpPr/>
          <p:nvPr/>
        </p:nvSpPr>
        <p:spPr bwMode="ltGray">
          <a:xfrm>
            <a:off x="3048000" y="137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93" name="Rectangle 92"/>
          <p:cNvSpPr/>
          <p:nvPr/>
        </p:nvSpPr>
        <p:spPr bwMode="ltGray">
          <a:xfrm>
            <a:off x="3429000" y="1371600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4" name="Rectangle 93"/>
          <p:cNvSpPr/>
          <p:nvPr/>
        </p:nvSpPr>
        <p:spPr bwMode="ltGray">
          <a:xfrm>
            <a:off x="3886200" y="1371600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42769" y="2938046"/>
            <a:ext cx="3260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key = 1, value = { 9:2, 21:1, 35:1 }</a:t>
            </a:r>
            <a:endParaRPr lang="en-US" b="0" dirty="0"/>
          </a:p>
        </p:txBody>
      </p:sp>
      <p:sp>
        <p:nvSpPr>
          <p:cNvPr id="102" name="TextBox 101"/>
          <p:cNvSpPr txBox="1"/>
          <p:nvPr/>
        </p:nvSpPr>
        <p:spPr>
          <a:xfrm>
            <a:off x="942769" y="5681246"/>
            <a:ext cx="4748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key = 1, value = { 1:2, 9:1, 21:3, 34:1, 35:2, 80:3 }</a:t>
            </a:r>
            <a:endParaRPr lang="en-US" b="0" dirty="0"/>
          </a:p>
        </p:txBody>
      </p:sp>
      <p:sp>
        <p:nvSpPr>
          <p:cNvPr id="107" name="Rounded Rectangle 106"/>
          <p:cNvSpPr/>
          <p:nvPr/>
        </p:nvSpPr>
        <p:spPr bwMode="auto">
          <a:xfrm>
            <a:off x="1822591" y="1947446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Mapper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352800" y="2044869"/>
            <a:ext cx="227979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0" dirty="0" smtClean="0"/>
              <a:t>query id = 1, “blue fish”</a:t>
            </a:r>
            <a:endParaRPr lang="en-US" b="0" dirty="0"/>
          </a:p>
        </p:txBody>
      </p:sp>
      <p:cxnSp>
        <p:nvCxnSpPr>
          <p:cNvPr id="109" name="Straight Arrow Connector 108"/>
          <p:cNvCxnSpPr>
            <a:stCxn id="108" idx="1"/>
            <a:endCxn id="107" idx="3"/>
          </p:cNvCxnSpPr>
          <p:nvPr/>
        </p:nvCxnSpPr>
        <p:spPr bwMode="auto">
          <a:xfrm rot="10800000">
            <a:off x="3194192" y="2214146"/>
            <a:ext cx="158609" cy="158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3" name="Right Arrow 112"/>
          <p:cNvSpPr/>
          <p:nvPr/>
        </p:nvSpPr>
        <p:spPr bwMode="auto">
          <a:xfrm rot="5400000">
            <a:off x="1944277" y="4833667"/>
            <a:ext cx="1076865" cy="533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4" name="Rounded Rectangle 113"/>
          <p:cNvSpPr/>
          <p:nvPr/>
        </p:nvSpPr>
        <p:spPr bwMode="auto">
          <a:xfrm>
            <a:off x="1828800" y="4714334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Mapper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359009" y="4811757"/>
            <a:ext cx="227979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0" dirty="0" smtClean="0"/>
              <a:t>query id = 1, “blue fish”</a:t>
            </a:r>
            <a:endParaRPr lang="en-US" b="0" dirty="0"/>
          </a:p>
        </p:txBody>
      </p:sp>
      <p:cxnSp>
        <p:nvCxnSpPr>
          <p:cNvPr id="116" name="Straight Arrow Connector 115"/>
          <p:cNvCxnSpPr>
            <a:stCxn id="115" idx="1"/>
            <a:endCxn id="114" idx="3"/>
          </p:cNvCxnSpPr>
          <p:nvPr/>
        </p:nvCxnSpPr>
        <p:spPr bwMode="auto">
          <a:xfrm rot="10800000">
            <a:off x="3200401" y="4981034"/>
            <a:ext cx="158609" cy="158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3733800" y="2328446"/>
            <a:ext cx="3881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 score contributions for term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733800" y="5105400"/>
            <a:ext cx="3881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 score contributions for term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01" grpId="0"/>
      <p:bldP spid="102" grpId="0"/>
      <p:bldP spid="107" grpId="0" animBg="1"/>
      <p:bldP spid="108" grpId="0"/>
      <p:bldP spid="113" grpId="0" animBg="1"/>
      <p:bldP spid="114" grpId="0" animBg="1"/>
      <p:bldP spid="115" grpId="0"/>
      <p:bldP spid="40" grpId="0"/>
      <p:bldP spid="41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Queries: Reduce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1118355" y="1414046"/>
            <a:ext cx="4703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key = 1, value = {        9:2, 21:1,          35:1          }</a:t>
            </a:r>
            <a:endParaRPr lang="en-US" b="0" dirty="0"/>
          </a:p>
        </p:txBody>
      </p:sp>
      <p:sp>
        <p:nvSpPr>
          <p:cNvPr id="118" name="TextBox 117"/>
          <p:cNvSpPr txBox="1"/>
          <p:nvPr/>
        </p:nvSpPr>
        <p:spPr>
          <a:xfrm>
            <a:off x="1118355" y="1685092"/>
            <a:ext cx="4772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key = 1, value = { 1:2, 9:1, 21:3, 34:1, 35:2, 80:3 }</a:t>
            </a:r>
            <a:endParaRPr lang="en-US" b="0" dirty="0"/>
          </a:p>
        </p:txBody>
      </p:sp>
      <p:sp>
        <p:nvSpPr>
          <p:cNvPr id="119" name="Right Arrow 118"/>
          <p:cNvSpPr/>
          <p:nvPr/>
        </p:nvSpPr>
        <p:spPr bwMode="auto">
          <a:xfrm rot="5400000">
            <a:off x="2370623" y="2447779"/>
            <a:ext cx="1076865" cy="533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0" name="Rounded Rectangle 119"/>
          <p:cNvSpPr/>
          <p:nvPr/>
        </p:nvSpPr>
        <p:spPr bwMode="auto">
          <a:xfrm>
            <a:off x="2185155" y="2328446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Reducer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18355" y="3395246"/>
            <a:ext cx="4748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 key = 1, value = { 1:2, 9:3, 21:4, 34:1, 35:3, 80:3 }</a:t>
            </a:r>
            <a:endParaRPr lang="en-US" b="0" dirty="0"/>
          </a:p>
        </p:txBody>
      </p:sp>
      <p:sp>
        <p:nvSpPr>
          <p:cNvPr id="123" name="TextBox 122"/>
          <p:cNvSpPr txBox="1"/>
          <p:nvPr/>
        </p:nvSpPr>
        <p:spPr>
          <a:xfrm>
            <a:off x="2160419" y="4508718"/>
            <a:ext cx="195438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Query: “blue fish”</a:t>
            </a:r>
          </a:p>
          <a:p>
            <a:r>
              <a:rPr lang="en-US" b="0" dirty="0" smtClean="0"/>
              <a:t>doc 21, score=4</a:t>
            </a:r>
          </a:p>
          <a:p>
            <a:r>
              <a:rPr lang="en-US" b="0" dirty="0" smtClean="0"/>
              <a:t>doc 2,   score=3</a:t>
            </a:r>
          </a:p>
          <a:p>
            <a:r>
              <a:rPr lang="en-US" b="0" dirty="0" smtClean="0"/>
              <a:t>doc 35, score=3</a:t>
            </a:r>
          </a:p>
          <a:p>
            <a:r>
              <a:rPr lang="en-US" b="0" dirty="0" smtClean="0"/>
              <a:t>doc 80, score=3</a:t>
            </a:r>
          </a:p>
          <a:p>
            <a:r>
              <a:rPr lang="en-US" b="0" dirty="0" smtClean="0"/>
              <a:t>doc 1,   score=2</a:t>
            </a:r>
          </a:p>
          <a:p>
            <a:r>
              <a:rPr lang="en-US" b="0" dirty="0" smtClean="0"/>
              <a:t>doc 34, score=1</a:t>
            </a:r>
            <a:endParaRPr lang="en-US" b="0" dirty="0"/>
          </a:p>
        </p:txBody>
      </p:sp>
      <p:sp>
        <p:nvSpPr>
          <p:cNvPr id="125" name="Right Arrow 124"/>
          <p:cNvSpPr/>
          <p:nvPr/>
        </p:nvSpPr>
        <p:spPr bwMode="auto">
          <a:xfrm rot="5400000">
            <a:off x="2667002" y="3886201"/>
            <a:ext cx="533398" cy="533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429000" y="3962400"/>
            <a:ext cx="4487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Sort accumulators to generate final ranking </a:t>
            </a:r>
            <a:endParaRPr lang="en-US" dirty="0"/>
          </a:p>
        </p:txBody>
      </p:sp>
      <p:sp>
        <p:nvSpPr>
          <p:cNvPr id="127" name="TextBox 126"/>
          <p:cNvSpPr txBox="1"/>
          <p:nvPr/>
        </p:nvSpPr>
        <p:spPr>
          <a:xfrm>
            <a:off x="3742474" y="2404646"/>
            <a:ext cx="4065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Element-wise sum of associative arrays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0" grpId="0" animBg="1"/>
      <p:bldP spid="122" grpId="0"/>
      <p:bldP spid="123" grpId="0"/>
      <p:bldP spid="125" grpId="0" animBg="1"/>
      <p:bldP spid="126" grpId="0"/>
      <p:bldP spid="127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more details…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Evaluate multiple queries within each </a:t>
            </a:r>
            <a:r>
              <a:rPr lang="en-US" dirty="0" err="1" smtClean="0"/>
              <a:t>mapper</a:t>
            </a:r>
            <a:endParaRPr lang="en-US" dirty="0" smtClean="0"/>
          </a:p>
          <a:p>
            <a:r>
              <a:rPr lang="en-US" dirty="0" smtClean="0"/>
              <a:t>Approximations by accumulator limiting</a:t>
            </a:r>
          </a:p>
          <a:p>
            <a:pPr lvl="1"/>
            <a:r>
              <a:rPr lang="en-US" dirty="0" smtClean="0"/>
              <a:t>Complete independence of </a:t>
            </a:r>
            <a:r>
              <a:rPr lang="en-US" dirty="0" err="1" smtClean="0"/>
              <a:t>mappers</a:t>
            </a:r>
            <a:r>
              <a:rPr lang="en-US" dirty="0" smtClean="0"/>
              <a:t> makes this problematic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ltGray">
          <a:xfrm>
            <a:off x="1752600" y="1405354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371600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fish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ltGray">
          <a:xfrm>
            <a:off x="2209800" y="14053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 bwMode="ltGray">
          <a:xfrm>
            <a:off x="2590800" y="1405354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 bwMode="ltGray">
          <a:xfrm>
            <a:off x="3048000" y="14053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 bwMode="ltGray">
          <a:xfrm>
            <a:off x="3429000" y="1405354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21</a:t>
            </a:r>
          </a:p>
        </p:txBody>
      </p:sp>
      <p:sp>
        <p:nvSpPr>
          <p:cNvPr id="10" name="Rectangle 9"/>
          <p:cNvSpPr/>
          <p:nvPr/>
        </p:nvSpPr>
        <p:spPr bwMode="ltGray">
          <a:xfrm>
            <a:off x="3886200" y="14053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 bwMode="ltGray">
          <a:xfrm>
            <a:off x="4267200" y="1405354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34</a:t>
            </a:r>
          </a:p>
        </p:txBody>
      </p:sp>
      <p:sp>
        <p:nvSpPr>
          <p:cNvPr id="12" name="Rectangle 11"/>
          <p:cNvSpPr/>
          <p:nvPr/>
        </p:nvSpPr>
        <p:spPr bwMode="ltGray">
          <a:xfrm>
            <a:off x="4724400" y="14053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 bwMode="ltGray">
          <a:xfrm>
            <a:off x="5105400" y="1405354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35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ltGray">
          <a:xfrm>
            <a:off x="5562600" y="14053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 bwMode="ltGray">
          <a:xfrm>
            <a:off x="5943600" y="1405354"/>
            <a:ext cx="457200" cy="304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80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ltGray">
          <a:xfrm>
            <a:off x="6400800" y="1405354"/>
            <a:ext cx="304800" cy="3048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2769" y="2971800"/>
            <a:ext cx="4748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key = 1, value = { 1:2, 9:1, 21:3, 34:1, 35:2, 80:3 }</a:t>
            </a:r>
            <a:endParaRPr lang="en-US" b="0" dirty="0"/>
          </a:p>
        </p:txBody>
      </p:sp>
      <p:sp>
        <p:nvSpPr>
          <p:cNvPr id="18" name="Right Arrow 17"/>
          <p:cNvSpPr/>
          <p:nvPr/>
        </p:nvSpPr>
        <p:spPr bwMode="auto">
          <a:xfrm rot="5400000">
            <a:off x="1944277" y="2124221"/>
            <a:ext cx="1076865" cy="533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1828800" y="2004888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Mapper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9009" y="2102311"/>
            <a:ext cx="227979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0" dirty="0" smtClean="0"/>
              <a:t>query id = 1, “blue fish”</a:t>
            </a:r>
            <a:endParaRPr lang="en-US" b="0" dirty="0"/>
          </a:p>
        </p:txBody>
      </p:sp>
      <p:cxnSp>
        <p:nvCxnSpPr>
          <p:cNvPr id="21" name="Straight Arrow Connector 20"/>
          <p:cNvCxnSpPr>
            <a:stCxn id="20" idx="1"/>
            <a:endCxn id="19" idx="3"/>
          </p:cNvCxnSpPr>
          <p:nvPr/>
        </p:nvCxnSpPr>
        <p:spPr bwMode="auto">
          <a:xfrm rot="10800000">
            <a:off x="3200401" y="2271588"/>
            <a:ext cx="158609" cy="158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3733800" y="2395954"/>
            <a:ext cx="3881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 score contributions for term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Ivory and SMRF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 between:</a:t>
            </a:r>
          </a:p>
          <a:p>
            <a:pPr lvl="1"/>
            <a:r>
              <a:rPr lang="en-US" dirty="0" smtClean="0"/>
              <a:t>University of Maryland</a:t>
            </a:r>
          </a:p>
          <a:p>
            <a:pPr lvl="1"/>
            <a:r>
              <a:rPr lang="en-US" dirty="0" smtClean="0"/>
              <a:t>Yahoo! Research</a:t>
            </a:r>
          </a:p>
          <a:p>
            <a:r>
              <a:rPr lang="en-US" dirty="0" smtClean="0"/>
              <a:t>Reference implementation for a Web-scale IR toolkit</a:t>
            </a:r>
          </a:p>
          <a:p>
            <a:pPr lvl="1"/>
            <a:r>
              <a:rPr lang="en-US" dirty="0" smtClean="0"/>
              <a:t>Designed around Hadoop from the ground up</a:t>
            </a:r>
          </a:p>
          <a:p>
            <a:pPr lvl="1"/>
            <a:r>
              <a:rPr lang="en-US" dirty="0" smtClean="0"/>
              <a:t>Written specifically for the ClueWeb09 collection</a:t>
            </a:r>
          </a:p>
          <a:p>
            <a:pPr lvl="1"/>
            <a:r>
              <a:rPr lang="en-US" dirty="0" smtClean="0"/>
              <a:t>Implements some of the algorithms described in this tutorial</a:t>
            </a:r>
          </a:p>
          <a:p>
            <a:pPr lvl="1"/>
            <a:r>
              <a:rPr lang="en-US" dirty="0" smtClean="0"/>
              <a:t>Features SMRF query engine based on Markov Random Fields</a:t>
            </a:r>
          </a:p>
          <a:p>
            <a:r>
              <a:rPr lang="en-US" dirty="0" smtClean="0"/>
              <a:t>Open source</a:t>
            </a:r>
          </a:p>
          <a:p>
            <a:pPr lvl="1"/>
            <a:r>
              <a:rPr lang="en-US" dirty="0" smtClean="0"/>
              <a:t>Initial release available now!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Case Study: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Statistical Machine Translation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8288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  <a:p>
            <a:pPr algn="ctr"/>
            <a:r>
              <a:rPr lang="en-US" sz="1200" b="0" dirty="0" smtClean="0"/>
              <a:t>Introduction to MapReduce</a:t>
            </a:r>
          </a:p>
          <a:p>
            <a:pPr algn="ctr"/>
            <a:r>
              <a:rPr lang="en-US" sz="1200" b="0" dirty="0" smtClean="0"/>
              <a:t>Graph algorithms</a:t>
            </a:r>
          </a:p>
          <a:p>
            <a:pPr algn="ctr"/>
            <a:r>
              <a:rPr lang="en-US" sz="1200" b="0" dirty="0" smtClean="0"/>
              <a:t>MapReduce algorithm design</a:t>
            </a:r>
          </a:p>
          <a:p>
            <a:pPr algn="ctr"/>
            <a:r>
              <a:rPr lang="en-US" sz="1200" b="0" dirty="0" smtClean="0"/>
              <a:t>Indexing and retrieval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0341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Case study: DNA sequence alignment</a:t>
            </a:r>
          </a:p>
          <a:p>
            <a:pPr algn="ctr"/>
            <a:r>
              <a:rPr lang="en-US" sz="1200" b="0" dirty="0" smtClean="0"/>
              <a:t>Concluding thoughts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Statistical Machine Translation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Conceptually simple:</a:t>
            </a:r>
            <a:br>
              <a:rPr lang="en-US" dirty="0" smtClean="0"/>
            </a:br>
            <a:r>
              <a:rPr lang="en-US" dirty="0" smtClean="0"/>
              <a:t>(translation from foreign f into English e)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Difficult in practice!</a:t>
            </a:r>
          </a:p>
          <a:p>
            <a:r>
              <a:rPr lang="en-US" dirty="0" smtClean="0"/>
              <a:t>Phrase-Based Machine Translation (PBMT) :</a:t>
            </a:r>
          </a:p>
          <a:p>
            <a:pPr lvl="1"/>
            <a:r>
              <a:rPr lang="en-US" dirty="0" smtClean="0"/>
              <a:t>Break up source sentence into little pieces (phrases)</a:t>
            </a:r>
          </a:p>
          <a:p>
            <a:pPr lvl="1"/>
            <a:r>
              <a:rPr lang="en-US" dirty="0" smtClean="0"/>
              <a:t>Translate each phrase individually</a:t>
            </a:r>
          </a:p>
          <a:p>
            <a:endParaRPr lang="en-US" dirty="0" smtClean="0"/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1295400" y="2133600"/>
            <a:ext cx="3352800" cy="685800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01" name="Object 3"/>
          <p:cNvGraphicFramePr>
            <a:graphicFrameLocks noChangeAspect="1"/>
          </p:cNvGraphicFramePr>
          <p:nvPr/>
        </p:nvGraphicFramePr>
        <p:xfrm>
          <a:off x="1447800" y="2209800"/>
          <a:ext cx="3048000" cy="563563"/>
        </p:xfrm>
        <a:graphic>
          <a:graphicData uri="http://schemas.openxmlformats.org/presentationml/2006/ole">
            <p:oleObj spid="_x0000_s185346" name="Equation" r:id="rId3" imgW="1511280" imgH="279360" progId="Equation.3">
              <p:embed/>
            </p:oleObj>
          </a:graphicData>
        </a:graphic>
      </p:graphicFrame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6611938"/>
            <a:ext cx="27837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000" b="0" dirty="0" smtClean="0"/>
              <a:t>Dyer et al. (Third ACL Workshop on MT, 2008)</a:t>
            </a:r>
            <a:endParaRPr lang="en-US" sz="10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3"/>
          <p:cNvSpPr txBox="1">
            <a:spLocks noChangeArrowheads="1"/>
          </p:cNvSpPr>
          <p:nvPr/>
        </p:nvSpPr>
        <p:spPr bwMode="auto">
          <a:xfrm>
            <a:off x="5334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Maria</a:t>
            </a: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4478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no</a:t>
            </a:r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23622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dio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32766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una</a:t>
            </a:r>
          </a:p>
        </p:txBody>
      </p:sp>
      <p:sp>
        <p:nvSpPr>
          <p:cNvPr id="23558" name="TextBox 7"/>
          <p:cNvSpPr txBox="1">
            <a:spLocks noChangeArrowheads="1"/>
          </p:cNvSpPr>
          <p:nvPr/>
        </p:nvSpPr>
        <p:spPr bwMode="auto">
          <a:xfrm>
            <a:off x="41910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bofetada</a:t>
            </a:r>
          </a:p>
        </p:txBody>
      </p:sp>
      <p:sp>
        <p:nvSpPr>
          <p:cNvPr id="23559" name="TextBox 8"/>
          <p:cNvSpPr txBox="1">
            <a:spLocks noChangeArrowheads="1"/>
          </p:cNvSpPr>
          <p:nvPr/>
        </p:nvSpPr>
        <p:spPr bwMode="auto">
          <a:xfrm>
            <a:off x="5105400" y="2130425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23560" name="TextBox 9"/>
          <p:cNvSpPr txBox="1">
            <a:spLocks noChangeArrowheads="1"/>
          </p:cNvSpPr>
          <p:nvPr/>
        </p:nvSpPr>
        <p:spPr bwMode="auto">
          <a:xfrm>
            <a:off x="60198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la</a:t>
            </a:r>
          </a:p>
        </p:txBody>
      </p:sp>
      <p:sp>
        <p:nvSpPr>
          <p:cNvPr id="23561" name="TextBox 10"/>
          <p:cNvSpPr txBox="1">
            <a:spLocks noChangeArrowheads="1"/>
          </p:cNvSpPr>
          <p:nvPr/>
        </p:nvSpPr>
        <p:spPr bwMode="auto">
          <a:xfrm>
            <a:off x="69342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bruja</a:t>
            </a:r>
          </a:p>
        </p:txBody>
      </p:sp>
      <p:sp>
        <p:nvSpPr>
          <p:cNvPr id="23562" name="TextBox 11"/>
          <p:cNvSpPr txBox="1">
            <a:spLocks noChangeArrowheads="1"/>
          </p:cNvSpPr>
          <p:nvPr/>
        </p:nvSpPr>
        <p:spPr bwMode="auto">
          <a:xfrm>
            <a:off x="7848600" y="21336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rgbClr val="FFFF00"/>
                </a:solidFill>
              </a:rPr>
              <a:t>verde</a:t>
            </a:r>
          </a:p>
        </p:txBody>
      </p:sp>
      <p:sp>
        <p:nvSpPr>
          <p:cNvPr id="23563" name="TextBox 12"/>
          <p:cNvSpPr txBox="1">
            <a:spLocks noChangeArrowheads="1"/>
          </p:cNvSpPr>
          <p:nvPr/>
        </p:nvSpPr>
        <p:spPr bwMode="ltGray">
          <a:xfrm>
            <a:off x="609600" y="2816225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 dirty="0"/>
              <a:t>Mary</a:t>
            </a:r>
          </a:p>
        </p:txBody>
      </p:sp>
      <p:sp>
        <p:nvSpPr>
          <p:cNvPr id="23564" name="TextBox 13"/>
          <p:cNvSpPr txBox="1">
            <a:spLocks noChangeArrowheads="1"/>
          </p:cNvSpPr>
          <p:nvPr/>
        </p:nvSpPr>
        <p:spPr bwMode="ltGray">
          <a:xfrm>
            <a:off x="15240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not</a:t>
            </a:r>
          </a:p>
        </p:txBody>
      </p:sp>
      <p:sp>
        <p:nvSpPr>
          <p:cNvPr id="23565" name="TextBox 14"/>
          <p:cNvSpPr txBox="1">
            <a:spLocks noChangeArrowheads="1"/>
          </p:cNvSpPr>
          <p:nvPr/>
        </p:nvSpPr>
        <p:spPr bwMode="ltGray">
          <a:xfrm>
            <a:off x="1524000" y="3197225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did not</a:t>
            </a:r>
          </a:p>
        </p:txBody>
      </p:sp>
      <p:sp>
        <p:nvSpPr>
          <p:cNvPr id="23566" name="TextBox 15"/>
          <p:cNvSpPr txBox="1">
            <a:spLocks noChangeArrowheads="1"/>
          </p:cNvSpPr>
          <p:nvPr/>
        </p:nvSpPr>
        <p:spPr bwMode="ltGray">
          <a:xfrm>
            <a:off x="1524000" y="3581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no</a:t>
            </a:r>
          </a:p>
        </p:txBody>
      </p:sp>
      <p:sp>
        <p:nvSpPr>
          <p:cNvPr id="23567" name="TextBox 16"/>
          <p:cNvSpPr txBox="1">
            <a:spLocks noChangeArrowheads="1"/>
          </p:cNvSpPr>
          <p:nvPr/>
        </p:nvSpPr>
        <p:spPr bwMode="ltGray">
          <a:xfrm>
            <a:off x="1524000" y="3959225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did not give</a:t>
            </a:r>
          </a:p>
        </p:txBody>
      </p:sp>
      <p:sp>
        <p:nvSpPr>
          <p:cNvPr id="23568" name="TextBox 17"/>
          <p:cNvSpPr txBox="1">
            <a:spLocks noChangeArrowheads="1"/>
          </p:cNvSpPr>
          <p:nvPr/>
        </p:nvSpPr>
        <p:spPr bwMode="ltGray">
          <a:xfrm>
            <a:off x="24384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give</a:t>
            </a:r>
          </a:p>
        </p:txBody>
      </p:sp>
      <p:sp>
        <p:nvSpPr>
          <p:cNvPr id="23569" name="TextBox 18"/>
          <p:cNvSpPr txBox="1">
            <a:spLocks noChangeArrowheads="1"/>
          </p:cNvSpPr>
          <p:nvPr/>
        </p:nvSpPr>
        <p:spPr bwMode="ltGray">
          <a:xfrm>
            <a:off x="33528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a</a:t>
            </a:r>
          </a:p>
        </p:txBody>
      </p:sp>
      <p:sp>
        <p:nvSpPr>
          <p:cNvPr id="23570" name="TextBox 19"/>
          <p:cNvSpPr txBox="1">
            <a:spLocks noChangeArrowheads="1"/>
          </p:cNvSpPr>
          <p:nvPr/>
        </p:nvSpPr>
        <p:spPr bwMode="ltGray">
          <a:xfrm>
            <a:off x="42672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slap</a:t>
            </a:r>
          </a:p>
        </p:txBody>
      </p:sp>
      <p:sp>
        <p:nvSpPr>
          <p:cNvPr id="23571" name="TextBox 20"/>
          <p:cNvSpPr txBox="1">
            <a:spLocks noChangeArrowheads="1"/>
          </p:cNvSpPr>
          <p:nvPr/>
        </p:nvSpPr>
        <p:spPr bwMode="ltGray">
          <a:xfrm>
            <a:off x="51816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to</a:t>
            </a:r>
          </a:p>
        </p:txBody>
      </p:sp>
      <p:sp>
        <p:nvSpPr>
          <p:cNvPr id="23572" name="TextBox 21"/>
          <p:cNvSpPr txBox="1">
            <a:spLocks noChangeArrowheads="1"/>
          </p:cNvSpPr>
          <p:nvPr/>
        </p:nvSpPr>
        <p:spPr bwMode="ltGray">
          <a:xfrm>
            <a:off x="60960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the</a:t>
            </a:r>
          </a:p>
        </p:txBody>
      </p:sp>
      <p:sp>
        <p:nvSpPr>
          <p:cNvPr id="23573" name="TextBox 22"/>
          <p:cNvSpPr txBox="1">
            <a:spLocks noChangeArrowheads="1"/>
          </p:cNvSpPr>
          <p:nvPr/>
        </p:nvSpPr>
        <p:spPr bwMode="ltGray">
          <a:xfrm>
            <a:off x="70104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witch</a:t>
            </a:r>
          </a:p>
        </p:txBody>
      </p:sp>
      <p:sp>
        <p:nvSpPr>
          <p:cNvPr id="23574" name="TextBox 23"/>
          <p:cNvSpPr txBox="1">
            <a:spLocks noChangeArrowheads="1"/>
          </p:cNvSpPr>
          <p:nvPr/>
        </p:nvSpPr>
        <p:spPr bwMode="ltGray">
          <a:xfrm>
            <a:off x="7924800" y="2819400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green</a:t>
            </a:r>
          </a:p>
        </p:txBody>
      </p:sp>
      <p:sp>
        <p:nvSpPr>
          <p:cNvPr id="23575" name="TextBox 24"/>
          <p:cNvSpPr txBox="1">
            <a:spLocks noChangeArrowheads="1"/>
          </p:cNvSpPr>
          <p:nvPr/>
        </p:nvSpPr>
        <p:spPr bwMode="ltGray">
          <a:xfrm>
            <a:off x="2438400" y="3581400"/>
            <a:ext cx="25908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slap</a:t>
            </a:r>
          </a:p>
        </p:txBody>
      </p:sp>
      <p:sp>
        <p:nvSpPr>
          <p:cNvPr id="23577" name="TextBox 26"/>
          <p:cNvSpPr txBox="1">
            <a:spLocks noChangeArrowheads="1"/>
          </p:cNvSpPr>
          <p:nvPr/>
        </p:nvSpPr>
        <p:spPr bwMode="ltGray">
          <a:xfrm>
            <a:off x="3352800" y="3200400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a slap</a:t>
            </a:r>
          </a:p>
        </p:txBody>
      </p:sp>
      <p:sp>
        <p:nvSpPr>
          <p:cNvPr id="23578" name="TextBox 27"/>
          <p:cNvSpPr txBox="1">
            <a:spLocks noChangeArrowheads="1"/>
          </p:cNvSpPr>
          <p:nvPr/>
        </p:nvSpPr>
        <p:spPr bwMode="ltGray">
          <a:xfrm>
            <a:off x="5181600" y="3578225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to the</a:t>
            </a:r>
          </a:p>
        </p:txBody>
      </p:sp>
      <p:sp>
        <p:nvSpPr>
          <p:cNvPr id="23579" name="TextBox 28"/>
          <p:cNvSpPr txBox="1">
            <a:spLocks noChangeArrowheads="1"/>
          </p:cNvSpPr>
          <p:nvPr/>
        </p:nvSpPr>
        <p:spPr bwMode="ltGray">
          <a:xfrm>
            <a:off x="5181600" y="3959225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to</a:t>
            </a:r>
          </a:p>
        </p:txBody>
      </p:sp>
      <p:sp>
        <p:nvSpPr>
          <p:cNvPr id="23580" name="TextBox 29"/>
          <p:cNvSpPr txBox="1">
            <a:spLocks noChangeArrowheads="1"/>
          </p:cNvSpPr>
          <p:nvPr/>
        </p:nvSpPr>
        <p:spPr bwMode="ltGray">
          <a:xfrm>
            <a:off x="5181600" y="4340225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the</a:t>
            </a:r>
          </a:p>
        </p:txBody>
      </p:sp>
      <p:sp>
        <p:nvSpPr>
          <p:cNvPr id="23581" name="TextBox 30"/>
          <p:cNvSpPr txBox="1">
            <a:spLocks noChangeArrowheads="1"/>
          </p:cNvSpPr>
          <p:nvPr/>
        </p:nvSpPr>
        <p:spPr bwMode="ltGray">
          <a:xfrm>
            <a:off x="7010400" y="3200400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green witch</a:t>
            </a:r>
          </a:p>
        </p:txBody>
      </p:sp>
      <p:sp>
        <p:nvSpPr>
          <p:cNvPr id="23582" name="TextBox 31"/>
          <p:cNvSpPr txBox="1">
            <a:spLocks noChangeArrowheads="1"/>
          </p:cNvSpPr>
          <p:nvPr/>
        </p:nvSpPr>
        <p:spPr bwMode="ltGray">
          <a:xfrm>
            <a:off x="6096000" y="4721225"/>
            <a:ext cx="16764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the witch</a:t>
            </a:r>
          </a:p>
        </p:txBody>
      </p:sp>
      <p:sp>
        <p:nvSpPr>
          <p:cNvPr id="23583" name="TextBox 32"/>
          <p:cNvSpPr txBox="1">
            <a:spLocks noChangeArrowheads="1"/>
          </p:cNvSpPr>
          <p:nvPr/>
        </p:nvSpPr>
        <p:spPr bwMode="ltGray">
          <a:xfrm>
            <a:off x="5181600" y="3197225"/>
            <a:ext cx="7620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0"/>
              <a:t>by</a:t>
            </a:r>
          </a:p>
        </p:txBody>
      </p:sp>
      <p:sp>
        <p:nvSpPr>
          <p:cNvPr id="23584" name="Text Box 5"/>
          <p:cNvSpPr txBox="1">
            <a:spLocks noChangeArrowheads="1"/>
          </p:cNvSpPr>
          <p:nvPr/>
        </p:nvSpPr>
        <p:spPr bwMode="auto">
          <a:xfrm>
            <a:off x="0" y="6604000"/>
            <a:ext cx="1905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0" dirty="0"/>
              <a:t>Example from Koehn (2006)</a:t>
            </a:r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ltGray">
          <a:xfrm>
            <a:off x="2438400" y="4721225"/>
            <a:ext cx="3505200" cy="307975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0"/>
              <a:t>slap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381000" y="2971800"/>
            <a:ext cx="10668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rot="5400000">
            <a:off x="1257300" y="3162300"/>
            <a:ext cx="3810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1447800" y="3352800"/>
            <a:ext cx="914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rot="5400000">
            <a:off x="2171700" y="3543300"/>
            <a:ext cx="3810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2362200" y="3733800"/>
            <a:ext cx="274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5400000">
            <a:off x="4724400" y="4113212"/>
            <a:ext cx="762000" cy="317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5105400" y="4495800"/>
            <a:ext cx="1828800" cy="105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6362700" y="3924300"/>
            <a:ext cx="11430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>
            <a:off x="6934200" y="3352800"/>
            <a:ext cx="18288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Title 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as a “Tiling” Problem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1447800" y="2209800"/>
            <a:ext cx="1652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i saw the small table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1447800" y="2435225"/>
            <a:ext cx="1558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vi la mesa pequeña</a:t>
            </a:r>
          </a:p>
        </p:txBody>
      </p:sp>
      <p:sp>
        <p:nvSpPr>
          <p:cNvPr id="28677" name="TextBox 9"/>
          <p:cNvSpPr txBox="1">
            <a:spLocks noChangeArrowheads="1"/>
          </p:cNvSpPr>
          <p:nvPr/>
        </p:nvSpPr>
        <p:spPr bwMode="auto">
          <a:xfrm>
            <a:off x="5181600" y="2133600"/>
            <a:ext cx="26304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(vi, i saw)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(la mesa pequeña, the small table)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24581" name="TextBox 10"/>
          <p:cNvSpPr txBox="1">
            <a:spLocks noChangeArrowheads="1"/>
          </p:cNvSpPr>
          <p:nvPr/>
        </p:nvSpPr>
        <p:spPr bwMode="auto">
          <a:xfrm>
            <a:off x="1219200" y="2667000"/>
            <a:ext cx="1543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Parallel Sentences</a:t>
            </a:r>
          </a:p>
        </p:txBody>
      </p:sp>
      <p:sp>
        <p:nvSpPr>
          <p:cNvPr id="28679" name="TextBox 11"/>
          <p:cNvSpPr txBox="1">
            <a:spLocks noChangeArrowheads="1"/>
          </p:cNvSpPr>
          <p:nvPr/>
        </p:nvSpPr>
        <p:spPr bwMode="auto">
          <a:xfrm>
            <a:off x="3538538" y="1676400"/>
            <a:ext cx="1366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Word Alignment</a:t>
            </a:r>
          </a:p>
        </p:txBody>
      </p:sp>
      <p:sp>
        <p:nvSpPr>
          <p:cNvPr id="28680" name="TextBox 12"/>
          <p:cNvSpPr txBox="1">
            <a:spLocks noChangeArrowheads="1"/>
          </p:cNvSpPr>
          <p:nvPr/>
        </p:nvSpPr>
        <p:spPr bwMode="auto">
          <a:xfrm>
            <a:off x="5414963" y="1676400"/>
            <a:ext cx="14906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Phrase Extraction</a:t>
            </a:r>
          </a:p>
        </p:txBody>
      </p:sp>
      <p:cxnSp>
        <p:nvCxnSpPr>
          <p:cNvPr id="28681" name="Straight Arrow Connector 14"/>
          <p:cNvCxnSpPr>
            <a:cxnSpLocks noChangeShapeType="1"/>
          </p:cNvCxnSpPr>
          <p:nvPr/>
        </p:nvCxnSpPr>
        <p:spPr bwMode="auto">
          <a:xfrm>
            <a:off x="4800600" y="25146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4585" name="TextBox 15"/>
          <p:cNvSpPr txBox="1">
            <a:spLocks noChangeArrowheads="1"/>
          </p:cNvSpPr>
          <p:nvPr/>
        </p:nvSpPr>
        <p:spPr bwMode="auto">
          <a:xfrm>
            <a:off x="1371600" y="3276600"/>
            <a:ext cx="1747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he sat at the table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the service was good</a:t>
            </a:r>
          </a:p>
        </p:txBody>
      </p:sp>
      <p:sp>
        <p:nvSpPr>
          <p:cNvPr id="24586" name="TextBox 16"/>
          <p:cNvSpPr txBox="1">
            <a:spLocks noChangeArrowheads="1"/>
          </p:cNvSpPr>
          <p:nvPr/>
        </p:nvSpPr>
        <p:spPr bwMode="auto">
          <a:xfrm>
            <a:off x="1190625" y="3762375"/>
            <a:ext cx="1770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Target-Language Text</a:t>
            </a:r>
          </a:p>
        </p:txBody>
      </p:sp>
      <p:cxnSp>
        <p:nvCxnSpPr>
          <p:cNvPr id="28684" name="Straight Arrow Connector 17"/>
          <p:cNvCxnSpPr>
            <a:cxnSpLocks noChangeShapeType="1"/>
          </p:cNvCxnSpPr>
          <p:nvPr/>
        </p:nvCxnSpPr>
        <p:spPr bwMode="auto">
          <a:xfrm>
            <a:off x="3048000" y="35052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8685" name="Straight Arrow Connector 18"/>
          <p:cNvCxnSpPr>
            <a:cxnSpLocks noChangeShapeType="1"/>
          </p:cNvCxnSpPr>
          <p:nvPr/>
        </p:nvCxnSpPr>
        <p:spPr bwMode="auto">
          <a:xfrm rot="5400000">
            <a:off x="5868194" y="2971006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" name="Rounded Rectangle 19"/>
          <p:cNvSpPr/>
          <p:nvPr/>
        </p:nvSpPr>
        <p:spPr bwMode="auto">
          <a:xfrm>
            <a:off x="5334000" y="3276600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</a:rPr>
              <a:t>Translation Model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581400" y="3276600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</a:rPr>
              <a:t>Language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Model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>
                <a:solidFill>
                  <a:schemeClr val="bg2"/>
                </a:solidFill>
              </a:rPr>
              <a:t>Decoder</a:t>
            </a:r>
          </a:p>
        </p:txBody>
      </p:sp>
      <p:cxnSp>
        <p:nvCxnSpPr>
          <p:cNvPr id="28689" name="Straight Arrow Connector 22"/>
          <p:cNvCxnSpPr>
            <a:cxnSpLocks noChangeShapeType="1"/>
          </p:cNvCxnSpPr>
          <p:nvPr/>
        </p:nvCxnSpPr>
        <p:spPr bwMode="auto">
          <a:xfrm rot="16200000" flipH="1">
            <a:off x="4610100" y="4000500"/>
            <a:ext cx="2286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8690" name="Straight Arrow Connector 25"/>
          <p:cNvCxnSpPr>
            <a:cxnSpLocks noChangeShapeType="1"/>
          </p:cNvCxnSpPr>
          <p:nvPr/>
        </p:nvCxnSpPr>
        <p:spPr bwMode="auto">
          <a:xfrm rot="5400000">
            <a:off x="5448300" y="4000500"/>
            <a:ext cx="2286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8691" name="TextBox 26"/>
          <p:cNvSpPr txBox="1">
            <a:spLocks noChangeArrowheads="1"/>
          </p:cNvSpPr>
          <p:nvPr/>
        </p:nvSpPr>
        <p:spPr bwMode="auto">
          <a:xfrm>
            <a:off x="1874838" y="5438775"/>
            <a:ext cx="189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Foreign Input Sentence</a:t>
            </a:r>
          </a:p>
        </p:txBody>
      </p:sp>
      <p:sp>
        <p:nvSpPr>
          <p:cNvPr id="28692" name="TextBox 27"/>
          <p:cNvSpPr txBox="1">
            <a:spLocks noChangeArrowheads="1"/>
          </p:cNvSpPr>
          <p:nvPr/>
        </p:nvSpPr>
        <p:spPr bwMode="auto">
          <a:xfrm>
            <a:off x="5856288" y="5438775"/>
            <a:ext cx="2044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English Output Sentence</a:t>
            </a:r>
          </a:p>
        </p:txBody>
      </p:sp>
      <p:sp>
        <p:nvSpPr>
          <p:cNvPr id="28693" name="TextBox 28"/>
          <p:cNvSpPr txBox="1">
            <a:spLocks noChangeArrowheads="1"/>
          </p:cNvSpPr>
          <p:nvPr/>
        </p:nvSpPr>
        <p:spPr bwMode="auto">
          <a:xfrm>
            <a:off x="1189038" y="5178425"/>
            <a:ext cx="3611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maria no daba una bofetada a la bruja verde</a:t>
            </a:r>
          </a:p>
        </p:txBody>
      </p:sp>
      <p:sp>
        <p:nvSpPr>
          <p:cNvPr id="28694" name="TextBox 29"/>
          <p:cNvSpPr txBox="1">
            <a:spLocks noChangeArrowheads="1"/>
          </p:cNvSpPr>
          <p:nvPr/>
        </p:nvSpPr>
        <p:spPr bwMode="auto">
          <a:xfrm>
            <a:off x="5553075" y="5181600"/>
            <a:ext cx="2752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mary did not slap the green witch</a:t>
            </a:r>
          </a:p>
        </p:txBody>
      </p:sp>
      <p:cxnSp>
        <p:nvCxnSpPr>
          <p:cNvPr id="28695" name="Straight Arrow Connector 30"/>
          <p:cNvCxnSpPr>
            <a:cxnSpLocks noChangeShapeType="1"/>
          </p:cNvCxnSpPr>
          <p:nvPr/>
        </p:nvCxnSpPr>
        <p:spPr bwMode="auto">
          <a:xfrm>
            <a:off x="4267200" y="45720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4599" name="Rectangle 32"/>
          <p:cNvSpPr>
            <a:spLocks noChangeArrowheads="1"/>
          </p:cNvSpPr>
          <p:nvPr/>
        </p:nvSpPr>
        <p:spPr bwMode="auto">
          <a:xfrm>
            <a:off x="1066800" y="1676400"/>
            <a:ext cx="2133600" cy="2590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0" name="TextBox 33"/>
          <p:cNvSpPr txBox="1">
            <a:spLocks noChangeArrowheads="1"/>
          </p:cNvSpPr>
          <p:nvPr/>
        </p:nvSpPr>
        <p:spPr bwMode="auto">
          <a:xfrm>
            <a:off x="1066800" y="1704975"/>
            <a:ext cx="11604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Training Data</a:t>
            </a:r>
          </a:p>
        </p:txBody>
      </p:sp>
      <p:cxnSp>
        <p:nvCxnSpPr>
          <p:cNvPr id="28699" name="Straight Arrow Connector 30"/>
          <p:cNvCxnSpPr>
            <a:cxnSpLocks noChangeShapeType="1"/>
          </p:cNvCxnSpPr>
          <p:nvPr/>
        </p:nvCxnSpPr>
        <p:spPr bwMode="auto">
          <a:xfrm rot="5400000">
            <a:off x="3962401" y="4876800"/>
            <a:ext cx="6096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700" name="Straight Arrow Connector 30"/>
          <p:cNvCxnSpPr>
            <a:cxnSpLocks noChangeShapeType="1"/>
          </p:cNvCxnSpPr>
          <p:nvPr/>
        </p:nvCxnSpPr>
        <p:spPr bwMode="auto">
          <a:xfrm>
            <a:off x="5638800" y="45720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701" name="Straight Arrow Connector 30"/>
          <p:cNvCxnSpPr>
            <a:cxnSpLocks noChangeShapeType="1"/>
          </p:cNvCxnSpPr>
          <p:nvPr/>
        </p:nvCxnSpPr>
        <p:spPr bwMode="auto">
          <a:xfrm rot="5400000">
            <a:off x="5715794" y="4876006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4604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MT Architecture</a:t>
            </a:r>
          </a:p>
        </p:txBody>
      </p:sp>
      <p:pic>
        <p:nvPicPr>
          <p:cNvPr id="31" name="Picture 30" descr="align-ex-invert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invGray">
          <a:xfrm>
            <a:off x="3282950" y="1993900"/>
            <a:ext cx="15906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676" name="Straight Arrow Connector 5"/>
          <p:cNvCxnSpPr>
            <a:cxnSpLocks noChangeShapeType="1"/>
          </p:cNvCxnSpPr>
          <p:nvPr/>
        </p:nvCxnSpPr>
        <p:spPr bwMode="auto">
          <a:xfrm>
            <a:off x="3048000" y="25146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9" grpId="0"/>
      <p:bldP spid="28680" grpId="0"/>
      <p:bldP spid="20" grpId="0" animBg="1"/>
      <p:bldP spid="21" grpId="0" animBg="1"/>
      <p:bldP spid="22" grpId="0" animBg="1"/>
      <p:bldP spid="28691" grpId="0"/>
      <p:bldP spid="28692" grpId="0"/>
      <p:bldP spid="28693" grpId="0"/>
      <p:bldP spid="28694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Data Bottleneck</a:t>
            </a:r>
          </a:p>
        </p:txBody>
      </p:sp>
      <p:pic>
        <p:nvPicPr>
          <p:cNvPr id="25603" name="Picture 4" descr="moses-train-timing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6951663" cy="502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1447800" y="2209800"/>
            <a:ext cx="1652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i saw the small table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1447800" y="2435225"/>
            <a:ext cx="1558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vi la mesa pequeña</a:t>
            </a:r>
          </a:p>
        </p:txBody>
      </p:sp>
      <p:sp>
        <p:nvSpPr>
          <p:cNvPr id="26628" name="TextBox 9"/>
          <p:cNvSpPr txBox="1">
            <a:spLocks noChangeArrowheads="1"/>
          </p:cNvSpPr>
          <p:nvPr/>
        </p:nvSpPr>
        <p:spPr bwMode="auto">
          <a:xfrm>
            <a:off x="5181600" y="2133600"/>
            <a:ext cx="26304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(vi, i saw)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(la mesa pequeña, the small table)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26629" name="TextBox 10"/>
          <p:cNvSpPr txBox="1">
            <a:spLocks noChangeArrowheads="1"/>
          </p:cNvSpPr>
          <p:nvPr/>
        </p:nvSpPr>
        <p:spPr bwMode="auto">
          <a:xfrm>
            <a:off x="1219200" y="2667000"/>
            <a:ext cx="1543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Parallel Sentences</a:t>
            </a:r>
          </a:p>
        </p:txBody>
      </p:sp>
      <p:sp>
        <p:nvSpPr>
          <p:cNvPr id="26630" name="TextBox 11"/>
          <p:cNvSpPr txBox="1">
            <a:spLocks noChangeArrowheads="1"/>
          </p:cNvSpPr>
          <p:nvPr/>
        </p:nvSpPr>
        <p:spPr bwMode="auto">
          <a:xfrm>
            <a:off x="3538538" y="1676400"/>
            <a:ext cx="1366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Word Alignment</a:t>
            </a:r>
          </a:p>
        </p:txBody>
      </p:sp>
      <p:sp>
        <p:nvSpPr>
          <p:cNvPr id="26631" name="TextBox 12"/>
          <p:cNvSpPr txBox="1">
            <a:spLocks noChangeArrowheads="1"/>
          </p:cNvSpPr>
          <p:nvPr/>
        </p:nvSpPr>
        <p:spPr bwMode="auto">
          <a:xfrm>
            <a:off x="5414963" y="1676400"/>
            <a:ext cx="14906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Phrase Extraction</a:t>
            </a:r>
          </a:p>
        </p:txBody>
      </p:sp>
      <p:cxnSp>
        <p:nvCxnSpPr>
          <p:cNvPr id="26632" name="Straight Arrow Connector 14"/>
          <p:cNvCxnSpPr>
            <a:cxnSpLocks noChangeShapeType="1"/>
          </p:cNvCxnSpPr>
          <p:nvPr/>
        </p:nvCxnSpPr>
        <p:spPr bwMode="auto">
          <a:xfrm>
            <a:off x="4800600" y="25146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33" name="TextBox 15"/>
          <p:cNvSpPr txBox="1">
            <a:spLocks noChangeArrowheads="1"/>
          </p:cNvSpPr>
          <p:nvPr/>
        </p:nvSpPr>
        <p:spPr bwMode="auto">
          <a:xfrm>
            <a:off x="1371600" y="3276600"/>
            <a:ext cx="1747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he sat at the table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the service was good</a:t>
            </a:r>
          </a:p>
        </p:txBody>
      </p:sp>
      <p:sp>
        <p:nvSpPr>
          <p:cNvPr id="26634" name="TextBox 16"/>
          <p:cNvSpPr txBox="1">
            <a:spLocks noChangeArrowheads="1"/>
          </p:cNvSpPr>
          <p:nvPr/>
        </p:nvSpPr>
        <p:spPr bwMode="auto">
          <a:xfrm>
            <a:off x="1190625" y="3762375"/>
            <a:ext cx="1770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Target-Language Text</a:t>
            </a:r>
          </a:p>
        </p:txBody>
      </p:sp>
      <p:cxnSp>
        <p:nvCxnSpPr>
          <p:cNvPr id="26635" name="Straight Arrow Connector 17"/>
          <p:cNvCxnSpPr>
            <a:cxnSpLocks noChangeShapeType="1"/>
          </p:cNvCxnSpPr>
          <p:nvPr/>
        </p:nvCxnSpPr>
        <p:spPr bwMode="auto">
          <a:xfrm>
            <a:off x="3048000" y="35052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6" name="Straight Arrow Connector 18"/>
          <p:cNvCxnSpPr>
            <a:cxnSpLocks noChangeShapeType="1"/>
          </p:cNvCxnSpPr>
          <p:nvPr/>
        </p:nvCxnSpPr>
        <p:spPr bwMode="auto">
          <a:xfrm rot="5400000">
            <a:off x="5868194" y="2971006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" name="Rounded Rectangle 19"/>
          <p:cNvSpPr/>
          <p:nvPr/>
        </p:nvSpPr>
        <p:spPr bwMode="auto">
          <a:xfrm>
            <a:off x="5334000" y="3276600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</a:rPr>
              <a:t>Translation Model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581400" y="3276600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</a:rPr>
              <a:t>Language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Model</a:t>
            </a:r>
          </a:p>
        </p:txBody>
      </p:sp>
      <p:sp>
        <p:nvSpPr>
          <p:cNvPr id="26639" name="Rectangle 21"/>
          <p:cNvSpPr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>
                <a:solidFill>
                  <a:schemeClr val="bg2"/>
                </a:solidFill>
              </a:rPr>
              <a:t>Decoder</a:t>
            </a:r>
          </a:p>
        </p:txBody>
      </p:sp>
      <p:cxnSp>
        <p:nvCxnSpPr>
          <p:cNvPr id="26640" name="Straight Arrow Connector 22"/>
          <p:cNvCxnSpPr>
            <a:cxnSpLocks noChangeShapeType="1"/>
          </p:cNvCxnSpPr>
          <p:nvPr/>
        </p:nvCxnSpPr>
        <p:spPr bwMode="auto">
          <a:xfrm rot="16200000" flipH="1">
            <a:off x="4610100" y="4000500"/>
            <a:ext cx="2286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1" name="Straight Arrow Connector 25"/>
          <p:cNvCxnSpPr>
            <a:cxnSpLocks noChangeShapeType="1"/>
          </p:cNvCxnSpPr>
          <p:nvPr/>
        </p:nvCxnSpPr>
        <p:spPr bwMode="auto">
          <a:xfrm rot="5400000">
            <a:off x="5448300" y="4000500"/>
            <a:ext cx="2286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42" name="TextBox 26"/>
          <p:cNvSpPr txBox="1">
            <a:spLocks noChangeArrowheads="1"/>
          </p:cNvSpPr>
          <p:nvPr/>
        </p:nvSpPr>
        <p:spPr bwMode="auto">
          <a:xfrm>
            <a:off x="1874838" y="5438775"/>
            <a:ext cx="189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Foreign Input Sentence</a:t>
            </a:r>
          </a:p>
        </p:txBody>
      </p:sp>
      <p:sp>
        <p:nvSpPr>
          <p:cNvPr id="26643" name="TextBox 27"/>
          <p:cNvSpPr txBox="1">
            <a:spLocks noChangeArrowheads="1"/>
          </p:cNvSpPr>
          <p:nvPr/>
        </p:nvSpPr>
        <p:spPr bwMode="auto">
          <a:xfrm>
            <a:off x="5856288" y="5438775"/>
            <a:ext cx="2044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English Output Sentence</a:t>
            </a:r>
          </a:p>
        </p:txBody>
      </p:sp>
      <p:sp>
        <p:nvSpPr>
          <p:cNvPr id="26644" name="TextBox 28"/>
          <p:cNvSpPr txBox="1">
            <a:spLocks noChangeArrowheads="1"/>
          </p:cNvSpPr>
          <p:nvPr/>
        </p:nvSpPr>
        <p:spPr bwMode="auto">
          <a:xfrm>
            <a:off x="1189038" y="5178425"/>
            <a:ext cx="3611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maria no daba una bofetada a la bruja verde</a:t>
            </a:r>
          </a:p>
        </p:txBody>
      </p:sp>
      <p:sp>
        <p:nvSpPr>
          <p:cNvPr id="26645" name="TextBox 29"/>
          <p:cNvSpPr txBox="1">
            <a:spLocks noChangeArrowheads="1"/>
          </p:cNvSpPr>
          <p:nvPr/>
        </p:nvSpPr>
        <p:spPr bwMode="auto">
          <a:xfrm>
            <a:off x="5553075" y="5181600"/>
            <a:ext cx="2752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mary did not slap the green witch</a:t>
            </a:r>
          </a:p>
        </p:txBody>
      </p:sp>
      <p:cxnSp>
        <p:nvCxnSpPr>
          <p:cNvPr id="26646" name="Straight Arrow Connector 30"/>
          <p:cNvCxnSpPr>
            <a:cxnSpLocks noChangeShapeType="1"/>
          </p:cNvCxnSpPr>
          <p:nvPr/>
        </p:nvCxnSpPr>
        <p:spPr bwMode="auto">
          <a:xfrm>
            <a:off x="4267200" y="45720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47" name="Rectangle 32"/>
          <p:cNvSpPr>
            <a:spLocks noChangeArrowheads="1"/>
          </p:cNvSpPr>
          <p:nvPr/>
        </p:nvSpPr>
        <p:spPr bwMode="auto">
          <a:xfrm>
            <a:off x="1066800" y="1676400"/>
            <a:ext cx="2133600" cy="2590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TextBox 33"/>
          <p:cNvSpPr txBox="1">
            <a:spLocks noChangeArrowheads="1"/>
          </p:cNvSpPr>
          <p:nvPr/>
        </p:nvSpPr>
        <p:spPr bwMode="auto">
          <a:xfrm>
            <a:off x="1066800" y="1704975"/>
            <a:ext cx="11604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Training Data</a:t>
            </a:r>
          </a:p>
        </p:txBody>
      </p:sp>
      <p:cxnSp>
        <p:nvCxnSpPr>
          <p:cNvPr id="26649" name="Straight Arrow Connector 30"/>
          <p:cNvCxnSpPr>
            <a:cxnSpLocks noChangeShapeType="1"/>
          </p:cNvCxnSpPr>
          <p:nvPr/>
        </p:nvCxnSpPr>
        <p:spPr bwMode="auto">
          <a:xfrm rot="5400000">
            <a:off x="3962401" y="4876800"/>
            <a:ext cx="6096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50" name="Straight Arrow Connector 30"/>
          <p:cNvCxnSpPr>
            <a:cxnSpLocks noChangeShapeType="1"/>
          </p:cNvCxnSpPr>
          <p:nvPr/>
        </p:nvCxnSpPr>
        <p:spPr bwMode="auto">
          <a:xfrm>
            <a:off x="5638800" y="45720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51" name="Straight Arrow Connector 30"/>
          <p:cNvCxnSpPr>
            <a:cxnSpLocks noChangeShapeType="1"/>
          </p:cNvCxnSpPr>
          <p:nvPr/>
        </p:nvCxnSpPr>
        <p:spPr bwMode="auto">
          <a:xfrm rot="5400000">
            <a:off x="5715794" y="4876006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52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MT Architecture</a:t>
            </a:r>
          </a:p>
        </p:txBody>
      </p:sp>
      <p:pic>
        <p:nvPicPr>
          <p:cNvPr id="26653" name="Picture 30" descr="align-ex-invert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invGray">
          <a:xfrm>
            <a:off x="3282950" y="1993900"/>
            <a:ext cx="15906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654" name="Straight Arrow Connector 5"/>
          <p:cNvCxnSpPr>
            <a:cxnSpLocks noChangeShapeType="1"/>
          </p:cNvCxnSpPr>
          <p:nvPr/>
        </p:nvCxnSpPr>
        <p:spPr bwMode="auto">
          <a:xfrm>
            <a:off x="3048000" y="25146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2" name="Rounded Rectangle 31"/>
          <p:cNvSpPr>
            <a:spLocks noChangeArrowheads="1"/>
          </p:cNvSpPr>
          <p:nvPr/>
        </p:nvSpPr>
        <p:spPr bwMode="auto">
          <a:xfrm>
            <a:off x="3276600" y="1600200"/>
            <a:ext cx="1752600" cy="1600200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>
            <a:off x="5181600" y="1600200"/>
            <a:ext cx="2819400" cy="1600200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581400" y="914400"/>
            <a:ext cx="4267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There are </a:t>
            </a:r>
            <a:r>
              <a:rPr lang="en-US" dirty="0" err="1">
                <a:solidFill>
                  <a:srgbClr val="FF0000"/>
                </a:solidFill>
              </a:rPr>
              <a:t>MapReduce</a:t>
            </a:r>
            <a:r>
              <a:rPr lang="en-US" dirty="0">
                <a:solidFill>
                  <a:srgbClr val="FF0000"/>
                </a:solidFill>
              </a:rPr>
              <a:t> Implementations of these two components!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hadoop-align-timing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6951663" cy="502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HMM Alignment: Giza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3946525" y="2116138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Single-core commodity server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HMM Alignment: MapReduce</a:t>
            </a:r>
          </a:p>
        </p:txBody>
      </p:sp>
      <p:pic>
        <p:nvPicPr>
          <p:cNvPr id="28675" name="Picture 4" descr="hadoop-align-timing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6951663" cy="502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3946525" y="2116138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Single-core commodity server</a:t>
            </a:r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5470525" y="2987675"/>
            <a:ext cx="2192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38 processor cluster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HMM Alignment: MapReduce</a:t>
            </a:r>
          </a:p>
        </p:txBody>
      </p:sp>
      <p:pic>
        <p:nvPicPr>
          <p:cNvPr id="29699" name="Picture 3" descr="hadoop-align-timing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6951663" cy="502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5470525" y="3014662"/>
            <a:ext cx="2192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38 processor cluster</a:t>
            </a:r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3717925" y="4630738"/>
            <a:ext cx="35845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1/38 Single-core commodity server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1447800" y="2209800"/>
            <a:ext cx="1652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i saw the small table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1447800" y="2435225"/>
            <a:ext cx="1558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vi la mesa pequeña</a:t>
            </a:r>
          </a:p>
        </p:txBody>
      </p:sp>
      <p:sp>
        <p:nvSpPr>
          <p:cNvPr id="26628" name="TextBox 9"/>
          <p:cNvSpPr txBox="1">
            <a:spLocks noChangeArrowheads="1"/>
          </p:cNvSpPr>
          <p:nvPr/>
        </p:nvSpPr>
        <p:spPr bwMode="auto">
          <a:xfrm>
            <a:off x="5181600" y="2133600"/>
            <a:ext cx="26304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(vi, i saw)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(la mesa pequeña, the small table)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26629" name="TextBox 10"/>
          <p:cNvSpPr txBox="1">
            <a:spLocks noChangeArrowheads="1"/>
          </p:cNvSpPr>
          <p:nvPr/>
        </p:nvSpPr>
        <p:spPr bwMode="auto">
          <a:xfrm>
            <a:off x="1219200" y="2667000"/>
            <a:ext cx="1543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Parallel Sentences</a:t>
            </a:r>
          </a:p>
        </p:txBody>
      </p:sp>
      <p:sp>
        <p:nvSpPr>
          <p:cNvPr id="26630" name="TextBox 11"/>
          <p:cNvSpPr txBox="1">
            <a:spLocks noChangeArrowheads="1"/>
          </p:cNvSpPr>
          <p:nvPr/>
        </p:nvSpPr>
        <p:spPr bwMode="auto">
          <a:xfrm>
            <a:off x="3538538" y="1676400"/>
            <a:ext cx="1366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Word Alignment</a:t>
            </a:r>
          </a:p>
        </p:txBody>
      </p:sp>
      <p:sp>
        <p:nvSpPr>
          <p:cNvPr id="26631" name="TextBox 12"/>
          <p:cNvSpPr txBox="1">
            <a:spLocks noChangeArrowheads="1"/>
          </p:cNvSpPr>
          <p:nvPr/>
        </p:nvSpPr>
        <p:spPr bwMode="auto">
          <a:xfrm>
            <a:off x="5414963" y="1676400"/>
            <a:ext cx="14906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Phrase Extraction</a:t>
            </a:r>
          </a:p>
        </p:txBody>
      </p:sp>
      <p:cxnSp>
        <p:nvCxnSpPr>
          <p:cNvPr id="26632" name="Straight Arrow Connector 14"/>
          <p:cNvCxnSpPr>
            <a:cxnSpLocks noChangeShapeType="1"/>
          </p:cNvCxnSpPr>
          <p:nvPr/>
        </p:nvCxnSpPr>
        <p:spPr bwMode="auto">
          <a:xfrm>
            <a:off x="4800600" y="25146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33" name="TextBox 15"/>
          <p:cNvSpPr txBox="1">
            <a:spLocks noChangeArrowheads="1"/>
          </p:cNvSpPr>
          <p:nvPr/>
        </p:nvSpPr>
        <p:spPr bwMode="auto">
          <a:xfrm>
            <a:off x="1371600" y="3276600"/>
            <a:ext cx="1747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he sat at the table</a:t>
            </a:r>
          </a:p>
          <a:p>
            <a:r>
              <a:rPr lang="en-US" sz="1400" b="0">
                <a:latin typeface="Times New Roman" pitchFamily="18" charset="0"/>
                <a:cs typeface="Times New Roman" pitchFamily="18" charset="0"/>
              </a:rPr>
              <a:t>the service was good</a:t>
            </a:r>
          </a:p>
        </p:txBody>
      </p:sp>
      <p:sp>
        <p:nvSpPr>
          <p:cNvPr id="26634" name="TextBox 16"/>
          <p:cNvSpPr txBox="1">
            <a:spLocks noChangeArrowheads="1"/>
          </p:cNvSpPr>
          <p:nvPr/>
        </p:nvSpPr>
        <p:spPr bwMode="auto">
          <a:xfrm>
            <a:off x="1190625" y="3762375"/>
            <a:ext cx="1770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Target-Language Text</a:t>
            </a:r>
          </a:p>
        </p:txBody>
      </p:sp>
      <p:cxnSp>
        <p:nvCxnSpPr>
          <p:cNvPr id="26635" name="Straight Arrow Connector 17"/>
          <p:cNvCxnSpPr>
            <a:cxnSpLocks noChangeShapeType="1"/>
          </p:cNvCxnSpPr>
          <p:nvPr/>
        </p:nvCxnSpPr>
        <p:spPr bwMode="auto">
          <a:xfrm>
            <a:off x="3048000" y="35052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6" name="Straight Arrow Connector 18"/>
          <p:cNvCxnSpPr>
            <a:cxnSpLocks noChangeShapeType="1"/>
          </p:cNvCxnSpPr>
          <p:nvPr/>
        </p:nvCxnSpPr>
        <p:spPr bwMode="auto">
          <a:xfrm rot="5400000">
            <a:off x="5868194" y="2971006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" name="Rounded Rectangle 19"/>
          <p:cNvSpPr/>
          <p:nvPr/>
        </p:nvSpPr>
        <p:spPr bwMode="auto">
          <a:xfrm>
            <a:off x="5334000" y="3276600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</a:rPr>
              <a:t>Translation Model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581400" y="3276600"/>
            <a:ext cx="13716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</a:rPr>
              <a:t>Language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Model</a:t>
            </a:r>
          </a:p>
        </p:txBody>
      </p:sp>
      <p:sp>
        <p:nvSpPr>
          <p:cNvPr id="26639" name="Rectangle 21"/>
          <p:cNvSpPr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200">
                <a:solidFill>
                  <a:schemeClr val="bg2"/>
                </a:solidFill>
              </a:rPr>
              <a:t>Decoder</a:t>
            </a:r>
          </a:p>
        </p:txBody>
      </p:sp>
      <p:cxnSp>
        <p:nvCxnSpPr>
          <p:cNvPr id="26640" name="Straight Arrow Connector 22"/>
          <p:cNvCxnSpPr>
            <a:cxnSpLocks noChangeShapeType="1"/>
          </p:cNvCxnSpPr>
          <p:nvPr/>
        </p:nvCxnSpPr>
        <p:spPr bwMode="auto">
          <a:xfrm rot="16200000" flipH="1">
            <a:off x="4610100" y="4000500"/>
            <a:ext cx="2286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1" name="Straight Arrow Connector 25"/>
          <p:cNvCxnSpPr>
            <a:cxnSpLocks noChangeShapeType="1"/>
          </p:cNvCxnSpPr>
          <p:nvPr/>
        </p:nvCxnSpPr>
        <p:spPr bwMode="auto">
          <a:xfrm rot="5400000">
            <a:off x="5448300" y="4000500"/>
            <a:ext cx="228600" cy="152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42" name="TextBox 26"/>
          <p:cNvSpPr txBox="1">
            <a:spLocks noChangeArrowheads="1"/>
          </p:cNvSpPr>
          <p:nvPr/>
        </p:nvSpPr>
        <p:spPr bwMode="auto">
          <a:xfrm>
            <a:off x="1874838" y="5438775"/>
            <a:ext cx="189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Foreign Input Sentence</a:t>
            </a:r>
          </a:p>
        </p:txBody>
      </p:sp>
      <p:sp>
        <p:nvSpPr>
          <p:cNvPr id="26643" name="TextBox 27"/>
          <p:cNvSpPr txBox="1">
            <a:spLocks noChangeArrowheads="1"/>
          </p:cNvSpPr>
          <p:nvPr/>
        </p:nvSpPr>
        <p:spPr bwMode="auto">
          <a:xfrm>
            <a:off x="5856288" y="5438775"/>
            <a:ext cx="2044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English Output Sentence</a:t>
            </a:r>
          </a:p>
        </p:txBody>
      </p:sp>
      <p:sp>
        <p:nvSpPr>
          <p:cNvPr id="26644" name="TextBox 28"/>
          <p:cNvSpPr txBox="1">
            <a:spLocks noChangeArrowheads="1"/>
          </p:cNvSpPr>
          <p:nvPr/>
        </p:nvSpPr>
        <p:spPr bwMode="auto">
          <a:xfrm>
            <a:off x="1189038" y="5178425"/>
            <a:ext cx="3611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maria no daba una bofetada a la bruja verde</a:t>
            </a:r>
          </a:p>
        </p:txBody>
      </p:sp>
      <p:sp>
        <p:nvSpPr>
          <p:cNvPr id="26645" name="TextBox 29"/>
          <p:cNvSpPr txBox="1">
            <a:spLocks noChangeArrowheads="1"/>
          </p:cNvSpPr>
          <p:nvPr/>
        </p:nvSpPr>
        <p:spPr bwMode="auto">
          <a:xfrm>
            <a:off x="5553075" y="5181600"/>
            <a:ext cx="2752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mary did not slap the green witch</a:t>
            </a:r>
          </a:p>
        </p:txBody>
      </p:sp>
      <p:cxnSp>
        <p:nvCxnSpPr>
          <p:cNvPr id="26646" name="Straight Arrow Connector 30"/>
          <p:cNvCxnSpPr>
            <a:cxnSpLocks noChangeShapeType="1"/>
          </p:cNvCxnSpPr>
          <p:nvPr/>
        </p:nvCxnSpPr>
        <p:spPr bwMode="auto">
          <a:xfrm>
            <a:off x="4267200" y="45720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47" name="Rectangle 32"/>
          <p:cNvSpPr>
            <a:spLocks noChangeArrowheads="1"/>
          </p:cNvSpPr>
          <p:nvPr/>
        </p:nvSpPr>
        <p:spPr bwMode="auto">
          <a:xfrm>
            <a:off x="1066800" y="1676400"/>
            <a:ext cx="2133600" cy="2590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TextBox 33"/>
          <p:cNvSpPr txBox="1">
            <a:spLocks noChangeArrowheads="1"/>
          </p:cNvSpPr>
          <p:nvPr/>
        </p:nvSpPr>
        <p:spPr bwMode="auto">
          <a:xfrm>
            <a:off x="1066800" y="1704975"/>
            <a:ext cx="11604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Training Data</a:t>
            </a:r>
          </a:p>
        </p:txBody>
      </p:sp>
      <p:cxnSp>
        <p:nvCxnSpPr>
          <p:cNvPr id="26649" name="Straight Arrow Connector 30"/>
          <p:cNvCxnSpPr>
            <a:cxnSpLocks noChangeShapeType="1"/>
          </p:cNvCxnSpPr>
          <p:nvPr/>
        </p:nvCxnSpPr>
        <p:spPr bwMode="auto">
          <a:xfrm rot="5400000">
            <a:off x="3962401" y="4876800"/>
            <a:ext cx="6096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50" name="Straight Arrow Connector 30"/>
          <p:cNvCxnSpPr>
            <a:cxnSpLocks noChangeShapeType="1"/>
          </p:cNvCxnSpPr>
          <p:nvPr/>
        </p:nvCxnSpPr>
        <p:spPr bwMode="auto">
          <a:xfrm>
            <a:off x="5638800" y="4572000"/>
            <a:ext cx="3810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51" name="Straight Arrow Connector 30"/>
          <p:cNvCxnSpPr>
            <a:cxnSpLocks noChangeShapeType="1"/>
          </p:cNvCxnSpPr>
          <p:nvPr/>
        </p:nvCxnSpPr>
        <p:spPr bwMode="auto">
          <a:xfrm rot="5400000">
            <a:off x="5715794" y="4876006"/>
            <a:ext cx="609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652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MT Architecture</a:t>
            </a:r>
          </a:p>
        </p:txBody>
      </p:sp>
      <p:pic>
        <p:nvPicPr>
          <p:cNvPr id="26653" name="Picture 30" descr="align-ex-invert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invGray">
          <a:xfrm>
            <a:off x="3282950" y="1993900"/>
            <a:ext cx="15906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654" name="Straight Arrow Connector 5"/>
          <p:cNvCxnSpPr>
            <a:cxnSpLocks noChangeShapeType="1"/>
          </p:cNvCxnSpPr>
          <p:nvPr/>
        </p:nvCxnSpPr>
        <p:spPr bwMode="auto">
          <a:xfrm>
            <a:off x="3048000" y="2514600"/>
            <a:ext cx="304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2" name="Rounded Rectangle 31"/>
          <p:cNvSpPr>
            <a:spLocks noChangeArrowheads="1"/>
          </p:cNvSpPr>
          <p:nvPr/>
        </p:nvSpPr>
        <p:spPr bwMode="auto">
          <a:xfrm>
            <a:off x="3276600" y="1600200"/>
            <a:ext cx="1752600" cy="1600200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>
            <a:off x="5181600" y="1600200"/>
            <a:ext cx="2819400" cy="1600200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581400" y="914400"/>
            <a:ext cx="4267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There are </a:t>
            </a:r>
            <a:r>
              <a:rPr lang="en-US" dirty="0" err="1">
                <a:solidFill>
                  <a:srgbClr val="FF0000"/>
                </a:solidFill>
              </a:rPr>
              <a:t>MapReduce</a:t>
            </a:r>
            <a:r>
              <a:rPr lang="en-US" dirty="0">
                <a:solidFill>
                  <a:srgbClr val="FF0000"/>
                </a:solidFill>
              </a:rPr>
              <a:t> Implementations of these two components!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table construction</a:t>
            </a: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743200" y="2667000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Single-core commodity server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143000"/>
            <a:ext cx="6400800" cy="4572000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743200" y="2286000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Single-core commodity server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table construction</a:t>
            </a: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743200" y="2667000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Single-core commodity server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143000"/>
            <a:ext cx="6400800" cy="4572000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743200" y="2286000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Single-core commodity server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4800600" y="3200400"/>
            <a:ext cx="17014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38 proc. cluster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table construction</a:t>
            </a: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743200" y="2667000"/>
            <a:ext cx="312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Single-core commodity server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143000"/>
            <a:ext cx="6400800" cy="4572000"/>
          </a:xfrm>
          <a:prstGeom prst="rect">
            <a:avLst/>
          </a:prstGeom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4800600" y="3200400"/>
            <a:ext cx="17014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38 proc. cluster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4876800" y="4267200"/>
            <a:ext cx="19863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1/38 of single-core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point?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optimally-parallelized version doesn’t exist!</a:t>
            </a:r>
          </a:p>
          <a:p>
            <a:r>
              <a:rPr lang="en-US" dirty="0" smtClean="0"/>
              <a:t>It’s all about the right level of abstraction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Case Study: </a:t>
            </a:r>
            <a:br>
              <a:rPr lang="en-US" sz="2800" dirty="0" smtClean="0"/>
            </a:br>
            <a:r>
              <a:rPr lang="en-US" dirty="0" smtClean="0"/>
              <a:t>DNA Sequence Alignment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6002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  <a:p>
            <a:pPr algn="ctr"/>
            <a:r>
              <a:rPr lang="en-US" sz="1200" b="0" dirty="0" smtClean="0"/>
              <a:t>Introduction to MapReduce</a:t>
            </a:r>
          </a:p>
          <a:p>
            <a:pPr algn="ctr"/>
            <a:r>
              <a:rPr lang="en-US" sz="1200" b="0" dirty="0" smtClean="0"/>
              <a:t>Graph algorithms</a:t>
            </a:r>
          </a:p>
          <a:p>
            <a:pPr algn="ctr"/>
            <a:r>
              <a:rPr lang="en-US" sz="1200" b="0" dirty="0" smtClean="0"/>
              <a:t>MapReduce algorithm design</a:t>
            </a:r>
          </a:p>
          <a:p>
            <a:pPr algn="ctr"/>
            <a:r>
              <a:rPr lang="en-US" sz="1200" b="0" dirty="0" smtClean="0"/>
              <a:t>Indexing and retrieval</a:t>
            </a:r>
          </a:p>
          <a:p>
            <a:pPr algn="ctr"/>
            <a:r>
              <a:rPr lang="en-US" sz="1200" b="0" dirty="0" smtClean="0"/>
              <a:t>Case study: statistical machine translation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034135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Concluding thoughts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Text to DNA 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processing: [0-9A-Za-z]+</a:t>
            </a:r>
          </a:p>
          <a:p>
            <a:r>
              <a:rPr lang="en-US" dirty="0" smtClean="0"/>
              <a:t>DNA sequence processing: [ATCG]+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20539395">
            <a:off x="1787417" y="2953596"/>
            <a:ext cx="50570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Easier, right?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4038600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(Nope, not really)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6172200"/>
            <a:ext cx="7924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 smtClean="0"/>
              <a:t>The following describes the work of Michael Schatz; thanks also to Ben </a:t>
            </a:r>
            <a:r>
              <a:rPr lang="en-US" b="0" dirty="0" err="1" smtClean="0"/>
              <a:t>Langmead</a:t>
            </a:r>
            <a:r>
              <a:rPr lang="en-US" b="0" dirty="0" smtClean="0"/>
              <a:t>…</a:t>
            </a:r>
            <a:endParaRPr lang="en-US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Analogy</a:t>
            </a:r>
            <a:br>
              <a:rPr lang="en-US" sz="3200" dirty="0" smtClean="0"/>
            </a:br>
            <a:r>
              <a:rPr lang="en-US" sz="1400" b="0" dirty="0" smtClean="0"/>
              <a:t>(And two disclaimers)</a:t>
            </a:r>
            <a:endParaRPr lang="en-US" sz="14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Strangely-Formatted Manuscript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Dickens: </a:t>
            </a:r>
            <a:r>
              <a:rPr lang="en-US" u="sng" dirty="0" smtClean="0"/>
              <a:t>A Tale of Two Cities</a:t>
            </a:r>
          </a:p>
          <a:p>
            <a:pPr lvl="1"/>
            <a:r>
              <a:rPr lang="en-US" dirty="0" smtClean="0"/>
              <a:t>Text written on a long spool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7449" name="TextBox 7"/>
          <p:cNvSpPr txBox="1">
            <a:spLocks noChangeArrowheads="1"/>
          </p:cNvSpPr>
          <p:nvPr/>
        </p:nvSpPr>
        <p:spPr bwMode="auto">
          <a:xfrm>
            <a:off x="579438" y="2206625"/>
            <a:ext cx="8254091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Bookman Old Style" pitchFamily="18" charset="0"/>
              </a:rPr>
              <a:t>It was the best of times, it was the worst of times, it was the age of wisdom, it was the age of foolishness,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449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With Duplicates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Dickens: </a:t>
            </a:r>
            <a:r>
              <a:rPr lang="en-US" u="sng" dirty="0" smtClean="0"/>
              <a:t>A Tale of Two Cities</a:t>
            </a:r>
          </a:p>
          <a:p>
            <a:pPr lvl="1"/>
            <a:r>
              <a:rPr lang="en-US" dirty="0" smtClean="0"/>
              <a:t>“Backup” on four more copies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579438" y="2206625"/>
            <a:ext cx="8259762" cy="2133600"/>
            <a:chOff x="61458" y="2286000"/>
            <a:chExt cx="8259084" cy="2133600"/>
          </a:xfrm>
        </p:grpSpPr>
        <p:sp>
          <p:nvSpPr>
            <p:cNvPr id="17449" name="TextBox 7"/>
            <p:cNvSpPr txBox="1">
              <a:spLocks noChangeArrowheads="1"/>
            </p:cNvSpPr>
            <p:nvPr/>
          </p:nvSpPr>
          <p:spPr bwMode="auto">
            <a:xfrm>
              <a:off x="61458" y="2286000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0" name="TextBox 7"/>
            <p:cNvSpPr txBox="1">
              <a:spLocks noChangeArrowheads="1"/>
            </p:cNvSpPr>
            <p:nvPr/>
          </p:nvSpPr>
          <p:spPr bwMode="auto">
            <a:xfrm>
              <a:off x="67129" y="2753633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1" name="TextBox 7"/>
            <p:cNvSpPr txBox="1">
              <a:spLocks noChangeArrowheads="1"/>
            </p:cNvSpPr>
            <p:nvPr/>
          </p:nvSpPr>
          <p:spPr bwMode="auto">
            <a:xfrm>
              <a:off x="61458" y="3219904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2" name="TextBox 7"/>
            <p:cNvSpPr txBox="1">
              <a:spLocks noChangeArrowheads="1"/>
            </p:cNvSpPr>
            <p:nvPr/>
          </p:nvSpPr>
          <p:spPr bwMode="auto">
            <a:xfrm>
              <a:off x="67129" y="3686175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3" name="TextBox 7"/>
            <p:cNvSpPr txBox="1">
              <a:spLocks noChangeArrowheads="1"/>
            </p:cNvSpPr>
            <p:nvPr/>
          </p:nvSpPr>
          <p:spPr bwMode="auto">
            <a:xfrm>
              <a:off x="67129" y="4143375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Shredded Book Reconstruction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Dickens accidently shreds the manuscript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How can he reconstruct the text?</a:t>
            </a:r>
          </a:p>
          <a:p>
            <a:pPr lvl="1"/>
            <a:r>
              <a:rPr lang="en-US" dirty="0" smtClean="0"/>
              <a:t>5 copies x 138,656 words / 5 words per fragment = 138k fragments</a:t>
            </a:r>
          </a:p>
          <a:p>
            <a:pPr lvl="1"/>
            <a:r>
              <a:rPr lang="en-US" dirty="0" smtClean="0"/>
              <a:t>The short fragments from every copy are mixed together</a:t>
            </a:r>
          </a:p>
          <a:p>
            <a:pPr lvl="1"/>
            <a:r>
              <a:rPr lang="en-US" dirty="0" smtClean="0"/>
              <a:t>Some fragments are identical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hidden">
          <a:xfrm>
            <a:off x="66675" y="2203450"/>
            <a:ext cx="9050345" cy="2136775"/>
            <a:chOff x="66675" y="1216025"/>
            <a:chExt cx="9050345" cy="2136775"/>
          </a:xfrm>
        </p:grpSpPr>
        <p:grpSp>
          <p:nvGrpSpPr>
            <p:cNvPr id="5" name="Group 91"/>
            <p:cNvGrpSpPr>
              <a:grpSpLocks/>
            </p:cNvGrpSpPr>
            <p:nvPr/>
          </p:nvGrpSpPr>
          <p:grpSpPr bwMode="hidden">
            <a:xfrm>
              <a:off x="66675" y="1216025"/>
              <a:ext cx="9018589" cy="277813"/>
              <a:chOff x="76200" y="914401"/>
              <a:chExt cx="9018754" cy="276999"/>
            </a:xfrm>
          </p:grpSpPr>
          <p:sp>
            <p:nvSpPr>
              <p:cNvPr id="17482" name="TextBox 7"/>
              <p:cNvSpPr txBox="1">
                <a:spLocks noChangeArrowheads="1"/>
              </p:cNvSpPr>
              <p:nvPr/>
            </p:nvSpPr>
            <p:spPr bwMode="hidden">
              <a:xfrm>
                <a:off x="76200" y="914401"/>
                <a:ext cx="147989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best of</a:t>
                </a:r>
              </a:p>
            </p:txBody>
          </p:sp>
          <p:sp>
            <p:nvSpPr>
              <p:cNvPr id="17483" name="TextBox 7"/>
              <p:cNvSpPr txBox="1">
                <a:spLocks noChangeArrowheads="1"/>
              </p:cNvSpPr>
              <p:nvPr/>
            </p:nvSpPr>
            <p:spPr bwMode="hidden">
              <a:xfrm>
                <a:off x="3550403" y="914401"/>
                <a:ext cx="1609410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times, it was the</a:t>
                </a:r>
              </a:p>
            </p:txBody>
          </p:sp>
          <p:sp>
            <p:nvSpPr>
              <p:cNvPr id="17484" name="TextBox 7"/>
              <p:cNvSpPr txBox="1">
                <a:spLocks noChangeArrowheads="1"/>
              </p:cNvSpPr>
              <p:nvPr/>
            </p:nvSpPr>
            <p:spPr bwMode="hidden">
              <a:xfrm>
                <a:off x="1608117" y="914401"/>
                <a:ext cx="1890261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times, it was the worst</a:t>
                </a:r>
              </a:p>
            </p:txBody>
          </p:sp>
          <p:sp>
            <p:nvSpPr>
              <p:cNvPr id="17485" name="TextBox 7"/>
              <p:cNvSpPr txBox="1">
                <a:spLocks noChangeArrowheads="1"/>
              </p:cNvSpPr>
              <p:nvPr/>
            </p:nvSpPr>
            <p:spPr bwMode="hidden">
              <a:xfrm>
                <a:off x="5211838" y="914401"/>
                <a:ext cx="1787669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age of wisdom, it was</a:t>
                </a:r>
              </a:p>
            </p:txBody>
          </p:sp>
          <p:sp>
            <p:nvSpPr>
              <p:cNvPr id="17486" name="TextBox 7"/>
              <p:cNvSpPr txBox="1">
                <a:spLocks noChangeArrowheads="1"/>
              </p:cNvSpPr>
              <p:nvPr/>
            </p:nvSpPr>
            <p:spPr bwMode="hidden">
              <a:xfrm>
                <a:off x="7051531" y="914401"/>
                <a:ext cx="204342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age of foolishness, …</a:t>
                </a:r>
              </a:p>
            </p:txBody>
          </p:sp>
        </p:grpSp>
        <p:grpSp>
          <p:nvGrpSpPr>
            <p:cNvPr id="6" name="Group 90"/>
            <p:cNvGrpSpPr>
              <a:grpSpLocks/>
            </p:cNvGrpSpPr>
            <p:nvPr/>
          </p:nvGrpSpPr>
          <p:grpSpPr bwMode="hidden">
            <a:xfrm>
              <a:off x="66675" y="1681163"/>
              <a:ext cx="9043989" cy="276225"/>
              <a:chOff x="76200" y="1295401"/>
              <a:chExt cx="9043063" cy="276999"/>
            </a:xfrm>
          </p:grpSpPr>
          <p:sp>
            <p:nvSpPr>
              <p:cNvPr id="17477" name="TextBox 7"/>
              <p:cNvSpPr txBox="1">
                <a:spLocks noChangeArrowheads="1"/>
              </p:cNvSpPr>
              <p:nvPr/>
            </p:nvSpPr>
            <p:spPr bwMode="hidden">
              <a:xfrm>
                <a:off x="76200" y="1295401"/>
                <a:ext cx="128753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best</a:t>
                </a:r>
              </a:p>
            </p:txBody>
          </p:sp>
          <p:sp>
            <p:nvSpPr>
              <p:cNvPr id="17478" name="TextBox 7"/>
              <p:cNvSpPr txBox="1">
                <a:spLocks noChangeArrowheads="1"/>
              </p:cNvSpPr>
              <p:nvPr/>
            </p:nvSpPr>
            <p:spPr bwMode="hidden">
              <a:xfrm>
                <a:off x="3194630" y="1295401"/>
                <a:ext cx="1781708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worst of times, it was</a:t>
                </a:r>
              </a:p>
            </p:txBody>
          </p:sp>
          <p:sp>
            <p:nvSpPr>
              <p:cNvPr id="17479" name="TextBox 7"/>
              <p:cNvSpPr txBox="1">
                <a:spLocks noChangeArrowheads="1"/>
              </p:cNvSpPr>
              <p:nvPr/>
            </p:nvSpPr>
            <p:spPr bwMode="hidden">
              <a:xfrm>
                <a:off x="1474476" y="1295401"/>
                <a:ext cx="1609410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times, it was the</a:t>
                </a:r>
              </a:p>
            </p:txBody>
          </p:sp>
          <p:sp>
            <p:nvSpPr>
              <p:cNvPr id="17480" name="TextBox 7"/>
              <p:cNvSpPr txBox="1">
                <a:spLocks noChangeArrowheads="1"/>
              </p:cNvSpPr>
              <p:nvPr/>
            </p:nvSpPr>
            <p:spPr bwMode="hidden">
              <a:xfrm>
                <a:off x="5087082" y="1295401"/>
                <a:ext cx="173637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age of wisdom, it</a:t>
                </a:r>
              </a:p>
            </p:txBody>
          </p:sp>
          <p:sp>
            <p:nvSpPr>
              <p:cNvPr id="17481" name="TextBox 7"/>
              <p:cNvSpPr txBox="1">
                <a:spLocks noChangeArrowheads="1"/>
              </p:cNvSpPr>
              <p:nvPr/>
            </p:nvSpPr>
            <p:spPr bwMode="hidden">
              <a:xfrm>
                <a:off x="6934200" y="1295401"/>
                <a:ext cx="218506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age of foolishness,</a:t>
                </a:r>
              </a:p>
            </p:txBody>
          </p:sp>
        </p:grpSp>
        <p:grpSp>
          <p:nvGrpSpPr>
            <p:cNvPr id="7" name="Group 93"/>
            <p:cNvGrpSpPr>
              <a:grpSpLocks/>
            </p:cNvGrpSpPr>
            <p:nvPr/>
          </p:nvGrpSpPr>
          <p:grpSpPr bwMode="hidden">
            <a:xfrm>
              <a:off x="66675" y="2146301"/>
              <a:ext cx="9040812" cy="276999"/>
              <a:chOff x="67129" y="1825756"/>
              <a:chExt cx="9040587" cy="277775"/>
            </a:xfrm>
          </p:grpSpPr>
          <p:sp>
            <p:nvSpPr>
              <p:cNvPr id="17471" name="TextBox 7"/>
              <p:cNvSpPr txBox="1">
                <a:spLocks noChangeArrowheads="1"/>
              </p:cNvSpPr>
              <p:nvPr/>
            </p:nvSpPr>
            <p:spPr bwMode="hidden">
              <a:xfrm>
                <a:off x="67129" y="1825756"/>
                <a:ext cx="92322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</a:t>
                </a:r>
              </a:p>
            </p:txBody>
          </p:sp>
          <p:sp>
            <p:nvSpPr>
              <p:cNvPr id="17472" name="TextBox 7"/>
              <p:cNvSpPr txBox="1">
                <a:spLocks noChangeArrowheads="1"/>
              </p:cNvSpPr>
              <p:nvPr/>
            </p:nvSpPr>
            <p:spPr bwMode="hidden">
              <a:xfrm>
                <a:off x="2709696" y="1825756"/>
                <a:ext cx="1782816" cy="2777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worst of times, it </a:t>
                </a:r>
              </a:p>
            </p:txBody>
          </p:sp>
          <p:sp>
            <p:nvSpPr>
              <p:cNvPr id="17473" name="TextBox 7"/>
              <p:cNvSpPr txBox="1">
                <a:spLocks noChangeArrowheads="1"/>
              </p:cNvSpPr>
              <p:nvPr/>
            </p:nvSpPr>
            <p:spPr bwMode="hidden">
              <a:xfrm>
                <a:off x="1007486" y="1825756"/>
                <a:ext cx="1685077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best of times, it was</a:t>
                </a:r>
              </a:p>
            </p:txBody>
          </p:sp>
          <p:sp>
            <p:nvSpPr>
              <p:cNvPr id="17474" name="TextBox 7"/>
              <p:cNvSpPr txBox="1">
                <a:spLocks noChangeArrowheads="1"/>
              </p:cNvSpPr>
              <p:nvPr/>
            </p:nvSpPr>
            <p:spPr bwMode="hidden">
              <a:xfrm>
                <a:off x="4463202" y="1825756"/>
                <a:ext cx="192034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age of wisdom,</a:t>
                </a:r>
              </a:p>
            </p:txBody>
          </p:sp>
          <p:sp>
            <p:nvSpPr>
              <p:cNvPr id="17475" name="TextBox 7"/>
              <p:cNvSpPr txBox="1">
                <a:spLocks noChangeArrowheads="1"/>
              </p:cNvSpPr>
              <p:nvPr/>
            </p:nvSpPr>
            <p:spPr bwMode="hidden">
              <a:xfrm>
                <a:off x="6400677" y="1825756"/>
                <a:ext cx="141577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age of</a:t>
                </a:r>
              </a:p>
            </p:txBody>
          </p:sp>
          <p:sp>
            <p:nvSpPr>
              <p:cNvPr id="17476" name="TextBox 7"/>
              <p:cNvSpPr txBox="1">
                <a:spLocks noChangeArrowheads="1"/>
              </p:cNvSpPr>
              <p:nvPr/>
            </p:nvSpPr>
            <p:spPr bwMode="hidden">
              <a:xfrm>
                <a:off x="7833584" y="1825756"/>
                <a:ext cx="127413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foolishness, …</a:t>
                </a:r>
              </a:p>
            </p:txBody>
          </p:sp>
        </p:grpSp>
        <p:grpSp>
          <p:nvGrpSpPr>
            <p:cNvPr id="8" name="Group 92"/>
            <p:cNvGrpSpPr>
              <a:grpSpLocks/>
            </p:cNvGrpSpPr>
            <p:nvPr/>
          </p:nvGrpSpPr>
          <p:grpSpPr bwMode="hidden">
            <a:xfrm>
              <a:off x="66675" y="2611438"/>
              <a:ext cx="9050345" cy="276225"/>
              <a:chOff x="67129" y="2244856"/>
              <a:chExt cx="9049658" cy="276999"/>
            </a:xfrm>
          </p:grpSpPr>
          <p:sp>
            <p:nvSpPr>
              <p:cNvPr id="17465" name="TextBox 7"/>
              <p:cNvSpPr txBox="1">
                <a:spLocks noChangeArrowheads="1"/>
              </p:cNvSpPr>
              <p:nvPr/>
            </p:nvSpPr>
            <p:spPr bwMode="hidden">
              <a:xfrm>
                <a:off x="67129" y="2244856"/>
                <a:ext cx="63393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</a:t>
                </a:r>
              </a:p>
            </p:txBody>
          </p:sp>
          <p:sp>
            <p:nvSpPr>
              <p:cNvPr id="17466" name="TextBox 7"/>
              <p:cNvSpPr txBox="1">
                <a:spLocks noChangeArrowheads="1"/>
              </p:cNvSpPr>
              <p:nvPr/>
            </p:nvSpPr>
            <p:spPr bwMode="hidden">
              <a:xfrm>
                <a:off x="2369868" y="2244856"/>
                <a:ext cx="191718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worst of times,</a:t>
                </a:r>
              </a:p>
            </p:txBody>
          </p:sp>
          <p:sp>
            <p:nvSpPr>
              <p:cNvPr id="17467" name="TextBox 7"/>
              <p:cNvSpPr txBox="1">
                <a:spLocks noChangeArrowheads="1"/>
              </p:cNvSpPr>
              <p:nvPr/>
            </p:nvSpPr>
            <p:spPr bwMode="hidden">
              <a:xfrm>
                <a:off x="718437" y="2244856"/>
                <a:ext cx="163405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best of times, it</a:t>
                </a:r>
              </a:p>
            </p:txBody>
          </p:sp>
          <p:sp>
            <p:nvSpPr>
              <p:cNvPr id="17468" name="TextBox 7"/>
              <p:cNvSpPr txBox="1">
                <a:spLocks noChangeArrowheads="1"/>
              </p:cNvSpPr>
              <p:nvPr/>
            </p:nvSpPr>
            <p:spPr bwMode="hidden">
              <a:xfrm>
                <a:off x="4304429" y="2244856"/>
                <a:ext cx="142859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age of</a:t>
                </a:r>
              </a:p>
            </p:txBody>
          </p:sp>
          <p:sp>
            <p:nvSpPr>
              <p:cNvPr id="17469" name="TextBox 7"/>
              <p:cNvSpPr txBox="1">
                <a:spLocks noChangeArrowheads="1"/>
              </p:cNvSpPr>
              <p:nvPr/>
            </p:nvSpPr>
            <p:spPr bwMode="hidden">
              <a:xfrm>
                <a:off x="5750400" y="2244856"/>
                <a:ext cx="1890261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wisdom, it was the age</a:t>
                </a:r>
              </a:p>
            </p:txBody>
          </p:sp>
          <p:sp>
            <p:nvSpPr>
              <p:cNvPr id="17470" name="TextBox 7"/>
              <p:cNvSpPr txBox="1">
                <a:spLocks noChangeArrowheads="1"/>
              </p:cNvSpPr>
              <p:nvPr/>
            </p:nvSpPr>
            <p:spPr bwMode="hidden">
              <a:xfrm>
                <a:off x="7658034" y="2244856"/>
                <a:ext cx="145875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foolishness, …</a:t>
                </a:r>
              </a:p>
            </p:txBody>
          </p:sp>
        </p:grpSp>
        <p:grpSp>
          <p:nvGrpSpPr>
            <p:cNvPr id="9" name="Group 94"/>
            <p:cNvGrpSpPr>
              <a:grpSpLocks/>
            </p:cNvGrpSpPr>
            <p:nvPr/>
          </p:nvGrpSpPr>
          <p:grpSpPr bwMode="hidden">
            <a:xfrm>
              <a:off x="71438" y="3076575"/>
              <a:ext cx="9036051" cy="276225"/>
              <a:chOff x="71847" y="2663956"/>
              <a:chExt cx="9035869" cy="276999"/>
            </a:xfrm>
          </p:grpSpPr>
          <p:sp>
            <p:nvSpPr>
              <p:cNvPr id="17459" name="TextBox 7"/>
              <p:cNvSpPr txBox="1">
                <a:spLocks noChangeArrowheads="1"/>
              </p:cNvSpPr>
              <p:nvPr/>
            </p:nvSpPr>
            <p:spPr bwMode="hidden">
              <a:xfrm>
                <a:off x="71847" y="2663956"/>
                <a:ext cx="30008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</a:t>
                </a:r>
              </a:p>
            </p:txBody>
          </p:sp>
          <p:sp>
            <p:nvSpPr>
              <p:cNvPr id="17460" name="TextBox 7"/>
              <p:cNvSpPr txBox="1">
                <a:spLocks noChangeArrowheads="1"/>
              </p:cNvSpPr>
              <p:nvPr/>
            </p:nvSpPr>
            <p:spPr bwMode="hidden">
              <a:xfrm>
                <a:off x="2219855" y="2663956"/>
                <a:ext cx="158248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worst of</a:t>
                </a:r>
              </a:p>
            </p:txBody>
          </p:sp>
          <p:sp>
            <p:nvSpPr>
              <p:cNvPr id="17461" name="TextBox 7"/>
              <p:cNvSpPr txBox="1">
                <a:spLocks noChangeArrowheads="1"/>
              </p:cNvSpPr>
              <p:nvPr/>
            </p:nvSpPr>
            <p:spPr bwMode="hidden">
              <a:xfrm>
                <a:off x="386516" y="2663956"/>
                <a:ext cx="181875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best of times,</a:t>
                </a:r>
              </a:p>
            </p:txBody>
          </p:sp>
          <p:sp>
            <p:nvSpPr>
              <p:cNvPr id="17462" name="TextBox 7"/>
              <p:cNvSpPr txBox="1">
                <a:spLocks noChangeArrowheads="1"/>
              </p:cNvSpPr>
              <p:nvPr/>
            </p:nvSpPr>
            <p:spPr bwMode="hidden">
              <a:xfrm>
                <a:off x="3816926" y="2663956"/>
                <a:ext cx="172640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times, it was the age</a:t>
                </a:r>
              </a:p>
            </p:txBody>
          </p:sp>
          <p:sp>
            <p:nvSpPr>
              <p:cNvPr id="17463" name="TextBox 7"/>
              <p:cNvSpPr txBox="1">
                <a:spLocks noChangeArrowheads="1"/>
              </p:cNvSpPr>
              <p:nvPr/>
            </p:nvSpPr>
            <p:spPr bwMode="hidden">
              <a:xfrm>
                <a:off x="5557917" y="2663956"/>
                <a:ext cx="1774845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wisdom, it was the</a:t>
                </a:r>
              </a:p>
            </p:txBody>
          </p:sp>
          <p:sp>
            <p:nvSpPr>
              <p:cNvPr id="17464" name="TextBox 7"/>
              <p:cNvSpPr txBox="1">
                <a:spLocks noChangeArrowheads="1"/>
              </p:cNvSpPr>
              <p:nvPr/>
            </p:nvSpPr>
            <p:spPr bwMode="hidden">
              <a:xfrm>
                <a:off x="7347348" y="2663956"/>
                <a:ext cx="1760368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age of foolishness, …</a:t>
                </a:r>
              </a:p>
            </p:txBody>
          </p:sp>
        </p:grpSp>
      </p:grpSp>
      <p:grpSp>
        <p:nvGrpSpPr>
          <p:cNvPr id="10" name="Group 52"/>
          <p:cNvGrpSpPr>
            <a:grpSpLocks/>
          </p:cNvGrpSpPr>
          <p:nvPr/>
        </p:nvGrpSpPr>
        <p:grpSpPr bwMode="hidden">
          <a:xfrm>
            <a:off x="579438" y="2206625"/>
            <a:ext cx="8259762" cy="2133600"/>
            <a:chOff x="61458" y="2286000"/>
            <a:chExt cx="8259084" cy="2133600"/>
          </a:xfrm>
        </p:grpSpPr>
        <p:sp>
          <p:nvSpPr>
            <p:cNvPr id="17449" name="TextBox 7"/>
            <p:cNvSpPr txBox="1">
              <a:spLocks noChangeArrowheads="1"/>
            </p:cNvSpPr>
            <p:nvPr/>
          </p:nvSpPr>
          <p:spPr bwMode="hidden">
            <a:xfrm>
              <a:off x="61458" y="2286000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0" name="TextBox 7"/>
            <p:cNvSpPr txBox="1">
              <a:spLocks noChangeArrowheads="1"/>
            </p:cNvSpPr>
            <p:nvPr/>
          </p:nvSpPr>
          <p:spPr bwMode="hidden">
            <a:xfrm>
              <a:off x="67129" y="2753633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1" name="TextBox 7"/>
            <p:cNvSpPr txBox="1">
              <a:spLocks noChangeArrowheads="1"/>
            </p:cNvSpPr>
            <p:nvPr/>
          </p:nvSpPr>
          <p:spPr bwMode="hidden">
            <a:xfrm>
              <a:off x="61458" y="3219904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2" name="TextBox 7"/>
            <p:cNvSpPr txBox="1">
              <a:spLocks noChangeArrowheads="1"/>
            </p:cNvSpPr>
            <p:nvPr/>
          </p:nvSpPr>
          <p:spPr bwMode="hidden">
            <a:xfrm>
              <a:off x="67129" y="3686175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  <p:sp>
          <p:nvSpPr>
            <p:cNvPr id="17453" name="TextBox 7"/>
            <p:cNvSpPr txBox="1">
              <a:spLocks noChangeArrowheads="1"/>
            </p:cNvSpPr>
            <p:nvPr/>
          </p:nvSpPr>
          <p:spPr bwMode="hidden">
            <a:xfrm>
              <a:off x="67129" y="4143375"/>
              <a:ext cx="8253413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best of times, it was the worst of times, it was the age of wisdom, it was the age of foolishness, …</a:t>
              </a:r>
            </a:p>
          </p:txBody>
        </p:sp>
      </p:grpSp>
      <p:grpSp>
        <p:nvGrpSpPr>
          <p:cNvPr id="11" name="Group 53"/>
          <p:cNvGrpSpPr>
            <a:grpSpLocks/>
          </p:cNvGrpSpPr>
          <p:nvPr/>
        </p:nvGrpSpPr>
        <p:grpSpPr bwMode="auto">
          <a:xfrm>
            <a:off x="66675" y="2206625"/>
            <a:ext cx="9050345" cy="2136775"/>
            <a:chOff x="66675" y="1216025"/>
            <a:chExt cx="9050345" cy="2136775"/>
          </a:xfrm>
        </p:grpSpPr>
        <p:grpSp>
          <p:nvGrpSpPr>
            <p:cNvPr id="12" name="Group 91"/>
            <p:cNvGrpSpPr>
              <a:grpSpLocks/>
            </p:cNvGrpSpPr>
            <p:nvPr/>
          </p:nvGrpSpPr>
          <p:grpSpPr bwMode="auto">
            <a:xfrm>
              <a:off x="66675" y="1216025"/>
              <a:ext cx="9018589" cy="277813"/>
              <a:chOff x="76200" y="914401"/>
              <a:chExt cx="9018754" cy="276999"/>
            </a:xfrm>
          </p:grpSpPr>
          <p:sp>
            <p:nvSpPr>
              <p:cNvPr id="17444" name="TextBox 7"/>
              <p:cNvSpPr txBox="1">
                <a:spLocks noChangeArrowheads="1"/>
              </p:cNvSpPr>
              <p:nvPr/>
            </p:nvSpPr>
            <p:spPr bwMode="auto">
              <a:xfrm>
                <a:off x="76200" y="914401"/>
                <a:ext cx="147989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It was the best of</a:t>
                </a:r>
              </a:p>
            </p:txBody>
          </p:sp>
          <p:sp>
            <p:nvSpPr>
              <p:cNvPr id="84" name="TextBox 7"/>
              <p:cNvSpPr txBox="1">
                <a:spLocks noChangeArrowheads="1"/>
              </p:cNvSpPr>
              <p:nvPr/>
            </p:nvSpPr>
            <p:spPr bwMode="auto">
              <a:xfrm>
                <a:off x="3549714" y="914401"/>
                <a:ext cx="1609754" cy="276999"/>
              </a:xfrm>
              <a:prstGeom prst="rect">
                <a:avLst/>
              </a:prstGeom>
              <a:gradFill rotWithShape="1">
                <a:gsLst>
                  <a:gs pos="0">
                    <a:srgbClr val="FFF6D8"/>
                  </a:gs>
                  <a:gs pos="64999">
                    <a:srgbClr val="FFE9A1"/>
                  </a:gs>
                  <a:gs pos="100000">
                    <a:srgbClr val="FFE379"/>
                  </a:gs>
                </a:gsLst>
                <a:lin ang="5400000" scaled="1"/>
              </a:gradFill>
              <a:ln w="9525">
                <a:solidFill>
                  <a:srgbClr val="FEB604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solidFill>
                      <a:srgbClr val="000000"/>
                    </a:solidFill>
                    <a:latin typeface="Bookman Old Style" pitchFamily="18" charset="0"/>
                  </a:rPr>
                  <a:t>of times, it was the</a:t>
                </a:r>
              </a:p>
            </p:txBody>
          </p:sp>
          <p:sp>
            <p:nvSpPr>
              <p:cNvPr id="17446" name="TextBox 7"/>
              <p:cNvSpPr txBox="1">
                <a:spLocks noChangeArrowheads="1"/>
              </p:cNvSpPr>
              <p:nvPr/>
            </p:nvSpPr>
            <p:spPr bwMode="auto">
              <a:xfrm>
                <a:off x="1608117" y="914401"/>
                <a:ext cx="1890261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times, it was the worst</a:t>
                </a:r>
              </a:p>
            </p:txBody>
          </p:sp>
          <p:sp>
            <p:nvSpPr>
              <p:cNvPr id="17447" name="TextBox 7"/>
              <p:cNvSpPr txBox="1">
                <a:spLocks noChangeArrowheads="1"/>
              </p:cNvSpPr>
              <p:nvPr/>
            </p:nvSpPr>
            <p:spPr bwMode="auto">
              <a:xfrm>
                <a:off x="5211838" y="914401"/>
                <a:ext cx="1787669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age of wisdom, it was</a:t>
                </a:r>
              </a:p>
            </p:txBody>
          </p:sp>
          <p:sp>
            <p:nvSpPr>
              <p:cNvPr id="17448" name="TextBox 7"/>
              <p:cNvSpPr txBox="1">
                <a:spLocks noChangeArrowheads="1"/>
              </p:cNvSpPr>
              <p:nvPr/>
            </p:nvSpPr>
            <p:spPr bwMode="auto">
              <a:xfrm>
                <a:off x="7051531" y="914401"/>
                <a:ext cx="204342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age of foolishness, …</a:t>
                </a:r>
              </a:p>
            </p:txBody>
          </p:sp>
        </p:grpSp>
        <p:grpSp>
          <p:nvGrpSpPr>
            <p:cNvPr id="13" name="Group 90"/>
            <p:cNvGrpSpPr>
              <a:grpSpLocks/>
            </p:cNvGrpSpPr>
            <p:nvPr/>
          </p:nvGrpSpPr>
          <p:grpSpPr bwMode="auto">
            <a:xfrm>
              <a:off x="66675" y="1681163"/>
              <a:ext cx="9043989" cy="276225"/>
              <a:chOff x="76200" y="1295401"/>
              <a:chExt cx="9043063" cy="276999"/>
            </a:xfrm>
          </p:grpSpPr>
          <p:sp>
            <p:nvSpPr>
              <p:cNvPr id="17439" name="TextBox 7"/>
              <p:cNvSpPr txBox="1">
                <a:spLocks noChangeArrowheads="1"/>
              </p:cNvSpPr>
              <p:nvPr/>
            </p:nvSpPr>
            <p:spPr bwMode="auto">
              <a:xfrm>
                <a:off x="76200" y="1295401"/>
                <a:ext cx="128753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best</a:t>
                </a:r>
              </a:p>
            </p:txBody>
          </p:sp>
          <p:sp>
            <p:nvSpPr>
              <p:cNvPr id="17440" name="TextBox 7"/>
              <p:cNvSpPr txBox="1">
                <a:spLocks noChangeArrowheads="1"/>
              </p:cNvSpPr>
              <p:nvPr/>
            </p:nvSpPr>
            <p:spPr bwMode="auto">
              <a:xfrm>
                <a:off x="3194630" y="1295401"/>
                <a:ext cx="1781708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worst of times, it was</a:t>
                </a:r>
              </a:p>
            </p:txBody>
          </p:sp>
          <p:sp>
            <p:nvSpPr>
              <p:cNvPr id="80" name="TextBox 7"/>
              <p:cNvSpPr txBox="1">
                <a:spLocks noChangeArrowheads="1"/>
              </p:cNvSpPr>
              <p:nvPr/>
            </p:nvSpPr>
            <p:spPr bwMode="auto">
              <a:xfrm>
                <a:off x="1474645" y="1295401"/>
                <a:ext cx="1609560" cy="276999"/>
              </a:xfrm>
              <a:prstGeom prst="rect">
                <a:avLst/>
              </a:prstGeom>
              <a:gradFill rotWithShape="1">
                <a:gsLst>
                  <a:gs pos="0">
                    <a:srgbClr val="FFF6D8"/>
                  </a:gs>
                  <a:gs pos="64999">
                    <a:srgbClr val="FFE9A1"/>
                  </a:gs>
                  <a:gs pos="100000">
                    <a:srgbClr val="FFE379"/>
                  </a:gs>
                </a:gsLst>
                <a:lin ang="5400000" scaled="1"/>
              </a:gradFill>
              <a:ln w="9525">
                <a:solidFill>
                  <a:srgbClr val="FEB604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solidFill>
                      <a:srgbClr val="000000"/>
                    </a:solidFill>
                    <a:latin typeface="Bookman Old Style" pitchFamily="18" charset="0"/>
                  </a:rPr>
                  <a:t>of times, it was the</a:t>
                </a:r>
              </a:p>
            </p:txBody>
          </p:sp>
          <p:sp>
            <p:nvSpPr>
              <p:cNvPr id="17442" name="TextBox 7"/>
              <p:cNvSpPr txBox="1">
                <a:spLocks noChangeArrowheads="1"/>
              </p:cNvSpPr>
              <p:nvPr/>
            </p:nvSpPr>
            <p:spPr bwMode="auto">
              <a:xfrm>
                <a:off x="5087082" y="1295401"/>
                <a:ext cx="173637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age of wisdom, it</a:t>
                </a:r>
              </a:p>
            </p:txBody>
          </p:sp>
          <p:sp>
            <p:nvSpPr>
              <p:cNvPr id="17443" name="TextBox 7"/>
              <p:cNvSpPr txBox="1">
                <a:spLocks noChangeArrowheads="1"/>
              </p:cNvSpPr>
              <p:nvPr/>
            </p:nvSpPr>
            <p:spPr bwMode="auto">
              <a:xfrm>
                <a:off x="6934200" y="1295401"/>
                <a:ext cx="218506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age of foolishness,</a:t>
                </a:r>
              </a:p>
            </p:txBody>
          </p:sp>
        </p:grpSp>
        <p:grpSp>
          <p:nvGrpSpPr>
            <p:cNvPr id="14" name="Group 93"/>
            <p:cNvGrpSpPr>
              <a:grpSpLocks/>
            </p:cNvGrpSpPr>
            <p:nvPr/>
          </p:nvGrpSpPr>
          <p:grpSpPr bwMode="auto">
            <a:xfrm>
              <a:off x="66675" y="2146301"/>
              <a:ext cx="9040812" cy="276999"/>
              <a:chOff x="67129" y="1825756"/>
              <a:chExt cx="9040587" cy="277775"/>
            </a:xfrm>
          </p:grpSpPr>
          <p:sp>
            <p:nvSpPr>
              <p:cNvPr id="17433" name="TextBox 7"/>
              <p:cNvSpPr txBox="1">
                <a:spLocks noChangeArrowheads="1"/>
              </p:cNvSpPr>
              <p:nvPr/>
            </p:nvSpPr>
            <p:spPr bwMode="auto">
              <a:xfrm>
                <a:off x="67129" y="1825756"/>
                <a:ext cx="92322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</a:t>
                </a:r>
              </a:p>
            </p:txBody>
          </p:sp>
          <p:sp>
            <p:nvSpPr>
              <p:cNvPr id="17434" name="TextBox 7"/>
              <p:cNvSpPr txBox="1">
                <a:spLocks noChangeArrowheads="1"/>
              </p:cNvSpPr>
              <p:nvPr/>
            </p:nvSpPr>
            <p:spPr bwMode="auto">
              <a:xfrm>
                <a:off x="2709696" y="1825756"/>
                <a:ext cx="1782816" cy="2777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worst of times, it </a:t>
                </a:r>
              </a:p>
            </p:txBody>
          </p:sp>
          <p:sp>
            <p:nvSpPr>
              <p:cNvPr id="17435" name="TextBox 7"/>
              <p:cNvSpPr txBox="1">
                <a:spLocks noChangeArrowheads="1"/>
              </p:cNvSpPr>
              <p:nvPr/>
            </p:nvSpPr>
            <p:spPr bwMode="auto">
              <a:xfrm>
                <a:off x="1007486" y="1825756"/>
                <a:ext cx="1685077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best of times, it was</a:t>
                </a:r>
              </a:p>
            </p:txBody>
          </p:sp>
          <p:sp>
            <p:nvSpPr>
              <p:cNvPr id="17436" name="TextBox 7"/>
              <p:cNvSpPr txBox="1">
                <a:spLocks noChangeArrowheads="1"/>
              </p:cNvSpPr>
              <p:nvPr/>
            </p:nvSpPr>
            <p:spPr bwMode="auto">
              <a:xfrm>
                <a:off x="4463202" y="1825756"/>
                <a:ext cx="192034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age of wisdom,</a:t>
                </a:r>
              </a:p>
            </p:txBody>
          </p:sp>
          <p:sp>
            <p:nvSpPr>
              <p:cNvPr id="76" name="TextBox 7"/>
              <p:cNvSpPr txBox="1">
                <a:spLocks noChangeArrowheads="1"/>
              </p:cNvSpPr>
              <p:nvPr/>
            </p:nvSpPr>
            <p:spPr bwMode="auto">
              <a:xfrm>
                <a:off x="6401096" y="1825756"/>
                <a:ext cx="1416015" cy="276999"/>
              </a:xfrm>
              <a:prstGeom prst="rect">
                <a:avLst/>
              </a:prstGeom>
              <a:gradFill rotWithShape="1">
                <a:gsLst>
                  <a:gs pos="0">
                    <a:srgbClr val="E6F6FC"/>
                  </a:gs>
                  <a:gs pos="64999">
                    <a:srgbClr val="C0E6F5"/>
                  </a:gs>
                  <a:gs pos="100000">
                    <a:srgbClr val="A5DDF3"/>
                  </a:gs>
                </a:gsLst>
                <a:lin ang="5400000" scaled="1"/>
              </a:gradFill>
              <a:ln w="9525">
                <a:solidFill>
                  <a:srgbClr val="348FA6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solidFill>
                      <a:srgbClr val="000000"/>
                    </a:solidFill>
                    <a:latin typeface="Bookman Old Style" pitchFamily="18" charset="0"/>
                  </a:rPr>
                  <a:t>it was the age of</a:t>
                </a:r>
              </a:p>
            </p:txBody>
          </p:sp>
          <p:sp>
            <p:nvSpPr>
              <p:cNvPr id="17438" name="TextBox 7"/>
              <p:cNvSpPr txBox="1">
                <a:spLocks noChangeArrowheads="1"/>
              </p:cNvSpPr>
              <p:nvPr/>
            </p:nvSpPr>
            <p:spPr bwMode="auto">
              <a:xfrm>
                <a:off x="7833584" y="1825756"/>
                <a:ext cx="127413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foolishness, …</a:t>
                </a:r>
              </a:p>
            </p:txBody>
          </p:sp>
        </p:grpSp>
        <p:grpSp>
          <p:nvGrpSpPr>
            <p:cNvPr id="15" name="Group 92"/>
            <p:cNvGrpSpPr>
              <a:grpSpLocks/>
            </p:cNvGrpSpPr>
            <p:nvPr/>
          </p:nvGrpSpPr>
          <p:grpSpPr bwMode="auto">
            <a:xfrm>
              <a:off x="66675" y="2611438"/>
              <a:ext cx="9050345" cy="276225"/>
              <a:chOff x="67129" y="2244856"/>
              <a:chExt cx="9049658" cy="276999"/>
            </a:xfrm>
          </p:grpSpPr>
          <p:sp>
            <p:nvSpPr>
              <p:cNvPr id="17427" name="TextBox 7"/>
              <p:cNvSpPr txBox="1">
                <a:spLocks noChangeArrowheads="1"/>
              </p:cNvSpPr>
              <p:nvPr/>
            </p:nvSpPr>
            <p:spPr bwMode="auto">
              <a:xfrm>
                <a:off x="67129" y="2244856"/>
                <a:ext cx="63393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</a:t>
                </a:r>
              </a:p>
            </p:txBody>
          </p:sp>
          <p:sp>
            <p:nvSpPr>
              <p:cNvPr id="17428" name="TextBox 7"/>
              <p:cNvSpPr txBox="1">
                <a:spLocks noChangeArrowheads="1"/>
              </p:cNvSpPr>
              <p:nvPr/>
            </p:nvSpPr>
            <p:spPr bwMode="auto">
              <a:xfrm>
                <a:off x="2369868" y="2244856"/>
                <a:ext cx="191718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worst of times,</a:t>
                </a:r>
              </a:p>
            </p:txBody>
          </p:sp>
          <p:sp>
            <p:nvSpPr>
              <p:cNvPr id="17429" name="TextBox 7"/>
              <p:cNvSpPr txBox="1">
                <a:spLocks noChangeArrowheads="1"/>
              </p:cNvSpPr>
              <p:nvPr/>
            </p:nvSpPr>
            <p:spPr bwMode="auto">
              <a:xfrm>
                <a:off x="718437" y="2244856"/>
                <a:ext cx="163405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best of times, it</a:t>
                </a:r>
              </a:p>
            </p:txBody>
          </p:sp>
          <p:sp>
            <p:nvSpPr>
              <p:cNvPr id="69" name="TextBox 7"/>
              <p:cNvSpPr txBox="1">
                <a:spLocks noChangeArrowheads="1"/>
              </p:cNvSpPr>
              <p:nvPr/>
            </p:nvSpPr>
            <p:spPr bwMode="auto">
              <a:xfrm>
                <a:off x="4303845" y="2244856"/>
                <a:ext cx="1428642" cy="276999"/>
              </a:xfrm>
              <a:prstGeom prst="rect">
                <a:avLst/>
              </a:prstGeom>
              <a:gradFill rotWithShape="1">
                <a:gsLst>
                  <a:gs pos="0">
                    <a:srgbClr val="E6F6FC"/>
                  </a:gs>
                  <a:gs pos="64999">
                    <a:srgbClr val="C0E6F5"/>
                  </a:gs>
                  <a:gs pos="100000">
                    <a:srgbClr val="A5DDF3"/>
                  </a:gs>
                </a:gsLst>
                <a:lin ang="5400000" scaled="1"/>
              </a:gradFill>
              <a:ln w="9525">
                <a:solidFill>
                  <a:srgbClr val="348FA6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solidFill>
                      <a:srgbClr val="000000"/>
                    </a:solidFill>
                    <a:latin typeface="Bookman Old Style" pitchFamily="18" charset="0"/>
                  </a:rPr>
                  <a:t>it was the age of</a:t>
                </a:r>
              </a:p>
            </p:txBody>
          </p:sp>
          <p:sp>
            <p:nvSpPr>
              <p:cNvPr id="17431" name="TextBox 7"/>
              <p:cNvSpPr txBox="1">
                <a:spLocks noChangeArrowheads="1"/>
              </p:cNvSpPr>
              <p:nvPr/>
            </p:nvSpPr>
            <p:spPr bwMode="auto">
              <a:xfrm>
                <a:off x="5750400" y="2244856"/>
                <a:ext cx="1890261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wisdom, it was the age</a:t>
                </a:r>
              </a:p>
            </p:txBody>
          </p:sp>
          <p:sp>
            <p:nvSpPr>
              <p:cNvPr id="17432" name="TextBox 7"/>
              <p:cNvSpPr txBox="1">
                <a:spLocks noChangeArrowheads="1"/>
              </p:cNvSpPr>
              <p:nvPr/>
            </p:nvSpPr>
            <p:spPr bwMode="auto">
              <a:xfrm>
                <a:off x="7658034" y="2244856"/>
                <a:ext cx="145875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foolishness, …</a:t>
                </a:r>
              </a:p>
            </p:txBody>
          </p:sp>
        </p:grpSp>
        <p:grpSp>
          <p:nvGrpSpPr>
            <p:cNvPr id="16" name="Group 94"/>
            <p:cNvGrpSpPr>
              <a:grpSpLocks/>
            </p:cNvGrpSpPr>
            <p:nvPr/>
          </p:nvGrpSpPr>
          <p:grpSpPr bwMode="auto">
            <a:xfrm>
              <a:off x="71438" y="3076575"/>
              <a:ext cx="9036051" cy="276225"/>
              <a:chOff x="71847" y="2663956"/>
              <a:chExt cx="9035869" cy="276999"/>
            </a:xfrm>
          </p:grpSpPr>
          <p:sp>
            <p:nvSpPr>
              <p:cNvPr id="17421" name="TextBox 7"/>
              <p:cNvSpPr txBox="1">
                <a:spLocks noChangeArrowheads="1"/>
              </p:cNvSpPr>
              <p:nvPr/>
            </p:nvSpPr>
            <p:spPr bwMode="auto">
              <a:xfrm>
                <a:off x="71847" y="2663956"/>
                <a:ext cx="30008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</a:t>
                </a:r>
              </a:p>
            </p:txBody>
          </p:sp>
          <p:sp>
            <p:nvSpPr>
              <p:cNvPr id="17422" name="TextBox 7"/>
              <p:cNvSpPr txBox="1">
                <a:spLocks noChangeArrowheads="1"/>
              </p:cNvSpPr>
              <p:nvPr/>
            </p:nvSpPr>
            <p:spPr bwMode="auto">
              <a:xfrm>
                <a:off x="2219855" y="2663956"/>
                <a:ext cx="158248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worst of</a:t>
                </a:r>
              </a:p>
            </p:txBody>
          </p:sp>
          <p:sp>
            <p:nvSpPr>
              <p:cNvPr id="17423" name="TextBox 7"/>
              <p:cNvSpPr txBox="1">
                <a:spLocks noChangeArrowheads="1"/>
              </p:cNvSpPr>
              <p:nvPr/>
            </p:nvSpPr>
            <p:spPr bwMode="auto">
              <a:xfrm>
                <a:off x="386516" y="2663956"/>
                <a:ext cx="181875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best of times,</a:t>
                </a:r>
              </a:p>
            </p:txBody>
          </p:sp>
          <p:sp>
            <p:nvSpPr>
              <p:cNvPr id="17424" name="TextBox 7"/>
              <p:cNvSpPr txBox="1">
                <a:spLocks noChangeArrowheads="1"/>
              </p:cNvSpPr>
              <p:nvPr/>
            </p:nvSpPr>
            <p:spPr bwMode="auto">
              <a:xfrm>
                <a:off x="3816926" y="2663956"/>
                <a:ext cx="172640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times, it was the age</a:t>
                </a:r>
              </a:p>
            </p:txBody>
          </p:sp>
          <p:sp>
            <p:nvSpPr>
              <p:cNvPr id="17425" name="TextBox 7"/>
              <p:cNvSpPr txBox="1">
                <a:spLocks noChangeArrowheads="1"/>
              </p:cNvSpPr>
              <p:nvPr/>
            </p:nvSpPr>
            <p:spPr bwMode="auto">
              <a:xfrm>
                <a:off x="5557917" y="2663956"/>
                <a:ext cx="1774845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wisdom, it was the</a:t>
                </a:r>
              </a:p>
            </p:txBody>
          </p:sp>
          <p:sp>
            <p:nvSpPr>
              <p:cNvPr id="17426" name="TextBox 7"/>
              <p:cNvSpPr txBox="1">
                <a:spLocks noChangeArrowheads="1"/>
              </p:cNvSpPr>
              <p:nvPr/>
            </p:nvSpPr>
            <p:spPr bwMode="auto">
              <a:xfrm>
                <a:off x="7347348" y="2663956"/>
                <a:ext cx="1760368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age of foolishness, …</a:t>
                </a:r>
              </a:p>
            </p:txBody>
          </p:sp>
        </p:grp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Overlaps</a:t>
            </a:r>
          </a:p>
        </p:txBody>
      </p:sp>
      <p:sp>
        <p:nvSpPr>
          <p:cNvPr id="40" name="Content Placeholder 2"/>
          <p:cNvSpPr>
            <a:spLocks noGrp="1"/>
          </p:cNvSpPr>
          <p:nvPr>
            <p:ph idx="4294967295"/>
          </p:nvPr>
        </p:nvSpPr>
        <p:spPr>
          <a:xfrm>
            <a:off x="2560320" y="4343400"/>
            <a:ext cx="6324600" cy="1447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Generally prefer longer overlaps to shorter overlaps</a:t>
            </a:r>
          </a:p>
          <a:p>
            <a:r>
              <a:rPr lang="en-US" sz="2000" dirty="0" smtClean="0"/>
              <a:t>In the presence of error, we might allow the overlapping fragments to differ by a small amount</a:t>
            </a: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101600" y="990600"/>
            <a:ext cx="2184400" cy="6705600"/>
            <a:chOff x="101600" y="76200"/>
            <a:chExt cx="2184400" cy="6705600"/>
          </a:xfrm>
        </p:grpSpPr>
        <p:sp>
          <p:nvSpPr>
            <p:cNvPr id="19474" name="TextBox 66"/>
            <p:cNvSpPr txBox="1">
              <a:spLocks noChangeArrowheads="1"/>
            </p:cNvSpPr>
            <p:nvPr/>
          </p:nvSpPr>
          <p:spPr bwMode="auto">
            <a:xfrm>
              <a:off x="101600" y="76200"/>
              <a:ext cx="1523174" cy="2769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>
                  <a:latin typeface="Bookman Old Style" pitchFamily="18" charset="0"/>
                </a:rPr>
                <a:t>It was the best of </a:t>
              </a:r>
            </a:p>
          </p:txBody>
        </p:sp>
        <p:sp>
          <p:nvSpPr>
            <p:cNvPr id="17412" name="TextBox 67"/>
            <p:cNvSpPr txBox="1">
              <a:spLocks noChangeArrowheads="1"/>
            </p:cNvSpPr>
            <p:nvPr/>
          </p:nvSpPr>
          <p:spPr bwMode="auto">
            <a:xfrm>
              <a:off x="101600" y="2106613"/>
              <a:ext cx="1608138" cy="276225"/>
            </a:xfrm>
            <a:prstGeom prst="rect">
              <a:avLst/>
            </a:prstGeom>
            <a:gradFill rotWithShape="1">
              <a:gsLst>
                <a:gs pos="0">
                  <a:srgbClr val="FFF6D8"/>
                </a:gs>
                <a:gs pos="64999">
                  <a:srgbClr val="FFE9A1"/>
                </a:gs>
                <a:gs pos="100000">
                  <a:srgbClr val="FFE379"/>
                </a:gs>
              </a:gsLst>
              <a:lin ang="5400000" scaled="1"/>
            </a:gradFill>
            <a:ln w="9525">
              <a:solidFill>
                <a:srgbClr val="FEB604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rgbClr val="000000"/>
                  </a:solidFill>
                  <a:latin typeface="Bookman Old Style" pitchFamily="18" charset="0"/>
                </a:rPr>
                <a:t>of times, it was the</a:t>
              </a:r>
            </a:p>
          </p:txBody>
        </p:sp>
        <p:sp>
          <p:nvSpPr>
            <p:cNvPr id="19476" name="TextBox 68"/>
            <p:cNvSpPr txBox="1">
              <a:spLocks noChangeArrowheads="1"/>
            </p:cNvSpPr>
            <p:nvPr/>
          </p:nvSpPr>
          <p:spPr bwMode="auto">
            <a:xfrm>
              <a:off x="101600" y="752475"/>
              <a:ext cx="1684338" cy="277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best of times, it was</a:t>
              </a: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101600" y="4475163"/>
              <a:ext cx="1889125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200" b="0" dirty="0">
                  <a:latin typeface="Bookman Old Style" pitchFamily="18" charset="0"/>
                </a:rPr>
                <a:t>times, it was the worst</a:t>
              </a:r>
            </a:p>
          </p:txBody>
        </p:sp>
        <p:sp>
          <p:nvSpPr>
            <p:cNvPr id="19478" name="TextBox 70"/>
            <p:cNvSpPr txBox="1">
              <a:spLocks noChangeArrowheads="1"/>
            </p:cNvSpPr>
            <p:nvPr/>
          </p:nvSpPr>
          <p:spPr bwMode="auto">
            <a:xfrm>
              <a:off x="101600" y="5489575"/>
              <a:ext cx="1870075" cy="277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was the best of times,</a:t>
              </a:r>
            </a:p>
          </p:txBody>
        </p:sp>
        <p:sp>
          <p:nvSpPr>
            <p:cNvPr id="19479" name="TextBox 71"/>
            <p:cNvSpPr txBox="1">
              <a:spLocks noChangeArrowheads="1"/>
            </p:cNvSpPr>
            <p:nvPr/>
          </p:nvSpPr>
          <p:spPr bwMode="auto">
            <a:xfrm>
              <a:off x="101600" y="3459163"/>
              <a:ext cx="1685077" cy="2769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the best of times, it </a:t>
              </a:r>
            </a:p>
          </p:txBody>
        </p:sp>
        <p:sp>
          <p:nvSpPr>
            <p:cNvPr id="19480" name="TextBox 74"/>
            <p:cNvSpPr txBox="1">
              <a:spLocks noChangeArrowheads="1"/>
            </p:cNvSpPr>
            <p:nvPr/>
          </p:nvSpPr>
          <p:spPr bwMode="auto">
            <a:xfrm>
              <a:off x="101600" y="1768475"/>
              <a:ext cx="1581150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worst of</a:t>
              </a:r>
            </a:p>
          </p:txBody>
        </p:sp>
        <p:sp>
          <p:nvSpPr>
            <p:cNvPr id="19481" name="TextBox 75"/>
            <p:cNvSpPr txBox="1">
              <a:spLocks noChangeArrowheads="1"/>
            </p:cNvSpPr>
            <p:nvPr/>
          </p:nvSpPr>
          <p:spPr bwMode="auto">
            <a:xfrm>
              <a:off x="101600" y="5827713"/>
              <a:ext cx="1962150" cy="2778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was the worst of times,</a:t>
              </a:r>
            </a:p>
          </p:txBody>
        </p:sp>
        <p:sp>
          <p:nvSpPr>
            <p:cNvPr id="19482" name="TextBox 76"/>
            <p:cNvSpPr txBox="1">
              <a:spLocks noChangeArrowheads="1"/>
            </p:cNvSpPr>
            <p:nvPr/>
          </p:nvSpPr>
          <p:spPr bwMode="auto">
            <a:xfrm>
              <a:off x="101600" y="6505575"/>
              <a:ext cx="1781175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worst of times, it was</a:t>
              </a:r>
            </a:p>
          </p:txBody>
        </p:sp>
        <p:sp>
          <p:nvSpPr>
            <p:cNvPr id="17420" name="TextBox 77"/>
            <p:cNvSpPr txBox="1">
              <a:spLocks noChangeArrowheads="1"/>
            </p:cNvSpPr>
            <p:nvPr/>
          </p:nvSpPr>
          <p:spPr bwMode="auto">
            <a:xfrm>
              <a:off x="101600" y="2444750"/>
              <a:ext cx="1608138" cy="276225"/>
            </a:xfrm>
            <a:prstGeom prst="rect">
              <a:avLst/>
            </a:prstGeom>
            <a:gradFill rotWithShape="1">
              <a:gsLst>
                <a:gs pos="0">
                  <a:srgbClr val="FFF6D8"/>
                </a:gs>
                <a:gs pos="64999">
                  <a:srgbClr val="FFE9A1"/>
                </a:gs>
                <a:gs pos="100000">
                  <a:srgbClr val="FFE379"/>
                </a:gs>
              </a:gsLst>
              <a:lin ang="5400000" scaled="1"/>
            </a:gradFill>
            <a:ln w="9525">
              <a:solidFill>
                <a:srgbClr val="FEB604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rgbClr val="000000"/>
                  </a:solidFill>
                  <a:latin typeface="Bookman Old Style" pitchFamily="18" charset="0"/>
                </a:rPr>
                <a:t>of times, it was the</a:t>
              </a:r>
            </a:p>
          </p:txBody>
        </p:sp>
        <p:sp>
          <p:nvSpPr>
            <p:cNvPr id="19484" name="TextBox 78"/>
            <p:cNvSpPr txBox="1">
              <a:spLocks noChangeArrowheads="1"/>
            </p:cNvSpPr>
            <p:nvPr/>
          </p:nvSpPr>
          <p:spPr bwMode="auto">
            <a:xfrm>
              <a:off x="101600" y="4137025"/>
              <a:ext cx="1774825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times, it was the age</a:t>
              </a:r>
            </a:p>
          </p:txBody>
        </p:sp>
        <p:sp>
          <p:nvSpPr>
            <p:cNvPr id="17422" name="TextBox 80"/>
            <p:cNvSpPr txBox="1">
              <a:spLocks noChangeArrowheads="1"/>
            </p:cNvSpPr>
            <p:nvPr/>
          </p:nvSpPr>
          <p:spPr bwMode="auto">
            <a:xfrm>
              <a:off x="101600" y="1090613"/>
              <a:ext cx="1414463" cy="277812"/>
            </a:xfrm>
            <a:prstGeom prst="rect">
              <a:avLst/>
            </a:prstGeom>
            <a:gradFill rotWithShape="1">
              <a:gsLst>
                <a:gs pos="0">
                  <a:srgbClr val="E6F6FC"/>
                </a:gs>
                <a:gs pos="64999">
                  <a:srgbClr val="C0E6F5"/>
                </a:gs>
                <a:gs pos="100000">
                  <a:srgbClr val="A5DDF3"/>
                </a:gs>
              </a:gsLst>
              <a:lin ang="5400000" scaled="1"/>
            </a:gradFill>
            <a:ln w="9525">
              <a:solidFill>
                <a:srgbClr val="348FA6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rgbClr val="000000"/>
                  </a:solidFill>
                  <a:latin typeface="Bookman Old Style" pitchFamily="18" charset="0"/>
                </a:rPr>
                <a:t>it was the age of</a:t>
              </a:r>
            </a:p>
          </p:txBody>
        </p:sp>
        <p:sp>
          <p:nvSpPr>
            <p:cNvPr id="19486" name="TextBox 81"/>
            <p:cNvSpPr txBox="1">
              <a:spLocks noChangeArrowheads="1"/>
            </p:cNvSpPr>
            <p:nvPr/>
          </p:nvSpPr>
          <p:spPr bwMode="auto">
            <a:xfrm>
              <a:off x="101600" y="4813300"/>
              <a:ext cx="1919288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was the age of wisdom,</a:t>
              </a:r>
            </a:p>
          </p:txBody>
        </p:sp>
        <p:sp>
          <p:nvSpPr>
            <p:cNvPr id="19487" name="TextBox 82"/>
            <p:cNvSpPr txBox="1">
              <a:spLocks noChangeArrowheads="1"/>
            </p:cNvSpPr>
            <p:nvPr/>
          </p:nvSpPr>
          <p:spPr bwMode="auto">
            <a:xfrm>
              <a:off x="101600" y="3121025"/>
              <a:ext cx="1735138" cy="277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the age of wisdom, it</a:t>
              </a:r>
            </a:p>
          </p:txBody>
        </p:sp>
        <p:sp>
          <p:nvSpPr>
            <p:cNvPr id="19488" name="TextBox 83"/>
            <p:cNvSpPr txBox="1">
              <a:spLocks noChangeArrowheads="1"/>
            </p:cNvSpPr>
            <p:nvPr/>
          </p:nvSpPr>
          <p:spPr bwMode="auto">
            <a:xfrm>
              <a:off x="101600" y="414338"/>
              <a:ext cx="1787525" cy="2778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 dirty="0">
                  <a:latin typeface="Bookman Old Style" pitchFamily="18" charset="0"/>
                </a:rPr>
                <a:t>age of wisdom, it was</a:t>
              </a:r>
            </a:p>
          </p:txBody>
        </p:sp>
        <p:sp>
          <p:nvSpPr>
            <p:cNvPr id="19489" name="TextBox 84"/>
            <p:cNvSpPr txBox="1">
              <a:spLocks noChangeArrowheads="1"/>
            </p:cNvSpPr>
            <p:nvPr/>
          </p:nvSpPr>
          <p:spPr bwMode="auto">
            <a:xfrm>
              <a:off x="101600" y="2782888"/>
              <a:ext cx="1774825" cy="2778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of wisdom, it was the</a:t>
              </a:r>
            </a:p>
          </p:txBody>
        </p:sp>
        <p:sp>
          <p:nvSpPr>
            <p:cNvPr id="19490" name="TextBox 85"/>
            <p:cNvSpPr txBox="1">
              <a:spLocks noChangeArrowheads="1"/>
            </p:cNvSpPr>
            <p:nvPr/>
          </p:nvSpPr>
          <p:spPr bwMode="auto">
            <a:xfrm>
              <a:off x="101600" y="6165850"/>
              <a:ext cx="1889125" cy="277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wisdom, it was the age</a:t>
              </a:r>
            </a:p>
          </p:txBody>
        </p:sp>
        <p:sp>
          <p:nvSpPr>
            <p:cNvPr id="17428" name="TextBox 86"/>
            <p:cNvSpPr txBox="1">
              <a:spLocks noChangeArrowheads="1"/>
            </p:cNvSpPr>
            <p:nvPr/>
          </p:nvSpPr>
          <p:spPr bwMode="auto">
            <a:xfrm>
              <a:off x="101600" y="1430338"/>
              <a:ext cx="1414463" cy="276225"/>
            </a:xfrm>
            <a:prstGeom prst="rect">
              <a:avLst/>
            </a:prstGeom>
            <a:gradFill rotWithShape="1">
              <a:gsLst>
                <a:gs pos="0">
                  <a:srgbClr val="E6F6FC"/>
                </a:gs>
                <a:gs pos="64999">
                  <a:srgbClr val="C0E6F5"/>
                </a:gs>
                <a:gs pos="100000">
                  <a:srgbClr val="A5DDF3"/>
                </a:gs>
              </a:gsLst>
              <a:lin ang="5400000" scaled="1"/>
            </a:gradFill>
            <a:ln w="9525">
              <a:solidFill>
                <a:srgbClr val="348FA6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200" b="0">
                  <a:solidFill>
                    <a:srgbClr val="000000"/>
                  </a:solidFill>
                  <a:latin typeface="Bookman Old Style" pitchFamily="18" charset="0"/>
                </a:rPr>
                <a:t>it was the age of</a:t>
              </a:r>
            </a:p>
          </p:txBody>
        </p:sp>
        <p:sp>
          <p:nvSpPr>
            <p:cNvPr id="19492" name="TextBox 87"/>
            <p:cNvSpPr txBox="1">
              <a:spLocks noChangeArrowheads="1"/>
            </p:cNvSpPr>
            <p:nvPr/>
          </p:nvSpPr>
          <p:spPr bwMode="auto">
            <a:xfrm>
              <a:off x="101600" y="5151438"/>
              <a:ext cx="2184400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was the age of foolishness,</a:t>
              </a:r>
            </a:p>
          </p:txBody>
        </p:sp>
        <p:sp>
          <p:nvSpPr>
            <p:cNvPr id="19493" name="TextBox 88"/>
            <p:cNvSpPr txBox="1">
              <a:spLocks noChangeArrowheads="1"/>
            </p:cNvSpPr>
            <p:nvPr/>
          </p:nvSpPr>
          <p:spPr bwMode="auto">
            <a:xfrm>
              <a:off x="101600" y="3797300"/>
              <a:ext cx="1735138" cy="277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the worst of times, it</a:t>
              </a:r>
            </a:p>
          </p:txBody>
        </p:sp>
      </p:grpSp>
      <p:sp>
        <p:nvSpPr>
          <p:cNvPr id="18450" name="TextBox 4"/>
          <p:cNvSpPr txBox="1">
            <a:spLocks noChangeArrowheads="1"/>
          </p:cNvSpPr>
          <p:nvPr/>
        </p:nvSpPr>
        <p:spPr bwMode="auto">
          <a:xfrm>
            <a:off x="3352800" y="1219200"/>
            <a:ext cx="1523174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It was the best of </a:t>
            </a:r>
          </a:p>
        </p:txBody>
      </p:sp>
      <p:sp>
        <p:nvSpPr>
          <p:cNvPr id="18451" name="TextBox 30"/>
          <p:cNvSpPr txBox="1">
            <a:spLocks noChangeArrowheads="1"/>
          </p:cNvSpPr>
          <p:nvPr/>
        </p:nvSpPr>
        <p:spPr bwMode="auto">
          <a:xfrm>
            <a:off x="3505200" y="1546225"/>
            <a:ext cx="1871663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was the best of times,</a:t>
            </a:r>
          </a:p>
        </p:txBody>
      </p:sp>
      <p:sp>
        <p:nvSpPr>
          <p:cNvPr id="18449" name="TextBox 35"/>
          <p:cNvSpPr txBox="1">
            <a:spLocks noChangeArrowheads="1"/>
          </p:cNvSpPr>
          <p:nvPr/>
        </p:nvSpPr>
        <p:spPr bwMode="auto">
          <a:xfrm>
            <a:off x="6683375" y="1336675"/>
            <a:ext cx="1698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 word overlap</a:t>
            </a: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3352800" y="2292350"/>
            <a:ext cx="4964266" cy="609600"/>
            <a:chOff x="3352800" y="2362200"/>
            <a:chExt cx="4964266" cy="609600"/>
          </a:xfrm>
        </p:grpSpPr>
        <p:grpSp>
          <p:nvGrpSpPr>
            <p:cNvPr id="5" name="Group 46"/>
            <p:cNvGrpSpPr>
              <a:grpSpLocks/>
            </p:cNvGrpSpPr>
            <p:nvPr/>
          </p:nvGrpSpPr>
          <p:grpSpPr bwMode="auto">
            <a:xfrm>
              <a:off x="3352800" y="2362200"/>
              <a:ext cx="2752410" cy="609600"/>
              <a:chOff x="3352800" y="2362200"/>
              <a:chExt cx="2752410" cy="609600"/>
            </a:xfrm>
          </p:grpSpPr>
          <p:sp>
            <p:nvSpPr>
              <p:cNvPr id="19472" name="TextBox 33"/>
              <p:cNvSpPr txBox="1">
                <a:spLocks noChangeArrowheads="1"/>
              </p:cNvSpPr>
              <p:nvPr/>
            </p:nvSpPr>
            <p:spPr bwMode="auto">
              <a:xfrm>
                <a:off x="3352800" y="2362200"/>
                <a:ext cx="152317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best of </a:t>
                </a:r>
              </a:p>
            </p:txBody>
          </p:sp>
          <p:sp>
            <p:nvSpPr>
              <p:cNvPr id="19473" name="TextBox 34"/>
              <p:cNvSpPr txBox="1">
                <a:spLocks noChangeArrowheads="1"/>
              </p:cNvSpPr>
              <p:nvPr/>
            </p:nvSpPr>
            <p:spPr bwMode="auto">
              <a:xfrm>
                <a:off x="4495800" y="2694801"/>
                <a:ext cx="1609410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times, it was the</a:t>
                </a:r>
              </a:p>
            </p:txBody>
          </p:sp>
        </p:grpSp>
        <p:sp>
          <p:nvSpPr>
            <p:cNvPr id="19471" name="TextBox 36"/>
            <p:cNvSpPr txBox="1">
              <a:spLocks noChangeArrowheads="1"/>
            </p:cNvSpPr>
            <p:nvPr/>
          </p:nvSpPr>
          <p:spPr bwMode="auto">
            <a:xfrm>
              <a:off x="6683285" y="2468433"/>
              <a:ext cx="163378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1 word overlap</a:t>
              </a:r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3352800" y="3371850"/>
            <a:ext cx="4964266" cy="590550"/>
            <a:chOff x="3352800" y="3372535"/>
            <a:chExt cx="4964266" cy="589865"/>
          </a:xfrm>
        </p:grpSpPr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3352800" y="3372535"/>
              <a:ext cx="2917845" cy="589865"/>
              <a:chOff x="3352800" y="3372535"/>
              <a:chExt cx="2917845" cy="589865"/>
            </a:xfrm>
          </p:grpSpPr>
          <p:sp>
            <p:nvSpPr>
              <p:cNvPr id="19468" name="TextBox 38"/>
              <p:cNvSpPr txBox="1">
                <a:spLocks noChangeArrowheads="1"/>
              </p:cNvSpPr>
              <p:nvPr/>
            </p:nvSpPr>
            <p:spPr bwMode="auto">
              <a:xfrm>
                <a:off x="3352800" y="3372535"/>
                <a:ext cx="1523174" cy="27667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best of </a:t>
                </a:r>
              </a:p>
            </p:txBody>
          </p:sp>
          <p:sp>
            <p:nvSpPr>
              <p:cNvPr id="19469" name="TextBox 39"/>
              <p:cNvSpPr txBox="1">
                <a:spLocks noChangeArrowheads="1"/>
              </p:cNvSpPr>
              <p:nvPr/>
            </p:nvSpPr>
            <p:spPr bwMode="auto">
              <a:xfrm>
                <a:off x="4495800" y="3685401"/>
                <a:ext cx="1774845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wisdom, it was the</a:t>
                </a:r>
              </a:p>
            </p:txBody>
          </p:sp>
        </p:grpSp>
        <p:sp>
          <p:nvSpPr>
            <p:cNvPr id="19467" name="TextBox 40"/>
            <p:cNvSpPr txBox="1">
              <a:spLocks noChangeArrowheads="1"/>
            </p:cNvSpPr>
            <p:nvPr/>
          </p:nvSpPr>
          <p:spPr bwMode="auto">
            <a:xfrm>
              <a:off x="6683285" y="3478768"/>
              <a:ext cx="1633781" cy="338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1 word overlap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  <p:bldP spid="18450" grpId="0" animBg="1"/>
      <p:bldP spid="18451" grpId="0" animBg="1"/>
      <p:bldP spid="18449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 Assembly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4294967295"/>
          </p:nvPr>
        </p:nvSpPr>
        <p:spPr>
          <a:xfrm>
            <a:off x="2560320" y="4419600"/>
            <a:ext cx="6096000" cy="2438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 smtClean="0"/>
              <a:t>The repeated sequence makes the correct reconstruction ambiguous</a:t>
            </a:r>
            <a:endParaRPr lang="en-US" sz="1800" dirty="0" smtClean="0"/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498850" y="1447800"/>
            <a:ext cx="1523174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It was the best of </a:t>
            </a:r>
          </a:p>
        </p:txBody>
      </p:sp>
      <p:sp>
        <p:nvSpPr>
          <p:cNvPr id="18458" name="TextBox 10"/>
          <p:cNvSpPr txBox="1">
            <a:spLocks noChangeArrowheads="1"/>
          </p:cNvSpPr>
          <p:nvPr/>
        </p:nvSpPr>
        <p:spPr bwMode="auto">
          <a:xfrm>
            <a:off x="4635500" y="2754313"/>
            <a:ext cx="1609725" cy="276225"/>
          </a:xfrm>
          <a:prstGeom prst="rect">
            <a:avLst/>
          </a:prstGeom>
          <a:gradFill rotWithShape="1">
            <a:gsLst>
              <a:gs pos="0">
                <a:srgbClr val="FFF6D8"/>
              </a:gs>
              <a:gs pos="64999">
                <a:srgbClr val="FFE9A1"/>
              </a:gs>
              <a:gs pos="100000">
                <a:srgbClr val="FFE379"/>
              </a:gs>
            </a:gsLst>
            <a:lin ang="5400000" scaled="1"/>
          </a:gradFill>
          <a:ln w="9525">
            <a:solidFill>
              <a:srgbClr val="FEB60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of times, it was the</a:t>
            </a:r>
          </a:p>
        </p:txBody>
      </p:sp>
      <p:sp>
        <p:nvSpPr>
          <p:cNvPr id="18459" name="TextBox 16"/>
          <p:cNvSpPr txBox="1">
            <a:spLocks noChangeArrowheads="1"/>
          </p:cNvSpPr>
          <p:nvPr/>
        </p:nvSpPr>
        <p:spPr bwMode="auto">
          <a:xfrm>
            <a:off x="4270375" y="2427288"/>
            <a:ext cx="16859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best of times, it was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814888" y="3406775"/>
            <a:ext cx="1890712" cy="276225"/>
          </a:xfrm>
          <a:prstGeom prst="rect">
            <a:avLst/>
          </a:prstGeom>
          <a:gradFill rotWithShape="1">
            <a:gsLst>
              <a:gs pos="0">
                <a:srgbClr val="FF8E8F"/>
              </a:gs>
              <a:gs pos="100000">
                <a:srgbClr val="D91618"/>
              </a:gs>
            </a:gsLst>
            <a:lin ang="5400000"/>
          </a:gradFill>
          <a:ln w="9525">
            <a:solidFill>
              <a:srgbClr val="C22829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FFFFFF"/>
                </a:solidFill>
                <a:latin typeface="Bookman Old Style" pitchFamily="18" charset="0"/>
              </a:rPr>
              <a:t>times, it was the worst</a:t>
            </a:r>
          </a:p>
        </p:txBody>
      </p:sp>
      <p:sp>
        <p:nvSpPr>
          <p:cNvPr id="18461" name="TextBox 30"/>
          <p:cNvSpPr txBox="1">
            <a:spLocks noChangeArrowheads="1"/>
          </p:cNvSpPr>
          <p:nvPr/>
        </p:nvSpPr>
        <p:spPr bwMode="auto">
          <a:xfrm>
            <a:off x="3651250" y="1774825"/>
            <a:ext cx="1871663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was the best of times,</a:t>
            </a:r>
          </a:p>
        </p:txBody>
      </p:sp>
      <p:sp>
        <p:nvSpPr>
          <p:cNvPr id="18462" name="TextBox 37"/>
          <p:cNvSpPr txBox="1">
            <a:spLocks noChangeArrowheads="1"/>
          </p:cNvSpPr>
          <p:nvPr/>
        </p:nvSpPr>
        <p:spPr bwMode="auto">
          <a:xfrm>
            <a:off x="3987800" y="2100263"/>
            <a:ext cx="1685077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best of times, it </a:t>
            </a:r>
          </a:p>
        </p:txBody>
      </p:sp>
      <p:sp>
        <p:nvSpPr>
          <p:cNvPr id="18463" name="TextBox 53"/>
          <p:cNvSpPr txBox="1">
            <a:spLocks noChangeArrowheads="1"/>
          </p:cNvSpPr>
          <p:nvPr/>
        </p:nvSpPr>
        <p:spPr bwMode="auto">
          <a:xfrm>
            <a:off x="4635500" y="3079750"/>
            <a:ext cx="1609725" cy="277813"/>
          </a:xfrm>
          <a:prstGeom prst="rect">
            <a:avLst/>
          </a:prstGeom>
          <a:gradFill rotWithShape="1">
            <a:gsLst>
              <a:gs pos="0">
                <a:srgbClr val="FFF6D8"/>
              </a:gs>
              <a:gs pos="64999">
                <a:srgbClr val="FFE9A1"/>
              </a:gs>
              <a:gs pos="100000">
                <a:srgbClr val="FFE379"/>
              </a:gs>
            </a:gsLst>
            <a:lin ang="5400000" scaled="1"/>
          </a:gradFill>
          <a:ln w="9525">
            <a:solidFill>
              <a:srgbClr val="FEB60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of times, it was the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808538" y="3733800"/>
            <a:ext cx="1727200" cy="276225"/>
          </a:xfrm>
          <a:prstGeom prst="rect">
            <a:avLst/>
          </a:prstGeom>
          <a:gradFill rotWithShape="1">
            <a:gsLst>
              <a:gs pos="0">
                <a:srgbClr val="ADB8E4"/>
              </a:gs>
              <a:gs pos="100000">
                <a:srgbClr val="3C5598"/>
              </a:gs>
            </a:gsLst>
            <a:lin ang="5400000"/>
          </a:gradFill>
          <a:ln w="9525">
            <a:solidFill>
              <a:srgbClr val="43578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FFFFFF"/>
                </a:solidFill>
                <a:latin typeface="Bookman Old Style" pitchFamily="18" charset="0"/>
              </a:rPr>
              <a:t>times, it was the age</a:t>
            </a:r>
          </a:p>
        </p:txBody>
      </p:sp>
      <p:sp>
        <p:nvSpPr>
          <p:cNvPr id="20491" name="TextBox 66"/>
          <p:cNvSpPr txBox="1">
            <a:spLocks noChangeArrowheads="1"/>
          </p:cNvSpPr>
          <p:nvPr/>
        </p:nvSpPr>
        <p:spPr bwMode="auto">
          <a:xfrm>
            <a:off x="101600" y="990600"/>
            <a:ext cx="1523174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Bookman Old Style" pitchFamily="18" charset="0"/>
              </a:rPr>
              <a:t>It was the best of </a:t>
            </a:r>
          </a:p>
        </p:txBody>
      </p:sp>
      <p:sp>
        <p:nvSpPr>
          <p:cNvPr id="18437" name="TextBox 67"/>
          <p:cNvSpPr txBox="1">
            <a:spLocks noChangeArrowheads="1"/>
          </p:cNvSpPr>
          <p:nvPr/>
        </p:nvSpPr>
        <p:spPr bwMode="auto">
          <a:xfrm>
            <a:off x="101600" y="3021013"/>
            <a:ext cx="1608138" cy="276225"/>
          </a:xfrm>
          <a:prstGeom prst="rect">
            <a:avLst/>
          </a:prstGeom>
          <a:gradFill rotWithShape="1">
            <a:gsLst>
              <a:gs pos="0">
                <a:srgbClr val="FFF6D8"/>
              </a:gs>
              <a:gs pos="64999">
                <a:srgbClr val="FFE9A1"/>
              </a:gs>
              <a:gs pos="100000">
                <a:srgbClr val="FFE379"/>
              </a:gs>
            </a:gsLst>
            <a:lin ang="5400000" scaled="1"/>
          </a:gradFill>
          <a:ln w="9525">
            <a:solidFill>
              <a:srgbClr val="FEB60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of times, it was the</a:t>
            </a:r>
          </a:p>
        </p:txBody>
      </p:sp>
      <p:sp>
        <p:nvSpPr>
          <p:cNvPr id="20493" name="TextBox 68"/>
          <p:cNvSpPr txBox="1">
            <a:spLocks noChangeArrowheads="1"/>
          </p:cNvSpPr>
          <p:nvPr/>
        </p:nvSpPr>
        <p:spPr bwMode="auto">
          <a:xfrm>
            <a:off x="101600" y="1666875"/>
            <a:ext cx="1684338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best of times, it was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101600" y="5389563"/>
            <a:ext cx="18891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 dirty="0">
                <a:latin typeface="Bookman Old Style" pitchFamily="18" charset="0"/>
              </a:rPr>
              <a:t>times, it was the worst</a:t>
            </a:r>
          </a:p>
        </p:txBody>
      </p:sp>
      <p:sp>
        <p:nvSpPr>
          <p:cNvPr id="20495" name="TextBox 70"/>
          <p:cNvSpPr txBox="1">
            <a:spLocks noChangeArrowheads="1"/>
          </p:cNvSpPr>
          <p:nvPr/>
        </p:nvSpPr>
        <p:spPr bwMode="auto">
          <a:xfrm>
            <a:off x="101600" y="6403975"/>
            <a:ext cx="1870075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was the best of times,</a:t>
            </a:r>
          </a:p>
        </p:txBody>
      </p:sp>
      <p:sp>
        <p:nvSpPr>
          <p:cNvPr id="20496" name="TextBox 71"/>
          <p:cNvSpPr txBox="1">
            <a:spLocks noChangeArrowheads="1"/>
          </p:cNvSpPr>
          <p:nvPr/>
        </p:nvSpPr>
        <p:spPr bwMode="auto">
          <a:xfrm>
            <a:off x="101600" y="4373563"/>
            <a:ext cx="1685077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best of times, it </a:t>
            </a:r>
          </a:p>
        </p:txBody>
      </p:sp>
      <p:sp>
        <p:nvSpPr>
          <p:cNvPr id="20497" name="TextBox 74"/>
          <p:cNvSpPr txBox="1">
            <a:spLocks noChangeArrowheads="1"/>
          </p:cNvSpPr>
          <p:nvPr/>
        </p:nvSpPr>
        <p:spPr bwMode="auto">
          <a:xfrm>
            <a:off x="101600" y="2682875"/>
            <a:ext cx="158115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Bookman Old Style" pitchFamily="18" charset="0"/>
              </a:rPr>
              <a:t>it was the worst of</a:t>
            </a:r>
          </a:p>
        </p:txBody>
      </p:sp>
      <p:sp>
        <p:nvSpPr>
          <p:cNvPr id="20498" name="TextBox 75"/>
          <p:cNvSpPr txBox="1">
            <a:spLocks noChangeArrowheads="1"/>
          </p:cNvSpPr>
          <p:nvPr/>
        </p:nvSpPr>
        <p:spPr bwMode="auto">
          <a:xfrm>
            <a:off x="101600" y="6742113"/>
            <a:ext cx="1962150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was the worst of times,</a:t>
            </a:r>
          </a:p>
        </p:txBody>
      </p:sp>
      <p:sp>
        <p:nvSpPr>
          <p:cNvPr id="20499" name="TextBox 76"/>
          <p:cNvSpPr txBox="1">
            <a:spLocks noChangeArrowheads="1"/>
          </p:cNvSpPr>
          <p:nvPr/>
        </p:nvSpPr>
        <p:spPr bwMode="auto">
          <a:xfrm>
            <a:off x="101600" y="7419975"/>
            <a:ext cx="178117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worst of times, it was</a:t>
            </a:r>
          </a:p>
        </p:txBody>
      </p:sp>
      <p:sp>
        <p:nvSpPr>
          <p:cNvPr id="18445" name="TextBox 77"/>
          <p:cNvSpPr txBox="1">
            <a:spLocks noChangeArrowheads="1"/>
          </p:cNvSpPr>
          <p:nvPr/>
        </p:nvSpPr>
        <p:spPr bwMode="auto">
          <a:xfrm>
            <a:off x="101600" y="3359150"/>
            <a:ext cx="1608138" cy="276225"/>
          </a:xfrm>
          <a:prstGeom prst="rect">
            <a:avLst/>
          </a:prstGeom>
          <a:gradFill rotWithShape="1">
            <a:gsLst>
              <a:gs pos="0">
                <a:srgbClr val="FFF6D8"/>
              </a:gs>
              <a:gs pos="64999">
                <a:srgbClr val="FFE9A1"/>
              </a:gs>
              <a:gs pos="100000">
                <a:srgbClr val="FFE379"/>
              </a:gs>
            </a:gsLst>
            <a:lin ang="5400000" scaled="1"/>
          </a:gradFill>
          <a:ln w="9525">
            <a:solidFill>
              <a:srgbClr val="FEB60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of times, it was the</a:t>
            </a:r>
          </a:p>
        </p:txBody>
      </p:sp>
      <p:sp>
        <p:nvSpPr>
          <p:cNvPr id="20501" name="TextBox 78"/>
          <p:cNvSpPr txBox="1">
            <a:spLocks noChangeArrowheads="1"/>
          </p:cNvSpPr>
          <p:nvPr/>
        </p:nvSpPr>
        <p:spPr bwMode="auto">
          <a:xfrm>
            <a:off x="101600" y="5051425"/>
            <a:ext cx="17748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times, it was the age</a:t>
            </a:r>
          </a:p>
        </p:txBody>
      </p:sp>
      <p:sp>
        <p:nvSpPr>
          <p:cNvPr id="18447" name="TextBox 80"/>
          <p:cNvSpPr txBox="1">
            <a:spLocks noChangeArrowheads="1"/>
          </p:cNvSpPr>
          <p:nvPr/>
        </p:nvSpPr>
        <p:spPr bwMode="auto">
          <a:xfrm>
            <a:off x="101600" y="2005013"/>
            <a:ext cx="1414463" cy="277812"/>
          </a:xfrm>
          <a:prstGeom prst="rect">
            <a:avLst/>
          </a:prstGeom>
          <a:gradFill rotWithShape="1">
            <a:gsLst>
              <a:gs pos="0">
                <a:srgbClr val="E6F6FC"/>
              </a:gs>
              <a:gs pos="64999">
                <a:srgbClr val="C0E6F5"/>
              </a:gs>
              <a:gs pos="100000">
                <a:srgbClr val="A5DDF3"/>
              </a:gs>
            </a:gsLst>
            <a:lin ang="5400000" scaled="1"/>
          </a:gradFill>
          <a:ln w="9525">
            <a:solidFill>
              <a:srgbClr val="348FA6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it was the age of</a:t>
            </a:r>
          </a:p>
        </p:txBody>
      </p:sp>
      <p:sp>
        <p:nvSpPr>
          <p:cNvPr id="20503" name="TextBox 81"/>
          <p:cNvSpPr txBox="1">
            <a:spLocks noChangeArrowheads="1"/>
          </p:cNvSpPr>
          <p:nvPr/>
        </p:nvSpPr>
        <p:spPr bwMode="auto">
          <a:xfrm>
            <a:off x="101600" y="5727700"/>
            <a:ext cx="1919288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was the age of wisdom,</a:t>
            </a:r>
          </a:p>
        </p:txBody>
      </p:sp>
      <p:sp>
        <p:nvSpPr>
          <p:cNvPr id="20504" name="TextBox 82"/>
          <p:cNvSpPr txBox="1">
            <a:spLocks noChangeArrowheads="1"/>
          </p:cNvSpPr>
          <p:nvPr/>
        </p:nvSpPr>
        <p:spPr bwMode="auto">
          <a:xfrm>
            <a:off x="101600" y="4035425"/>
            <a:ext cx="1735138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age of wisdom, it</a:t>
            </a:r>
          </a:p>
        </p:txBody>
      </p:sp>
      <p:sp>
        <p:nvSpPr>
          <p:cNvPr id="20505" name="TextBox 83"/>
          <p:cNvSpPr txBox="1">
            <a:spLocks noChangeArrowheads="1"/>
          </p:cNvSpPr>
          <p:nvPr/>
        </p:nvSpPr>
        <p:spPr bwMode="auto">
          <a:xfrm>
            <a:off x="101600" y="1328738"/>
            <a:ext cx="1787525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age of wisdom, it was</a:t>
            </a:r>
          </a:p>
        </p:txBody>
      </p:sp>
      <p:sp>
        <p:nvSpPr>
          <p:cNvPr id="20506" name="TextBox 84"/>
          <p:cNvSpPr txBox="1">
            <a:spLocks noChangeArrowheads="1"/>
          </p:cNvSpPr>
          <p:nvPr/>
        </p:nvSpPr>
        <p:spPr bwMode="auto">
          <a:xfrm>
            <a:off x="101600" y="3697288"/>
            <a:ext cx="1774825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of wisdom, it was the</a:t>
            </a:r>
          </a:p>
        </p:txBody>
      </p:sp>
      <p:sp>
        <p:nvSpPr>
          <p:cNvPr id="20507" name="TextBox 85"/>
          <p:cNvSpPr txBox="1">
            <a:spLocks noChangeArrowheads="1"/>
          </p:cNvSpPr>
          <p:nvPr/>
        </p:nvSpPr>
        <p:spPr bwMode="auto">
          <a:xfrm>
            <a:off x="101600" y="7080250"/>
            <a:ext cx="1889125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wisdom, it was the age</a:t>
            </a:r>
          </a:p>
        </p:txBody>
      </p:sp>
      <p:sp>
        <p:nvSpPr>
          <p:cNvPr id="18453" name="TextBox 86"/>
          <p:cNvSpPr txBox="1">
            <a:spLocks noChangeArrowheads="1"/>
          </p:cNvSpPr>
          <p:nvPr/>
        </p:nvSpPr>
        <p:spPr bwMode="auto">
          <a:xfrm>
            <a:off x="101600" y="2344738"/>
            <a:ext cx="1414463" cy="276225"/>
          </a:xfrm>
          <a:prstGeom prst="rect">
            <a:avLst/>
          </a:prstGeom>
          <a:gradFill rotWithShape="1">
            <a:gsLst>
              <a:gs pos="0">
                <a:srgbClr val="E6F6FC"/>
              </a:gs>
              <a:gs pos="64999">
                <a:srgbClr val="C0E6F5"/>
              </a:gs>
              <a:gs pos="100000">
                <a:srgbClr val="A5DDF3"/>
              </a:gs>
            </a:gsLst>
            <a:lin ang="5400000" scaled="1"/>
          </a:gradFill>
          <a:ln w="9525">
            <a:solidFill>
              <a:srgbClr val="348FA6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it was the age of</a:t>
            </a:r>
          </a:p>
        </p:txBody>
      </p:sp>
      <p:sp>
        <p:nvSpPr>
          <p:cNvPr id="20509" name="TextBox 87"/>
          <p:cNvSpPr txBox="1">
            <a:spLocks noChangeArrowheads="1"/>
          </p:cNvSpPr>
          <p:nvPr/>
        </p:nvSpPr>
        <p:spPr bwMode="auto">
          <a:xfrm>
            <a:off x="101600" y="6065838"/>
            <a:ext cx="21844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was the age of foolishness,</a:t>
            </a:r>
          </a:p>
        </p:txBody>
      </p:sp>
      <p:sp>
        <p:nvSpPr>
          <p:cNvPr id="20510" name="TextBox 88"/>
          <p:cNvSpPr txBox="1">
            <a:spLocks noChangeArrowheads="1"/>
          </p:cNvSpPr>
          <p:nvPr/>
        </p:nvSpPr>
        <p:spPr bwMode="auto">
          <a:xfrm>
            <a:off x="101600" y="4711700"/>
            <a:ext cx="1735138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worst of times,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/>
      <p:bldP spid="18458" grpId="0" animBg="1"/>
      <p:bldP spid="18459" grpId="0" animBg="1"/>
      <p:bldP spid="24" grpId="0" animBg="1"/>
      <p:bldP spid="18461" grpId="0" animBg="1"/>
      <p:bldP spid="18462" grpId="0" animBg="1"/>
      <p:bldP spid="18463" grpId="0" animBg="1"/>
      <p:bldP spid="60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Real Problem</a:t>
            </a:r>
            <a:br>
              <a:rPr lang="en-US" sz="3200" dirty="0" smtClean="0"/>
            </a:br>
            <a:r>
              <a:rPr lang="en-US" sz="1400" b="0" dirty="0" smtClean="0"/>
              <a:t>(The easier version)</a:t>
            </a:r>
            <a:endParaRPr lang="en-US" sz="14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enlrg-figur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1000" y="2057400"/>
            <a:ext cx="21463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42999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14001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42999"/>
              </a:srgbClr>
            </a:outerShdw>
          </a:effectLst>
        </p:spPr>
      </p:pic>
      <p:sp>
        <p:nvSpPr>
          <p:cNvPr id="5" name="Right Arrow 4"/>
          <p:cNvSpPr>
            <a:spLocks noChangeArrowheads="1"/>
          </p:cNvSpPr>
          <p:nvPr/>
        </p:nvSpPr>
        <p:spPr bwMode="auto">
          <a:xfrm>
            <a:off x="2147888" y="2620963"/>
            <a:ext cx="595312" cy="593725"/>
          </a:xfrm>
          <a:prstGeom prst="rightArrow">
            <a:avLst>
              <a:gd name="adj1" fmla="val 50000"/>
              <a:gd name="adj2" fmla="val 50134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0913" y="1600200"/>
            <a:ext cx="2249487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endParaRPr lang="en-US" sz="110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7113" y="1795463"/>
            <a:ext cx="2090737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endParaRPr lang="en-US" sz="110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7738" y="2024063"/>
            <a:ext cx="2136775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r>
              <a:rPr lang="en-US" sz="1100">
                <a:solidFill>
                  <a:srgbClr val="FF6600"/>
                </a:solidFill>
              </a:rPr>
              <a:t>TT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2313" y="2209800"/>
            <a:ext cx="2427287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r>
              <a:rPr lang="en-US" sz="1100">
                <a:solidFill>
                  <a:srgbClr val="FF6600"/>
                </a:solidFill>
              </a:rPr>
              <a:t>TT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0275" y="2405063"/>
            <a:ext cx="1582738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endParaRPr lang="en-US" sz="110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5713" y="2590800"/>
            <a:ext cx="2058987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</a:t>
            </a:r>
            <a:endParaRPr lang="en-US" sz="110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0275" y="2798763"/>
            <a:ext cx="2428875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r>
              <a:rPr lang="en-US" sz="1100">
                <a:solidFill>
                  <a:srgbClr val="FF6600"/>
                </a:solidFill>
              </a:rPr>
              <a:t>TT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9513" y="3001963"/>
            <a:ext cx="2427287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r>
              <a:rPr lang="en-US" sz="1100">
                <a:solidFill>
                  <a:srgbClr val="FF6600"/>
                </a:solidFill>
              </a:rPr>
              <a:t>TT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1275" y="3230563"/>
            <a:ext cx="2201863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endParaRPr lang="en-US" sz="110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35713" y="3459163"/>
            <a:ext cx="2427287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r>
              <a:rPr lang="en-US" sz="1100">
                <a:solidFill>
                  <a:srgbClr val="FF6600"/>
                </a:solidFill>
              </a:rPr>
              <a:t>TT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1913" y="3687763"/>
            <a:ext cx="2200275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endParaRPr lang="en-US" sz="110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0275" y="3883025"/>
            <a:ext cx="2327275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FF0000"/>
                </a:solidFill>
              </a:rPr>
              <a:t>A</a:t>
            </a:r>
            <a:r>
              <a:rPr lang="en-US" sz="1100">
                <a:solidFill>
                  <a:srgbClr val="FF6600"/>
                </a:solidFill>
              </a:rPr>
              <a:t>T</a:t>
            </a:r>
            <a:r>
              <a:rPr lang="en-US" sz="1100">
                <a:solidFill>
                  <a:srgbClr val="008000"/>
                </a:solidFill>
              </a:rPr>
              <a:t>G</a:t>
            </a:r>
            <a:r>
              <a:rPr lang="en-US" sz="1100">
                <a:solidFill>
                  <a:srgbClr val="0D0DFF"/>
                </a:solidFill>
              </a:rPr>
              <a:t>C</a:t>
            </a:r>
            <a:r>
              <a:rPr lang="en-US" sz="1100">
                <a:solidFill>
                  <a:srgbClr val="008000"/>
                </a:solidFill>
              </a:rPr>
              <a:t>GGG</a:t>
            </a:r>
            <a:r>
              <a:rPr lang="en-US" sz="1100">
                <a:solidFill>
                  <a:srgbClr val="0D0DFF"/>
                </a:solidFill>
              </a:rPr>
              <a:t>CCCC</a:t>
            </a:r>
            <a:r>
              <a:rPr lang="en-US" sz="1100">
                <a:solidFill>
                  <a:srgbClr val="FF6600"/>
                </a:solidFill>
              </a:rPr>
              <a:t>TT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51693" y="2305050"/>
            <a:ext cx="763588" cy="12001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US" sz="7200" dirty="0">
                <a:solidFill>
                  <a:srgbClr val="E6F3F6"/>
                </a:solidFill>
                <a:latin typeface="Tahoma" pitchFamily="-65" charset="0"/>
              </a:rPr>
              <a:t>?</a:t>
            </a:r>
          </a:p>
        </p:txBody>
      </p:sp>
      <p:sp>
        <p:nvSpPr>
          <p:cNvPr id="19" name="Right Arrow 18"/>
          <p:cNvSpPr>
            <a:spLocks noChangeArrowheads="1"/>
          </p:cNvSpPr>
          <p:nvPr/>
        </p:nvSpPr>
        <p:spPr bwMode="auto">
          <a:xfrm>
            <a:off x="5230813" y="2620963"/>
            <a:ext cx="593725" cy="593725"/>
          </a:xfrm>
          <a:prstGeom prst="righ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661987" y="4830763"/>
            <a:ext cx="114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Subject genome</a:t>
            </a: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3308350" y="5878513"/>
            <a:ext cx="1371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Sequencer</a:t>
            </a:r>
          </a:p>
        </p:txBody>
      </p:sp>
      <p:sp>
        <p:nvSpPr>
          <p:cNvPr id="22" name="TextBox 27"/>
          <p:cNvSpPr txBox="1">
            <a:spLocks noChangeArrowheads="1"/>
          </p:cNvSpPr>
          <p:nvPr/>
        </p:nvSpPr>
        <p:spPr bwMode="auto">
          <a:xfrm>
            <a:off x="7021513" y="4419600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Reads</a:t>
            </a:r>
          </a:p>
        </p:txBody>
      </p:sp>
      <p:pic>
        <p:nvPicPr>
          <p:cNvPr id="23" name="Picture 10" descr="solex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5681" y="609600"/>
            <a:ext cx="199693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PR00374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65450" y="3867150"/>
            <a:ext cx="2057400" cy="190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Sequencing</a:t>
            </a:r>
          </a:p>
        </p:txBody>
      </p:sp>
      <p:pic>
        <p:nvPicPr>
          <p:cNvPr id="2765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28700"/>
            <a:ext cx="20066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7" descr="Solex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200400"/>
            <a:ext cx="2006600" cy="170497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88925" y="5257800"/>
            <a:ext cx="2454275" cy="1295400"/>
            <a:chOff x="288682" y="5105400"/>
            <a:chExt cx="2454518" cy="1295400"/>
          </a:xfrm>
        </p:grpSpPr>
        <p:sp>
          <p:nvSpPr>
            <p:cNvPr id="27655" name="TextBox 101"/>
            <p:cNvSpPr txBox="1">
              <a:spLocks noChangeArrowheads="1"/>
            </p:cNvSpPr>
            <p:nvPr/>
          </p:nvSpPr>
          <p:spPr bwMode="auto">
            <a:xfrm>
              <a:off x="288682" y="5105400"/>
              <a:ext cx="2454518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0" dirty="0">
                  <a:latin typeface="Bookman Old Style" charset="0"/>
                </a:rPr>
                <a:t>ATCTGATAAGTCCCAGGACTTCAGT</a:t>
              </a:r>
            </a:p>
          </p:txBody>
        </p:sp>
        <p:sp>
          <p:nvSpPr>
            <p:cNvPr id="27656" name="TextBox 101"/>
            <p:cNvSpPr txBox="1">
              <a:spLocks noChangeArrowheads="1"/>
            </p:cNvSpPr>
            <p:nvPr/>
          </p:nvSpPr>
          <p:spPr bwMode="auto">
            <a:xfrm>
              <a:off x="288682" y="5455126"/>
              <a:ext cx="2416046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0" dirty="0">
                  <a:latin typeface="Bookman Old Style" charset="0"/>
                </a:rPr>
                <a:t>GCAAGGCAAACCCGAGCCCAGTTT</a:t>
              </a:r>
            </a:p>
          </p:txBody>
        </p:sp>
        <p:sp>
          <p:nvSpPr>
            <p:cNvPr id="27657" name="TextBox 101"/>
            <p:cNvSpPr txBox="1">
              <a:spLocks noChangeArrowheads="1"/>
            </p:cNvSpPr>
            <p:nvPr/>
          </p:nvSpPr>
          <p:spPr bwMode="auto">
            <a:xfrm>
              <a:off x="288682" y="5804852"/>
              <a:ext cx="2403573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0">
                  <a:latin typeface="Bookman Old Style" charset="0"/>
                </a:rPr>
                <a:t>TCCAGTTCTAGAGTTTCACATGATC</a:t>
              </a:r>
            </a:p>
          </p:txBody>
        </p:sp>
        <p:sp>
          <p:nvSpPr>
            <p:cNvPr id="27658" name="TextBox 101"/>
            <p:cNvSpPr txBox="1">
              <a:spLocks noChangeArrowheads="1"/>
            </p:cNvSpPr>
            <p:nvPr/>
          </p:nvSpPr>
          <p:spPr bwMode="auto">
            <a:xfrm>
              <a:off x="288682" y="6154579"/>
              <a:ext cx="2449784" cy="246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0">
                  <a:latin typeface="Bookman Old Style" charset="0"/>
                </a:rPr>
                <a:t>GGAGTTAGTAAAAGTCCACATTGAG</a:t>
              </a:r>
            </a:p>
          </p:txBody>
        </p:sp>
      </p:grpSp>
      <p:sp>
        <p:nvSpPr>
          <p:cNvPr id="27654" name="Content Placeholder 9"/>
          <p:cNvSpPr>
            <a:spLocks noGrp="1"/>
          </p:cNvSpPr>
          <p:nvPr>
            <p:ph idx="1"/>
          </p:nvPr>
        </p:nvSpPr>
        <p:spPr>
          <a:xfrm>
            <a:off x="2895600" y="990600"/>
            <a:ext cx="6096000" cy="5608638"/>
          </a:xfrm>
        </p:spPr>
        <p:txBody>
          <a:bodyPr/>
          <a:lstStyle/>
          <a:p>
            <a:r>
              <a:rPr lang="en-US" sz="1800" dirty="0" smtClean="0"/>
              <a:t>Genome of an organism encodes genetic information in long sequence of 4 DNA nucleotides:  ATCG</a:t>
            </a:r>
          </a:p>
          <a:p>
            <a:pPr lvl="1"/>
            <a:r>
              <a:rPr lang="en-US" sz="1600" dirty="0" smtClean="0"/>
              <a:t>Bacteria: ~5 million </a:t>
            </a:r>
            <a:r>
              <a:rPr lang="en-US" sz="1600" dirty="0" err="1" smtClean="0"/>
              <a:t>bp</a:t>
            </a:r>
            <a:endParaRPr lang="en-US" sz="1600" dirty="0" smtClean="0"/>
          </a:p>
          <a:p>
            <a:pPr lvl="1"/>
            <a:r>
              <a:rPr lang="en-US" sz="1600" dirty="0" smtClean="0"/>
              <a:t>Humans: ~3 billion </a:t>
            </a:r>
            <a:r>
              <a:rPr lang="en-US" sz="1600" dirty="0" err="1" smtClean="0"/>
              <a:t>bp</a:t>
            </a:r>
            <a:endParaRPr lang="en-US" sz="1600" dirty="0" smtClean="0"/>
          </a:p>
          <a:p>
            <a:r>
              <a:rPr lang="en-US" sz="1800" dirty="0" smtClean="0"/>
              <a:t>Current DNA sequencing machines can generate 1-2 </a:t>
            </a:r>
            <a:r>
              <a:rPr lang="en-US" sz="1800" dirty="0" err="1" smtClean="0"/>
              <a:t>Gbp</a:t>
            </a:r>
            <a:r>
              <a:rPr lang="en-US" sz="1800" dirty="0" smtClean="0"/>
              <a:t> of sequence per day, in millions of short reads (25-300bp)</a:t>
            </a:r>
          </a:p>
          <a:p>
            <a:pPr lvl="1"/>
            <a:r>
              <a:rPr lang="en-US" sz="1600" dirty="0" smtClean="0"/>
              <a:t>Shorter reads, but much higher throughput</a:t>
            </a:r>
          </a:p>
          <a:p>
            <a:pPr lvl="1"/>
            <a:r>
              <a:rPr lang="en-US" sz="1600" dirty="0" smtClean="0"/>
              <a:t>Per-base error rate estimated at 1-2%</a:t>
            </a:r>
          </a:p>
          <a:p>
            <a:r>
              <a:rPr lang="en-US" sz="1800" dirty="0" smtClean="0"/>
              <a:t>Recent studies of entire human genomes have used 3.3 - 4.0 billion 36bp reads</a:t>
            </a:r>
          </a:p>
          <a:p>
            <a:pPr lvl="1"/>
            <a:r>
              <a:rPr lang="en-US" sz="1600" dirty="0" smtClean="0"/>
              <a:t>~144 GB of compressed sequence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 descr="C:\Documents and Settings\Jimmy Lin\Local Settings\Temporary Internet Files\Content.IE5\K7BC7ZGE\MCj039092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304800" y="3352800"/>
            <a:ext cx="1957980" cy="31242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How do we put humpty dumpty back together?</a:t>
            </a:r>
            <a:r>
              <a:rPr lang="en-US" sz="2000" dirty="0" smtClean="0">
                <a:solidFill>
                  <a:srgbClr val="FFFF00"/>
                </a:solidFill>
              </a:rPr>
              <a:t/>
            </a:r>
            <a:br>
              <a:rPr lang="en-US" sz="2000" dirty="0" smtClean="0">
                <a:solidFill>
                  <a:srgbClr val="FFFF00"/>
                </a:solidFill>
              </a:rPr>
            </a:b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Human Genome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0868" y="2065782"/>
            <a:ext cx="3257732" cy="3257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2065782"/>
            <a:ext cx="2540063" cy="3420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76705" y="5862935"/>
            <a:ext cx="7024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0" dirty="0" smtClean="0">
                <a:ea typeface="ＭＳ Ｐゴシック" charset="-128"/>
              </a:rPr>
              <a:t>11 years, cost $3 billion… your tax dollars at work!</a:t>
            </a:r>
            <a:endParaRPr lang="en-US" sz="24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066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complete human DNA sequence was published in 2003, marking the end of the Human Genome Project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21175" y="1730375"/>
            <a:ext cx="210185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42999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819400" y="3257550"/>
            <a:ext cx="515143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GGG</a:t>
            </a:r>
            <a:r>
              <a:rPr lang="en-US">
                <a:solidFill>
                  <a:srgbClr val="0D0DFF"/>
                </a:solidFill>
              </a:rPr>
              <a:t>CCCC</a:t>
            </a:r>
            <a:r>
              <a:rPr lang="en-US">
                <a:solidFill>
                  <a:srgbClr val="FF6600"/>
                </a:solidFill>
              </a:rPr>
              <a:t>TT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334237"/>
            <a:ext cx="1524000" cy="2052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Straight Connector 32"/>
          <p:cNvCxnSpPr>
            <a:cxnSpLocks noChangeShapeType="1"/>
          </p:cNvCxnSpPr>
          <p:nvPr/>
        </p:nvCxnSpPr>
        <p:spPr bwMode="auto">
          <a:xfrm>
            <a:off x="1981200" y="2362200"/>
            <a:ext cx="1066800" cy="946150"/>
          </a:xfrm>
          <a:prstGeom prst="line">
            <a:avLst/>
          </a:prstGeom>
          <a:noFill/>
          <a:ln w="3175">
            <a:solidFill>
              <a:schemeClr val="tx1"/>
            </a:solidFill>
            <a:prstDash val="dot"/>
            <a:round/>
            <a:headEnd/>
            <a:tailEnd/>
          </a:ln>
        </p:spPr>
      </p:cxnSp>
      <p:cxnSp>
        <p:nvCxnSpPr>
          <p:cNvPr id="7" name="Straight Connector 35"/>
          <p:cNvCxnSpPr>
            <a:cxnSpLocks noChangeShapeType="1"/>
          </p:cNvCxnSpPr>
          <p:nvPr/>
        </p:nvCxnSpPr>
        <p:spPr bwMode="auto">
          <a:xfrm rot="16200000" flipH="1">
            <a:off x="3314700" y="2552700"/>
            <a:ext cx="990600" cy="609600"/>
          </a:xfrm>
          <a:prstGeom prst="line">
            <a:avLst/>
          </a:prstGeom>
          <a:noFill/>
          <a:ln w="3175">
            <a:solidFill>
              <a:schemeClr val="tx1"/>
            </a:solidFill>
            <a:prstDash val="dot"/>
            <a:round/>
            <a:headEnd/>
            <a:tailEnd/>
          </a:ln>
        </p:spPr>
      </p:cxnSp>
      <p:cxnSp>
        <p:nvCxnSpPr>
          <p:cNvPr id="8" name="Straight Connector 38"/>
          <p:cNvCxnSpPr>
            <a:cxnSpLocks noChangeShapeType="1"/>
          </p:cNvCxnSpPr>
          <p:nvPr/>
        </p:nvCxnSpPr>
        <p:spPr bwMode="auto">
          <a:xfrm>
            <a:off x="3733800" y="2438400"/>
            <a:ext cx="2514600" cy="946150"/>
          </a:xfrm>
          <a:prstGeom prst="line">
            <a:avLst/>
          </a:prstGeom>
          <a:noFill/>
          <a:ln w="3175">
            <a:solidFill>
              <a:schemeClr val="tx1"/>
            </a:solidFill>
            <a:prstDash val="dot"/>
            <a:round/>
            <a:headEnd/>
            <a:tailEnd/>
          </a:ln>
        </p:spPr>
      </p:cxnSp>
      <p:cxnSp>
        <p:nvCxnSpPr>
          <p:cNvPr id="9" name="Straight Connector 39"/>
          <p:cNvCxnSpPr>
            <a:cxnSpLocks noChangeShapeType="1"/>
          </p:cNvCxnSpPr>
          <p:nvPr/>
        </p:nvCxnSpPr>
        <p:spPr bwMode="auto">
          <a:xfrm>
            <a:off x="5181600" y="2362200"/>
            <a:ext cx="2286000" cy="990600"/>
          </a:xfrm>
          <a:prstGeom prst="line">
            <a:avLst/>
          </a:prstGeom>
          <a:noFill/>
          <a:ln w="3175">
            <a:solidFill>
              <a:schemeClr val="tx1"/>
            </a:solidFill>
            <a:prstDash val="dot"/>
            <a:round/>
            <a:headEnd/>
            <a:tailEnd/>
          </a:ln>
        </p:spPr>
      </p:cxnSp>
      <p:cxnSp>
        <p:nvCxnSpPr>
          <p:cNvPr id="10" name="Straight Connector 40"/>
          <p:cNvCxnSpPr>
            <a:cxnSpLocks noChangeShapeType="1"/>
          </p:cNvCxnSpPr>
          <p:nvPr/>
        </p:nvCxnSpPr>
        <p:spPr bwMode="auto">
          <a:xfrm>
            <a:off x="2286000" y="2133600"/>
            <a:ext cx="1828800" cy="1174750"/>
          </a:xfrm>
          <a:prstGeom prst="line">
            <a:avLst/>
          </a:prstGeom>
          <a:noFill/>
          <a:ln w="3175">
            <a:solidFill>
              <a:schemeClr val="tx1">
                <a:alpha val="50195"/>
              </a:schemeClr>
            </a:solidFill>
            <a:prstDash val="dot"/>
            <a:round/>
            <a:headEnd/>
            <a:tailEnd/>
          </a:ln>
        </p:spPr>
      </p:cxnSp>
      <p:cxnSp>
        <p:nvCxnSpPr>
          <p:cNvPr id="11" name="Straight Connector 42"/>
          <p:cNvCxnSpPr>
            <a:cxnSpLocks noChangeShapeType="1"/>
            <a:endCxn id="4" idx="0"/>
          </p:cNvCxnSpPr>
          <p:nvPr/>
        </p:nvCxnSpPr>
        <p:spPr bwMode="auto">
          <a:xfrm>
            <a:off x="3810000" y="2057400"/>
            <a:ext cx="1584325" cy="1200150"/>
          </a:xfrm>
          <a:prstGeom prst="line">
            <a:avLst/>
          </a:prstGeom>
          <a:noFill/>
          <a:ln w="3175">
            <a:solidFill>
              <a:schemeClr val="tx1">
                <a:alpha val="50195"/>
              </a:schemeClr>
            </a:solidFill>
            <a:prstDash val="dot"/>
            <a:round/>
            <a:headEnd/>
            <a:tailEnd/>
          </a:ln>
        </p:spPr>
      </p:cxnSp>
      <p:cxnSp>
        <p:nvCxnSpPr>
          <p:cNvPr id="12" name="Straight Connector 46"/>
          <p:cNvCxnSpPr>
            <a:cxnSpLocks noChangeShapeType="1"/>
          </p:cNvCxnSpPr>
          <p:nvPr/>
        </p:nvCxnSpPr>
        <p:spPr bwMode="auto">
          <a:xfrm rot="5400000">
            <a:off x="3756025" y="2644775"/>
            <a:ext cx="1250950" cy="76200"/>
          </a:xfrm>
          <a:prstGeom prst="line">
            <a:avLst/>
          </a:prstGeom>
          <a:noFill/>
          <a:ln w="3175">
            <a:solidFill>
              <a:schemeClr val="tx1">
                <a:alpha val="50195"/>
              </a:schemeClr>
            </a:solidFill>
            <a:prstDash val="dot"/>
            <a:round/>
            <a:headEnd/>
            <a:tailEnd/>
          </a:ln>
        </p:spPr>
      </p:cxnSp>
      <p:cxnSp>
        <p:nvCxnSpPr>
          <p:cNvPr id="13" name="Straight Connector 49"/>
          <p:cNvCxnSpPr>
            <a:cxnSpLocks noChangeShapeType="1"/>
          </p:cNvCxnSpPr>
          <p:nvPr/>
        </p:nvCxnSpPr>
        <p:spPr bwMode="auto">
          <a:xfrm rot="16200000" flipH="1">
            <a:off x="5394325" y="2606675"/>
            <a:ext cx="1250950" cy="152400"/>
          </a:xfrm>
          <a:prstGeom prst="line">
            <a:avLst/>
          </a:prstGeom>
          <a:noFill/>
          <a:ln w="3175">
            <a:solidFill>
              <a:schemeClr val="tx1">
                <a:alpha val="50195"/>
              </a:schemeClr>
            </a:solidFill>
            <a:prstDash val="dot"/>
            <a:round/>
            <a:headEnd/>
            <a:tailEnd/>
          </a:ln>
        </p:spPr>
      </p:cxnSp>
      <p:sp>
        <p:nvSpPr>
          <p:cNvPr id="14" name="Down Arrow 13"/>
          <p:cNvSpPr>
            <a:spLocks noChangeArrowheads="1"/>
          </p:cNvSpPr>
          <p:nvPr/>
        </p:nvSpPr>
        <p:spPr bwMode="auto">
          <a:xfrm>
            <a:off x="4249738" y="2622550"/>
            <a:ext cx="627062" cy="679450"/>
          </a:xfrm>
          <a:prstGeom prst="downArrow">
            <a:avLst>
              <a:gd name="adj1" fmla="val 50000"/>
              <a:gd name="adj2" fmla="val 50119"/>
            </a:avLst>
          </a:prstGeom>
          <a:gradFill rotWithShape="1">
            <a:gsLst>
              <a:gs pos="0">
                <a:srgbClr val="7F7FFF"/>
              </a:gs>
              <a:gs pos="100000">
                <a:srgbClr val="4F4FFF"/>
              </a:gs>
            </a:gsLst>
            <a:lin ang="5400000"/>
          </a:gradFill>
          <a:ln w="9525">
            <a:solidFill>
              <a:srgbClr val="6060FD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52"/>
          <p:cNvCxnSpPr>
            <a:cxnSpLocks noChangeShapeType="1"/>
          </p:cNvCxnSpPr>
          <p:nvPr/>
        </p:nvCxnSpPr>
        <p:spPr bwMode="auto">
          <a:xfrm>
            <a:off x="2895600" y="3346450"/>
            <a:ext cx="5029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6" name="TextBox 56"/>
          <p:cNvSpPr txBox="1">
            <a:spLocks noChangeArrowheads="1"/>
          </p:cNvSpPr>
          <p:nvPr/>
        </p:nvSpPr>
        <p:spPr bwMode="auto">
          <a:xfrm>
            <a:off x="3581400" y="548640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Reference sequence</a:t>
            </a:r>
          </a:p>
        </p:txBody>
      </p:sp>
      <p:sp>
        <p:nvSpPr>
          <p:cNvPr id="17" name="TextBox 57"/>
          <p:cNvSpPr txBox="1">
            <a:spLocks noChangeArrowheads="1"/>
          </p:cNvSpPr>
          <p:nvPr/>
        </p:nvSpPr>
        <p:spPr bwMode="auto">
          <a:xfrm>
            <a:off x="5029200" y="27432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Alignment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0" y="1524000"/>
            <a:ext cx="173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5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6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28800" y="1981200"/>
            <a:ext cx="1730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6600"/>
                </a:solidFill>
              </a:rPr>
              <a:t>TT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8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8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334000" y="1524000"/>
            <a:ext cx="1857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6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7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343400" y="1295400"/>
            <a:ext cx="1857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6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7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581400" y="2057400"/>
            <a:ext cx="173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5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6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95400" y="1524000"/>
            <a:ext cx="17399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562600" y="1066800"/>
            <a:ext cx="18176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GGG</a:t>
            </a:r>
            <a:r>
              <a:rPr lang="en-US">
                <a:solidFill>
                  <a:srgbClr val="0D0DFF"/>
                </a:solidFill>
              </a:rPr>
              <a:t>C</a:t>
            </a: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133600" y="1219200"/>
            <a:ext cx="17399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TT</a:t>
            </a: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267200" y="1752600"/>
            <a:ext cx="1857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6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7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562600" y="1981200"/>
            <a:ext cx="18176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GGG</a:t>
            </a:r>
            <a:r>
              <a:rPr lang="en-US">
                <a:solidFill>
                  <a:srgbClr val="0D0DFF"/>
                </a:solidFill>
              </a:rPr>
              <a:t>C</a:t>
            </a: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133600" y="1752600"/>
            <a:ext cx="1857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 sz="600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 sz="700">
                <a:solidFill>
                  <a:srgbClr val="0D0DFF"/>
                </a:solidFill>
              </a:rPr>
              <a:t> 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endParaRPr lang="en-US"/>
          </a:p>
        </p:txBody>
      </p:sp>
      <p:cxnSp>
        <p:nvCxnSpPr>
          <p:cNvPr id="29" name="Straight Connector 78"/>
          <p:cNvCxnSpPr>
            <a:cxnSpLocks noChangeShapeType="1"/>
          </p:cNvCxnSpPr>
          <p:nvPr/>
        </p:nvCxnSpPr>
        <p:spPr bwMode="auto">
          <a:xfrm rot="5400000">
            <a:off x="6096000" y="2362200"/>
            <a:ext cx="1371600" cy="457200"/>
          </a:xfrm>
          <a:prstGeom prst="line">
            <a:avLst/>
          </a:prstGeom>
          <a:noFill/>
          <a:ln w="3175">
            <a:solidFill>
              <a:schemeClr val="tx1">
                <a:alpha val="50195"/>
              </a:schemeClr>
            </a:solidFill>
            <a:prstDash val="dot"/>
            <a:round/>
            <a:headEnd/>
            <a:tailEnd/>
          </a:ln>
        </p:spPr>
      </p:cxnSp>
      <p:cxnSp>
        <p:nvCxnSpPr>
          <p:cNvPr id="30" name="Straight Connector 81"/>
          <p:cNvCxnSpPr>
            <a:cxnSpLocks noChangeShapeType="1"/>
          </p:cNvCxnSpPr>
          <p:nvPr/>
        </p:nvCxnSpPr>
        <p:spPr bwMode="auto">
          <a:xfrm rot="5400000">
            <a:off x="4495800" y="2362200"/>
            <a:ext cx="1371600" cy="457200"/>
          </a:xfrm>
          <a:prstGeom prst="line">
            <a:avLst/>
          </a:prstGeom>
          <a:noFill/>
          <a:ln w="3175">
            <a:solidFill>
              <a:schemeClr val="tx1">
                <a:alpha val="50195"/>
              </a:schemeClr>
            </a:solidFill>
            <a:prstDash val="dot"/>
            <a:round/>
            <a:headEnd/>
            <a:tailEnd/>
          </a:ln>
        </p:spPr>
      </p:cxnSp>
      <p:sp>
        <p:nvSpPr>
          <p:cNvPr id="31" name="TextBox 27"/>
          <p:cNvSpPr txBox="1">
            <a:spLocks noChangeArrowheads="1"/>
          </p:cNvSpPr>
          <p:nvPr/>
        </p:nvSpPr>
        <p:spPr bwMode="auto">
          <a:xfrm>
            <a:off x="3733800" y="7620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Subject reads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21969" y="1724819"/>
            <a:ext cx="21002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br" rotWithShape="0">
              <a:srgbClr val="808080">
                <a:alpha val="42999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2819400" y="3263900"/>
            <a:ext cx="454303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GG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GGG</a:t>
            </a:r>
            <a:r>
              <a:rPr lang="en-US" dirty="0" smtClean="0">
                <a:solidFill>
                  <a:srgbClr val="0D0DFF"/>
                </a:solidFill>
              </a:rPr>
              <a:t>CCCC</a:t>
            </a:r>
            <a:r>
              <a:rPr lang="en-US" dirty="0" smtClean="0">
                <a:solidFill>
                  <a:srgbClr val="FF6600"/>
                </a:solidFill>
              </a:rPr>
              <a:t>TT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328432"/>
            <a:ext cx="1524000" cy="2052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Rectangle 27"/>
          <p:cNvSpPr/>
          <p:nvPr/>
        </p:nvSpPr>
        <p:spPr>
          <a:xfrm>
            <a:off x="4232402" y="2795588"/>
            <a:ext cx="1519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548588" y="2566988"/>
            <a:ext cx="1527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781042" y="2338388"/>
            <a:ext cx="16104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GG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4770801" y="2109788"/>
            <a:ext cx="16104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GG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232402" y="3022600"/>
            <a:ext cx="1519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0D0DFF"/>
                </a:solidFill>
              </a:rPr>
              <a:t>C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007608" y="3049588"/>
            <a:ext cx="14922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GG</a:t>
            </a:r>
            <a:r>
              <a:rPr lang="en-US" dirty="0">
                <a:solidFill>
                  <a:srgbClr val="0D0DFF"/>
                </a:solidFill>
              </a:rPr>
              <a:t>CCCC</a:t>
            </a:r>
            <a:r>
              <a:rPr lang="en-US" dirty="0">
                <a:solidFill>
                  <a:srgbClr val="FF6600"/>
                </a:solidFill>
              </a:rPr>
              <a:t>TT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6172200" y="2832100"/>
            <a:ext cx="13128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G</a:t>
            </a:r>
            <a:r>
              <a:rPr lang="en-US" dirty="0">
                <a:solidFill>
                  <a:srgbClr val="0D0DFF"/>
                </a:solidFill>
              </a:rPr>
              <a:t>CCCC</a:t>
            </a:r>
            <a:r>
              <a:rPr lang="en-US" dirty="0">
                <a:solidFill>
                  <a:srgbClr val="FF6600"/>
                </a:solidFill>
              </a:rPr>
              <a:t>TT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628130" y="2616200"/>
            <a:ext cx="8001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D0DFF"/>
                </a:solidFill>
              </a:rPr>
              <a:t>CC</a:t>
            </a:r>
            <a:r>
              <a:rPr lang="en-US" dirty="0">
                <a:solidFill>
                  <a:srgbClr val="FF6600"/>
                </a:solidFill>
              </a:rPr>
              <a:t>TT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2819400" y="3035300"/>
            <a:ext cx="7112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819400" y="2794000"/>
            <a:ext cx="10175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D0DFF"/>
                </a:solidFill>
              </a:rPr>
              <a:t>C</a:t>
            </a: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819400" y="2565400"/>
            <a:ext cx="11588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16225" y="2338388"/>
            <a:ext cx="1489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008000"/>
                </a:solidFill>
              </a:rPr>
              <a:t>GG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76600" y="2109788"/>
            <a:ext cx="17399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027930" y="1893888"/>
            <a:ext cx="18176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D0DFF"/>
                </a:solidFill>
              </a:rPr>
              <a:t>C</a:t>
            </a:r>
            <a:r>
              <a:rPr lang="en-US" dirty="0">
                <a:solidFill>
                  <a:srgbClr val="FF66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>
                <a:solidFill>
                  <a:srgbClr val="FF6600"/>
                </a:solidFill>
              </a:rPr>
              <a:t>T</a:t>
            </a:r>
            <a:r>
              <a:rPr lang="en-US" dirty="0">
                <a:solidFill>
                  <a:srgbClr val="008000"/>
                </a:solidFill>
              </a:rPr>
              <a:t>G</a:t>
            </a:r>
            <a:r>
              <a:rPr lang="en-US" dirty="0">
                <a:solidFill>
                  <a:srgbClr val="0D0DFF"/>
                </a:solidFill>
              </a:rPr>
              <a:t>C</a:t>
            </a:r>
            <a:r>
              <a:rPr lang="en-US" dirty="0">
                <a:solidFill>
                  <a:srgbClr val="008000"/>
                </a:solidFill>
              </a:rPr>
              <a:t>GGG</a:t>
            </a:r>
            <a:r>
              <a:rPr lang="en-US" dirty="0">
                <a:solidFill>
                  <a:srgbClr val="0D0DFF"/>
                </a:solidFill>
              </a:rPr>
              <a:t>C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3416300" y="1893888"/>
            <a:ext cx="17399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FF0000"/>
                </a:solidFill>
              </a:rPr>
              <a:t>A</a:t>
            </a:r>
            <a:r>
              <a:rPr lang="en-US">
                <a:solidFill>
                  <a:srgbClr val="FF6600"/>
                </a:solidFill>
              </a:rPr>
              <a:t>T</a:t>
            </a:r>
            <a:r>
              <a:rPr lang="en-US">
                <a:solidFill>
                  <a:srgbClr val="008000"/>
                </a:solidFill>
              </a:rPr>
              <a:t>G</a:t>
            </a:r>
            <a:r>
              <a:rPr lang="en-US">
                <a:solidFill>
                  <a:srgbClr val="0D0DFF"/>
                </a:solidFill>
              </a:rPr>
              <a:t>C</a:t>
            </a:r>
            <a:r>
              <a:rPr lang="en-US">
                <a:solidFill>
                  <a:srgbClr val="FF6600"/>
                </a:solidFill>
              </a:rPr>
              <a:t>TT</a:t>
            </a: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783578" y="2401888"/>
            <a:ext cx="633413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D0DFF"/>
                </a:solidFill>
              </a:rPr>
              <a:t>C</a:t>
            </a:r>
            <a:r>
              <a:rPr lang="en-US" dirty="0">
                <a:solidFill>
                  <a:srgbClr val="FF6600"/>
                </a:solidFill>
              </a:rPr>
              <a:t>TT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302250" y="1676400"/>
            <a:ext cx="18605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>
                <a:solidFill>
                  <a:srgbClr val="FF6600"/>
                </a:solidFill>
              </a:rPr>
              <a:t>T</a:t>
            </a:r>
            <a:r>
              <a:rPr lang="en-US" dirty="0">
                <a:solidFill>
                  <a:srgbClr val="008000"/>
                </a:solidFill>
              </a:rPr>
              <a:t>G</a:t>
            </a:r>
            <a:r>
              <a:rPr lang="en-US" dirty="0">
                <a:solidFill>
                  <a:srgbClr val="0D0DFF"/>
                </a:solidFill>
              </a:rPr>
              <a:t>C</a:t>
            </a:r>
            <a:r>
              <a:rPr lang="en-US" dirty="0">
                <a:solidFill>
                  <a:srgbClr val="008000"/>
                </a:solidFill>
              </a:rPr>
              <a:t>GGG</a:t>
            </a:r>
            <a:r>
              <a:rPr lang="en-US" dirty="0">
                <a:solidFill>
                  <a:srgbClr val="0D0DFF"/>
                </a:solidFill>
              </a:rPr>
              <a:t>CCC</a:t>
            </a:r>
            <a:endParaRPr lang="en-US" dirty="0"/>
          </a:p>
        </p:txBody>
      </p:sp>
      <p:cxnSp>
        <p:nvCxnSpPr>
          <p:cNvPr id="45" name="Straight Connector 25"/>
          <p:cNvCxnSpPr>
            <a:cxnSpLocks noChangeShapeType="1"/>
          </p:cNvCxnSpPr>
          <p:nvPr/>
        </p:nvCxnSpPr>
        <p:spPr bwMode="auto">
          <a:xfrm>
            <a:off x="2895600" y="3341688"/>
            <a:ext cx="50292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6" name="TextBox 26"/>
          <p:cNvSpPr txBox="1">
            <a:spLocks noChangeArrowheads="1"/>
          </p:cNvSpPr>
          <p:nvPr/>
        </p:nvSpPr>
        <p:spPr bwMode="auto">
          <a:xfrm>
            <a:off x="3581400" y="548640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Reference sequence</a:t>
            </a:r>
          </a:p>
        </p:txBody>
      </p:sp>
      <p:sp>
        <p:nvSpPr>
          <p:cNvPr id="47" name="TextBox 27"/>
          <p:cNvSpPr txBox="1">
            <a:spLocks noChangeArrowheads="1"/>
          </p:cNvSpPr>
          <p:nvPr/>
        </p:nvSpPr>
        <p:spPr bwMode="auto">
          <a:xfrm>
            <a:off x="3733800" y="7620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Subject reads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2"/>
          <p:cNvSpPr txBox="1">
            <a:spLocks noChangeArrowheads="1"/>
          </p:cNvSpPr>
          <p:nvPr/>
        </p:nvSpPr>
        <p:spPr bwMode="auto">
          <a:xfrm>
            <a:off x="304800" y="2718137"/>
            <a:ext cx="8686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428750" algn="l"/>
              </a:tabLst>
            </a:pPr>
            <a:r>
              <a:rPr lang="en-US" sz="2000" dirty="0" smtClean="0">
                <a:solidFill>
                  <a:srgbClr val="FFFF00"/>
                </a:solidFill>
                <a:latin typeface="Courier" charset="0"/>
              </a:rPr>
              <a:t>Reference:</a:t>
            </a:r>
            <a:r>
              <a:rPr lang="en-US" sz="2000" dirty="0" smtClean="0">
                <a:latin typeface="Courier" charset="0"/>
              </a:rPr>
              <a:t>	ATGAACCAC</a:t>
            </a:r>
            <a:r>
              <a:rPr lang="en-US" sz="2000" dirty="0" smtClean="0">
                <a:solidFill>
                  <a:schemeClr val="bg2"/>
                </a:solidFill>
                <a:latin typeface="Courier" charset="0"/>
              </a:rPr>
              <a:t>GAACAC</a:t>
            </a:r>
            <a:r>
              <a:rPr lang="en-US" sz="2000" dirty="0" smtClean="0">
                <a:latin typeface="Courier" charset="0"/>
              </a:rPr>
              <a:t>TTTT</a:t>
            </a:r>
            <a:r>
              <a:rPr lang="en-US" sz="2000" dirty="0" smtClean="0">
                <a:solidFill>
                  <a:srgbClr val="FF0000"/>
                </a:solidFill>
                <a:latin typeface="Courier" charset="0"/>
              </a:rPr>
              <a:t>TT</a:t>
            </a:r>
            <a:r>
              <a:rPr lang="en-US" sz="2000" dirty="0" smtClean="0">
                <a:latin typeface="Courier" charset="0"/>
              </a:rPr>
              <a:t>GGC</a:t>
            </a:r>
            <a:r>
              <a:rPr lang="en-US" sz="2000" dirty="0" smtClean="0">
                <a:solidFill>
                  <a:srgbClr val="E46C0A"/>
                </a:solidFill>
                <a:latin typeface="Courier" charset="0"/>
              </a:rPr>
              <a:t>A</a:t>
            </a:r>
            <a:r>
              <a:rPr lang="en-US" sz="2000" dirty="0" smtClean="0">
                <a:latin typeface="Courier" charset="0"/>
              </a:rPr>
              <a:t>ACGATTTAT</a:t>
            </a:r>
            <a:r>
              <a:rPr lang="en-US" sz="2000" dirty="0">
                <a:latin typeface="Courier" charset="0"/>
              </a:rPr>
              <a:t>…</a:t>
            </a:r>
          </a:p>
          <a:p>
            <a:pPr>
              <a:tabLst>
                <a:tab pos="1428750" algn="l"/>
              </a:tabLst>
            </a:pPr>
            <a:r>
              <a:rPr lang="en-US" sz="2000" dirty="0" smtClean="0">
                <a:solidFill>
                  <a:srgbClr val="FFFF00"/>
                </a:solidFill>
                <a:latin typeface="Courier" charset="0"/>
              </a:rPr>
              <a:t>Query:</a:t>
            </a:r>
            <a:r>
              <a:rPr lang="en-US" sz="2000" dirty="0" smtClean="0">
                <a:latin typeface="Courier" charset="0"/>
              </a:rPr>
              <a:t>	ATGAACAAA</a:t>
            </a:r>
            <a:r>
              <a:rPr lang="en-US" sz="2000" dirty="0" smtClean="0">
                <a:solidFill>
                  <a:srgbClr val="92D050"/>
                </a:solidFill>
                <a:latin typeface="Courier" charset="0"/>
              </a:rPr>
              <a:t>GAACAC</a:t>
            </a:r>
            <a:r>
              <a:rPr lang="en-US" sz="2000" dirty="0" smtClean="0">
                <a:latin typeface="Courier" charset="0"/>
              </a:rPr>
              <a:t>TTTT</a:t>
            </a:r>
            <a:r>
              <a:rPr lang="en-US" sz="2000" dirty="0" smtClean="0">
                <a:solidFill>
                  <a:schemeClr val="bg2"/>
                </a:solidFill>
                <a:latin typeface="Courier" charset="0"/>
              </a:rPr>
              <a:t>TT</a:t>
            </a:r>
            <a:r>
              <a:rPr lang="en-US" sz="2000" dirty="0" smtClean="0">
                <a:latin typeface="Courier" charset="0"/>
              </a:rPr>
              <a:t>GGC</a:t>
            </a:r>
            <a:r>
              <a:rPr lang="en-US" sz="2000" dirty="0" smtClean="0">
                <a:solidFill>
                  <a:srgbClr val="E46C0A"/>
                </a:solidFill>
                <a:latin typeface="Courier" charset="0"/>
              </a:rPr>
              <a:t>C</a:t>
            </a:r>
            <a:r>
              <a:rPr lang="en-US" sz="2000" dirty="0" smtClean="0">
                <a:latin typeface="Courier" charset="0"/>
              </a:rPr>
              <a:t>ACGATTTAT… </a:t>
            </a:r>
            <a:endParaRPr lang="en-US" sz="2000" dirty="0">
              <a:latin typeface="Courier" charset="0"/>
            </a:endParaRPr>
          </a:p>
          <a:p>
            <a:endParaRPr lang="en-US" sz="2000" dirty="0">
              <a:latin typeface="Courier" charset="0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2910558" y="3924300"/>
            <a:ext cx="152317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  <a:latin typeface="Calibri" charset="0"/>
              </a:rPr>
              <a:t>Insertion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663158" y="3924300"/>
            <a:ext cx="14566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Deletion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6339558" y="3924300"/>
            <a:ext cx="15852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E46C0A"/>
                </a:solidFill>
                <a:latin typeface="Calibri" charset="0"/>
              </a:rPr>
              <a:t>Mutation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138113" y="914400"/>
            <a:ext cx="87772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US" sz="1600" dirty="0">
                <a:latin typeface="Calibri" charset="0"/>
              </a:rPr>
              <a:t>Map: Catalog K-</a:t>
            </a:r>
            <a:r>
              <a:rPr lang="en-US" sz="1600" dirty="0" err="1">
                <a:latin typeface="Calibri" charset="0"/>
              </a:rPr>
              <a:t>mers</a:t>
            </a:r>
            <a:endParaRPr lang="en-US" sz="1600" dirty="0">
              <a:latin typeface="Calibri" charset="0"/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 dirty="0">
                <a:latin typeface="Calibri" charset="0"/>
              </a:rPr>
              <a:t>Emit every k-</a:t>
            </a:r>
            <a:r>
              <a:rPr lang="en-US" sz="1400" dirty="0" err="1">
                <a:latin typeface="Calibri" charset="0"/>
              </a:rPr>
              <a:t>mer</a:t>
            </a:r>
            <a:r>
              <a:rPr lang="en-US" sz="1400" dirty="0">
                <a:latin typeface="Calibri" charset="0"/>
              </a:rPr>
              <a:t> in the genome and non-overlapping k-</a:t>
            </a:r>
            <a:r>
              <a:rPr lang="en-US" sz="1400" dirty="0" err="1">
                <a:latin typeface="Calibri" charset="0"/>
              </a:rPr>
              <a:t>mers</a:t>
            </a:r>
            <a:r>
              <a:rPr lang="en-US" sz="1400" dirty="0">
                <a:latin typeface="Calibri" charset="0"/>
              </a:rPr>
              <a:t> in the reads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 dirty="0">
                <a:latin typeface="Calibri" charset="0"/>
              </a:rPr>
              <a:t>Non-overlapping k-</a:t>
            </a:r>
            <a:r>
              <a:rPr lang="en-US" sz="1400" dirty="0" err="1">
                <a:latin typeface="Calibri" charset="0"/>
              </a:rPr>
              <a:t>mers</a:t>
            </a:r>
            <a:r>
              <a:rPr lang="en-US" sz="1400" dirty="0">
                <a:latin typeface="Calibri" charset="0"/>
              </a:rPr>
              <a:t> sufficient to guarantee an alignment will be found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CloudBurst</a:t>
            </a:r>
            <a:endParaRPr lang="en-US" dirty="0" smtClean="0"/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319088" y="3429000"/>
            <a:ext cx="3065462" cy="2414588"/>
            <a:chOff x="166688" y="3962400"/>
            <a:chExt cx="3065462" cy="2414588"/>
          </a:xfrm>
        </p:grpSpPr>
        <p:grpSp>
          <p:nvGrpSpPr>
            <p:cNvPr id="3" name="Group 124"/>
            <p:cNvGrpSpPr>
              <a:grpSpLocks/>
            </p:cNvGrpSpPr>
            <p:nvPr/>
          </p:nvGrpSpPr>
          <p:grpSpPr bwMode="auto">
            <a:xfrm>
              <a:off x="166688" y="3962400"/>
              <a:ext cx="3065462" cy="388938"/>
              <a:chOff x="167080" y="4038600"/>
              <a:chExt cx="3065070" cy="388382"/>
            </a:xfrm>
          </p:grpSpPr>
          <p:cxnSp>
            <p:nvCxnSpPr>
              <p:cNvPr id="5" name="Straight Connector 4"/>
              <p:cNvCxnSpPr>
                <a:cxnSpLocks noChangeShapeType="1"/>
              </p:cNvCxnSpPr>
              <p:nvPr/>
            </p:nvCxnSpPr>
            <p:spPr bwMode="auto">
              <a:xfrm rot="10800000">
                <a:off x="243270" y="4404789"/>
                <a:ext cx="2988880" cy="22193"/>
              </a:xfrm>
              <a:prstGeom prst="line">
                <a:avLst/>
              </a:prstGeom>
              <a:noFill/>
              <a:ln w="25400">
                <a:solidFill>
                  <a:srgbClr val="376092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sp>
            <p:nvSpPr>
              <p:cNvPr id="24680" name="TextBox 44"/>
              <p:cNvSpPr txBox="1">
                <a:spLocks noChangeArrowheads="1"/>
              </p:cNvSpPr>
              <p:nvPr/>
            </p:nvSpPr>
            <p:spPr bwMode="auto">
              <a:xfrm>
                <a:off x="167080" y="4038600"/>
                <a:ext cx="232212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charset="0"/>
                  </a:rPr>
                  <a:t>Human chromosome 1</a:t>
                </a:r>
              </a:p>
            </p:txBody>
          </p:sp>
        </p:grpSp>
        <p:grpSp>
          <p:nvGrpSpPr>
            <p:cNvPr id="4" name="Group 125"/>
            <p:cNvGrpSpPr>
              <a:grpSpLocks/>
            </p:cNvGrpSpPr>
            <p:nvPr/>
          </p:nvGrpSpPr>
          <p:grpSpPr bwMode="auto">
            <a:xfrm>
              <a:off x="242888" y="5094288"/>
              <a:ext cx="2263775" cy="368300"/>
              <a:chOff x="243280" y="5169932"/>
              <a:chExt cx="2263383" cy="369332"/>
            </a:xfrm>
          </p:grpSpPr>
          <p:cxnSp>
            <p:nvCxnSpPr>
              <p:cNvPr id="6" name="Straight Connector 5"/>
              <p:cNvCxnSpPr>
                <a:cxnSpLocks noChangeShapeType="1"/>
              </p:cNvCxnSpPr>
              <p:nvPr/>
            </p:nvCxnSpPr>
            <p:spPr bwMode="auto">
              <a:xfrm rot="10800000">
                <a:off x="317879" y="5494689"/>
                <a:ext cx="2188784" cy="14327"/>
              </a:xfrm>
              <a:prstGeom prst="line">
                <a:avLst/>
              </a:prstGeom>
              <a:noFill/>
              <a:ln w="25400">
                <a:solidFill>
                  <a:schemeClr val="accent2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sp>
            <p:nvSpPr>
              <p:cNvPr id="24678" name="TextBox 45"/>
              <p:cNvSpPr txBox="1">
                <a:spLocks noChangeArrowheads="1"/>
              </p:cNvSpPr>
              <p:nvPr/>
            </p:nvSpPr>
            <p:spPr bwMode="auto">
              <a:xfrm>
                <a:off x="243280" y="5169932"/>
                <a:ext cx="82182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charset="0"/>
                  </a:rPr>
                  <a:t>Read 1</a:t>
                </a:r>
              </a:p>
            </p:txBody>
          </p:sp>
        </p:grpSp>
        <p:grpSp>
          <p:nvGrpSpPr>
            <p:cNvPr id="7" name="Group 126"/>
            <p:cNvGrpSpPr>
              <a:grpSpLocks/>
            </p:cNvGrpSpPr>
            <p:nvPr/>
          </p:nvGrpSpPr>
          <p:grpSpPr bwMode="auto">
            <a:xfrm>
              <a:off x="242888" y="6008688"/>
              <a:ext cx="2263775" cy="368300"/>
              <a:chOff x="243280" y="6084332"/>
              <a:chExt cx="2263383" cy="369332"/>
            </a:xfrm>
          </p:grpSpPr>
          <p:cxnSp>
            <p:nvCxnSpPr>
              <p:cNvPr id="29" name="Straight Connector 28"/>
              <p:cNvCxnSpPr>
                <a:cxnSpLocks noChangeShapeType="1"/>
              </p:cNvCxnSpPr>
              <p:nvPr/>
            </p:nvCxnSpPr>
            <p:spPr bwMode="auto">
              <a:xfrm rot="10800000">
                <a:off x="317879" y="6409089"/>
                <a:ext cx="2188784" cy="14327"/>
              </a:xfrm>
              <a:prstGeom prst="line">
                <a:avLst/>
              </a:prstGeom>
              <a:noFill/>
              <a:ln w="25400">
                <a:solidFill>
                  <a:schemeClr val="accent2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sp>
            <p:nvSpPr>
              <p:cNvPr id="24676" name="TextBox 33"/>
              <p:cNvSpPr txBox="1">
                <a:spLocks noChangeArrowheads="1"/>
              </p:cNvSpPr>
              <p:nvPr/>
            </p:nvSpPr>
            <p:spPr bwMode="auto">
              <a:xfrm>
                <a:off x="243280" y="6084332"/>
                <a:ext cx="82182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charset="0"/>
                  </a:rPr>
                  <a:t>Read 2</a:t>
                </a:r>
              </a:p>
            </p:txBody>
          </p:sp>
        </p:grpSp>
      </p:grpSp>
      <p:grpSp>
        <p:nvGrpSpPr>
          <p:cNvPr id="8" name="Group 189"/>
          <p:cNvGrpSpPr>
            <a:grpSpLocks/>
          </p:cNvGrpSpPr>
          <p:nvPr/>
        </p:nvGrpSpPr>
        <p:grpSpPr bwMode="auto">
          <a:xfrm>
            <a:off x="409575" y="3059113"/>
            <a:ext cx="3019425" cy="3013075"/>
            <a:chOff x="257175" y="3593068"/>
            <a:chExt cx="3019425" cy="3012996"/>
          </a:xfrm>
        </p:grpSpPr>
        <p:grpSp>
          <p:nvGrpSpPr>
            <p:cNvPr id="9" name="Group 121"/>
            <p:cNvGrpSpPr>
              <a:grpSpLocks/>
            </p:cNvGrpSpPr>
            <p:nvPr/>
          </p:nvGrpSpPr>
          <p:grpSpPr bwMode="auto">
            <a:xfrm>
              <a:off x="257175" y="4436507"/>
              <a:ext cx="3019425" cy="352425"/>
              <a:chOff x="257175" y="4512707"/>
              <a:chExt cx="3019425" cy="352425"/>
            </a:xfrm>
          </p:grpSpPr>
          <p:cxnSp>
            <p:nvCxnSpPr>
              <p:cNvPr id="24" name="Straight Connector 23"/>
              <p:cNvCxnSpPr>
                <a:cxnSpLocks noChangeShapeType="1"/>
              </p:cNvCxnSpPr>
              <p:nvPr/>
            </p:nvCxnSpPr>
            <p:spPr bwMode="auto">
              <a:xfrm rot="10800000">
                <a:off x="257175" y="4516971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FF800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9" name="Straight Connector 18"/>
              <p:cNvCxnSpPr>
                <a:cxnSpLocks noChangeShapeType="1"/>
              </p:cNvCxnSpPr>
              <p:nvPr/>
            </p:nvCxnSpPr>
            <p:spPr bwMode="auto">
              <a:xfrm rot="10800000">
                <a:off x="463550" y="4632855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FFFF6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37" name="Straight Connector 36"/>
              <p:cNvCxnSpPr>
                <a:cxnSpLocks noChangeShapeType="1"/>
              </p:cNvCxnSpPr>
              <p:nvPr/>
            </p:nvCxnSpPr>
            <p:spPr bwMode="auto">
              <a:xfrm rot="10800000">
                <a:off x="671513" y="4747152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CCFF6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38" name="Straight Connector 37"/>
              <p:cNvCxnSpPr>
                <a:cxnSpLocks noChangeShapeType="1"/>
              </p:cNvCxnSpPr>
              <p:nvPr/>
            </p:nvCxnSpPr>
            <p:spPr bwMode="auto">
              <a:xfrm rot="10800000">
                <a:off x="877888" y="4863037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66FF6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39" name="Straight Connector 38"/>
              <p:cNvCxnSpPr>
                <a:cxnSpLocks noChangeShapeType="1"/>
              </p:cNvCxnSpPr>
              <p:nvPr/>
            </p:nvCxnSpPr>
            <p:spPr bwMode="auto">
              <a:xfrm rot="10800000">
                <a:off x="1085850" y="4513796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40" name="Straight Connector 39"/>
              <p:cNvCxnSpPr>
                <a:cxnSpLocks noChangeShapeType="1"/>
              </p:cNvCxnSpPr>
              <p:nvPr/>
            </p:nvCxnSpPr>
            <p:spPr bwMode="auto">
              <a:xfrm rot="10800000">
                <a:off x="1292225" y="4629680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00808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41" name="Straight Connector 40"/>
              <p:cNvCxnSpPr>
                <a:cxnSpLocks noChangeShapeType="1"/>
              </p:cNvCxnSpPr>
              <p:nvPr/>
            </p:nvCxnSpPr>
            <p:spPr bwMode="auto">
              <a:xfrm rot="10800000">
                <a:off x="1500188" y="4743977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0080F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42" name="Straight Connector 41"/>
              <p:cNvCxnSpPr>
                <a:cxnSpLocks noChangeShapeType="1"/>
              </p:cNvCxnSpPr>
              <p:nvPr/>
            </p:nvCxnSpPr>
            <p:spPr bwMode="auto">
              <a:xfrm rot="10800000">
                <a:off x="1706563" y="4859862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66CCF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52" name="Straight Connector 51"/>
              <p:cNvCxnSpPr>
                <a:cxnSpLocks noChangeShapeType="1"/>
              </p:cNvCxnSpPr>
              <p:nvPr/>
            </p:nvCxnSpPr>
            <p:spPr bwMode="auto">
              <a:xfrm rot="10800000">
                <a:off x="1919288" y="4512208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DF9AF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53" name="Straight Connector 52"/>
              <p:cNvCxnSpPr>
                <a:cxnSpLocks noChangeShapeType="1"/>
              </p:cNvCxnSpPr>
              <p:nvPr/>
            </p:nvCxnSpPr>
            <p:spPr bwMode="auto">
              <a:xfrm rot="10800000">
                <a:off x="2125663" y="4628093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54" name="Straight Connector 53"/>
              <p:cNvCxnSpPr>
                <a:cxnSpLocks noChangeShapeType="1"/>
              </p:cNvCxnSpPr>
              <p:nvPr/>
            </p:nvCxnSpPr>
            <p:spPr bwMode="auto">
              <a:xfrm rot="10800000">
                <a:off x="2333625" y="4742390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FF008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55" name="Straight Connector 54"/>
              <p:cNvCxnSpPr>
                <a:cxnSpLocks noChangeShapeType="1"/>
              </p:cNvCxnSpPr>
              <p:nvPr/>
            </p:nvCxnSpPr>
            <p:spPr bwMode="auto">
              <a:xfrm rot="10800000">
                <a:off x="2540000" y="4858274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92587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grpSp>
          <p:nvGrpSpPr>
            <p:cNvPr id="10" name="Group 122"/>
            <p:cNvGrpSpPr>
              <a:grpSpLocks/>
            </p:cNvGrpSpPr>
            <p:nvPr/>
          </p:nvGrpSpPr>
          <p:grpSpPr bwMode="auto">
            <a:xfrm>
              <a:off x="300038" y="5539264"/>
              <a:ext cx="2181225" cy="152400"/>
              <a:chOff x="300038" y="5615464"/>
              <a:chExt cx="2181225" cy="152400"/>
            </a:xfrm>
          </p:grpSpPr>
          <p:cxnSp>
            <p:nvCxnSpPr>
              <p:cNvPr id="63" name="Straight Connector 62"/>
              <p:cNvCxnSpPr>
                <a:cxnSpLocks noChangeShapeType="1"/>
              </p:cNvCxnSpPr>
              <p:nvPr/>
            </p:nvCxnSpPr>
            <p:spPr bwMode="auto">
              <a:xfrm rot="10800000">
                <a:off x="1027113" y="5766300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6C150D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85" name="Straight Connector 84"/>
              <p:cNvCxnSpPr>
                <a:cxnSpLocks noChangeShapeType="1"/>
              </p:cNvCxnSpPr>
              <p:nvPr/>
            </p:nvCxnSpPr>
            <p:spPr bwMode="auto">
              <a:xfrm rot="10800000">
                <a:off x="300038" y="5615492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CCFF6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88" name="Straight Connector 87"/>
              <p:cNvCxnSpPr>
                <a:cxnSpLocks noChangeShapeType="1"/>
              </p:cNvCxnSpPr>
              <p:nvPr/>
            </p:nvCxnSpPr>
            <p:spPr bwMode="auto">
              <a:xfrm rot="10800000">
                <a:off x="1744663" y="5615492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A6A6A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grpSp>
          <p:nvGrpSpPr>
            <p:cNvPr id="11" name="Group 123"/>
            <p:cNvGrpSpPr>
              <a:grpSpLocks/>
            </p:cNvGrpSpPr>
            <p:nvPr/>
          </p:nvGrpSpPr>
          <p:grpSpPr bwMode="auto">
            <a:xfrm>
              <a:off x="300038" y="6453664"/>
              <a:ext cx="2181225" cy="152400"/>
              <a:chOff x="300038" y="6529864"/>
              <a:chExt cx="2181225" cy="152400"/>
            </a:xfrm>
          </p:grpSpPr>
          <p:cxnSp>
            <p:nvCxnSpPr>
              <p:cNvPr id="31" name="Straight Connector 30"/>
              <p:cNvCxnSpPr>
                <a:cxnSpLocks noChangeShapeType="1"/>
              </p:cNvCxnSpPr>
              <p:nvPr/>
            </p:nvCxnSpPr>
            <p:spPr bwMode="auto">
              <a:xfrm rot="10800000">
                <a:off x="1027113" y="6680676"/>
                <a:ext cx="736600" cy="1588"/>
              </a:xfrm>
              <a:prstGeom prst="line">
                <a:avLst/>
              </a:prstGeom>
              <a:noFill/>
              <a:ln w="25400">
                <a:solidFill>
                  <a:srgbClr val="66CCFB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32" name="Straight Connector 31"/>
              <p:cNvCxnSpPr>
                <a:cxnSpLocks noChangeShapeType="1"/>
              </p:cNvCxnSpPr>
              <p:nvPr/>
            </p:nvCxnSpPr>
            <p:spPr bwMode="auto">
              <a:xfrm rot="10800000">
                <a:off x="300038" y="6529868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BFBFB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33" name="Straight Connector 32"/>
              <p:cNvCxnSpPr>
                <a:cxnSpLocks noChangeShapeType="1"/>
              </p:cNvCxnSpPr>
              <p:nvPr/>
            </p:nvCxnSpPr>
            <p:spPr bwMode="auto">
              <a:xfrm rot="10800000">
                <a:off x="1744663" y="6529868"/>
                <a:ext cx="736600" cy="1587"/>
              </a:xfrm>
              <a:prstGeom prst="line">
                <a:avLst/>
              </a:prstGeom>
              <a:noFill/>
              <a:ln w="25400">
                <a:solidFill>
                  <a:srgbClr val="0D0D0D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24653" name="TextBox 75"/>
            <p:cNvSpPr txBox="1">
              <a:spLocks noChangeArrowheads="1"/>
            </p:cNvSpPr>
            <p:nvPr/>
          </p:nvSpPr>
          <p:spPr bwMode="auto">
            <a:xfrm>
              <a:off x="1010021" y="3593068"/>
              <a:ext cx="575799" cy="338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/>
                  </a:solidFill>
                  <a:latin typeface="Calibri" charset="0"/>
                </a:rPr>
                <a:t>Map</a:t>
              </a:r>
              <a:endParaRPr lang="en-US" dirty="0">
                <a:solidFill>
                  <a:schemeClr val="accent1"/>
                </a:solidFill>
                <a:latin typeface="Calibri" charset="0"/>
              </a:endParaRPr>
            </a:p>
          </p:txBody>
        </p:sp>
      </p:grpSp>
      <p:sp>
        <p:nvSpPr>
          <p:cNvPr id="128" name="Rectangle 3"/>
          <p:cNvSpPr txBox="1">
            <a:spLocks noChangeArrowheads="1"/>
          </p:cNvSpPr>
          <p:nvPr/>
        </p:nvSpPr>
        <p:spPr bwMode="auto">
          <a:xfrm>
            <a:off x="138113" y="1600200"/>
            <a:ext cx="87772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1600" dirty="0">
                <a:latin typeface="Calibri" charset="0"/>
              </a:rPr>
              <a:t>2.	Shuffle: Coalesce Seeds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 dirty="0">
                <a:latin typeface="Calibri" charset="0"/>
              </a:rPr>
              <a:t>Hadoop internal shuffle groups together k-</a:t>
            </a:r>
            <a:r>
              <a:rPr lang="en-US" sz="1400" dirty="0" err="1">
                <a:latin typeface="Calibri" charset="0"/>
              </a:rPr>
              <a:t>mers</a:t>
            </a:r>
            <a:r>
              <a:rPr lang="en-US" sz="1400" dirty="0">
                <a:latin typeface="Calibri" charset="0"/>
              </a:rPr>
              <a:t> shared by the reads and the reference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 dirty="0">
                <a:latin typeface="Calibri" charset="0"/>
              </a:rPr>
              <a:t>Conceptually build a hash table of k-</a:t>
            </a:r>
            <a:r>
              <a:rPr lang="en-US" sz="1400" dirty="0" err="1">
                <a:latin typeface="Calibri" charset="0"/>
              </a:rPr>
              <a:t>mers</a:t>
            </a:r>
            <a:r>
              <a:rPr lang="en-US" sz="1400" dirty="0">
                <a:latin typeface="Calibri" charset="0"/>
              </a:rPr>
              <a:t> and their occurrences</a:t>
            </a:r>
          </a:p>
        </p:txBody>
      </p:sp>
      <p:grpSp>
        <p:nvGrpSpPr>
          <p:cNvPr id="12" name="Group 174"/>
          <p:cNvGrpSpPr>
            <a:grpSpLocks/>
          </p:cNvGrpSpPr>
          <p:nvPr/>
        </p:nvGrpSpPr>
        <p:grpSpPr bwMode="auto">
          <a:xfrm>
            <a:off x="3962400" y="3124200"/>
            <a:ext cx="819150" cy="3124200"/>
            <a:chOff x="3810000" y="3657600"/>
            <a:chExt cx="818779" cy="3124200"/>
          </a:xfrm>
        </p:grpSpPr>
        <p:sp>
          <p:nvSpPr>
            <p:cNvPr id="24619" name="TextBox 74"/>
            <p:cNvSpPr txBox="1">
              <a:spLocks noChangeArrowheads="1"/>
            </p:cNvSpPr>
            <p:nvPr/>
          </p:nvSpPr>
          <p:spPr bwMode="auto">
            <a:xfrm>
              <a:off x="3810000" y="3657600"/>
              <a:ext cx="8187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charset="0"/>
                </a:rPr>
                <a:t>shuffle</a:t>
              </a:r>
            </a:p>
          </p:txBody>
        </p:sp>
        <p:grpSp>
          <p:nvGrpSpPr>
            <p:cNvPr id="13" name="Group 173"/>
            <p:cNvGrpSpPr>
              <a:grpSpLocks/>
            </p:cNvGrpSpPr>
            <p:nvPr/>
          </p:nvGrpSpPr>
          <p:grpSpPr bwMode="auto">
            <a:xfrm>
              <a:off x="3810000" y="4114800"/>
              <a:ext cx="818779" cy="2667000"/>
              <a:chOff x="4210420" y="4114800"/>
              <a:chExt cx="818779" cy="2667000"/>
            </a:xfrm>
          </p:grpSpPr>
          <p:cxnSp>
            <p:nvCxnSpPr>
              <p:cNvPr id="84" name="Straight Connector 83"/>
              <p:cNvCxnSpPr>
                <a:cxnSpLocks noChangeShapeType="1"/>
              </p:cNvCxnSpPr>
              <p:nvPr/>
            </p:nvCxnSpPr>
            <p:spPr bwMode="auto">
              <a:xfrm rot="10800000">
                <a:off x="4242156" y="4770438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FF800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86" name="Straight Connector 85"/>
              <p:cNvCxnSpPr>
                <a:cxnSpLocks noChangeShapeType="1"/>
              </p:cNvCxnSpPr>
              <p:nvPr/>
            </p:nvCxnSpPr>
            <p:spPr bwMode="auto">
              <a:xfrm rot="10800000">
                <a:off x="4242156" y="6317425"/>
                <a:ext cx="736266" cy="1588"/>
              </a:xfrm>
              <a:prstGeom prst="line">
                <a:avLst/>
              </a:prstGeom>
              <a:noFill/>
              <a:ln w="25400">
                <a:solidFill>
                  <a:srgbClr val="FFFF6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87" name="Straight Connector 86"/>
              <p:cNvCxnSpPr>
                <a:cxnSpLocks noChangeShapeType="1"/>
              </p:cNvCxnSpPr>
              <p:nvPr/>
            </p:nvCxnSpPr>
            <p:spPr bwMode="auto">
              <a:xfrm rot="10800000">
                <a:off x="4242156" y="4576763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CCFF6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1" name="Straight Connector 90"/>
              <p:cNvCxnSpPr>
                <a:cxnSpLocks noChangeShapeType="1"/>
              </p:cNvCxnSpPr>
              <p:nvPr/>
            </p:nvCxnSpPr>
            <p:spPr bwMode="auto">
              <a:xfrm rot="10800000">
                <a:off x="4242156" y="5543550"/>
                <a:ext cx="736266" cy="1588"/>
              </a:xfrm>
              <a:prstGeom prst="line">
                <a:avLst/>
              </a:prstGeom>
              <a:noFill/>
              <a:ln w="25400">
                <a:solidFill>
                  <a:srgbClr val="008080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2" name="Straight Connector 91"/>
              <p:cNvCxnSpPr>
                <a:cxnSpLocks noChangeShapeType="1"/>
              </p:cNvCxnSpPr>
              <p:nvPr/>
            </p:nvCxnSpPr>
            <p:spPr bwMode="auto">
              <a:xfrm rot="10800000">
                <a:off x="4242156" y="4962525"/>
                <a:ext cx="736266" cy="1588"/>
              </a:xfrm>
              <a:prstGeom prst="line">
                <a:avLst/>
              </a:prstGeom>
              <a:noFill/>
              <a:ln w="25400">
                <a:solidFill>
                  <a:srgbClr val="0080F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3" name="Straight Connector 92"/>
              <p:cNvCxnSpPr>
                <a:cxnSpLocks noChangeShapeType="1"/>
              </p:cNvCxnSpPr>
              <p:nvPr/>
            </p:nvCxnSpPr>
            <p:spPr bwMode="auto">
              <a:xfrm rot="10800000">
                <a:off x="4242156" y="6510338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D9D9D9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4" name="Straight Connector 93"/>
              <p:cNvCxnSpPr>
                <a:cxnSpLocks noChangeShapeType="1"/>
              </p:cNvCxnSpPr>
              <p:nvPr/>
            </p:nvCxnSpPr>
            <p:spPr bwMode="auto">
              <a:xfrm rot="10800000">
                <a:off x="4242156" y="4383088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DF9AFF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7" name="Straight Connector 96"/>
              <p:cNvCxnSpPr>
                <a:cxnSpLocks noChangeShapeType="1"/>
              </p:cNvCxnSpPr>
              <p:nvPr/>
            </p:nvCxnSpPr>
            <p:spPr bwMode="auto">
              <a:xfrm rot="10800000">
                <a:off x="4242156" y="5349875"/>
                <a:ext cx="736266" cy="1588"/>
              </a:xfrm>
              <a:prstGeom prst="line">
                <a:avLst/>
              </a:prstGeom>
              <a:noFill/>
              <a:ln w="25400">
                <a:solidFill>
                  <a:srgbClr val="92587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8" name="Straight Connector 97"/>
              <p:cNvCxnSpPr>
                <a:cxnSpLocks noChangeShapeType="1"/>
              </p:cNvCxnSpPr>
              <p:nvPr/>
            </p:nvCxnSpPr>
            <p:spPr bwMode="auto">
              <a:xfrm rot="10800000">
                <a:off x="4242156" y="6704013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6C150D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00" name="Straight Connector 99"/>
              <p:cNvCxnSpPr>
                <a:cxnSpLocks noChangeShapeType="1"/>
              </p:cNvCxnSpPr>
              <p:nvPr/>
            </p:nvCxnSpPr>
            <p:spPr bwMode="auto">
              <a:xfrm rot="10800000">
                <a:off x="4242156" y="5737225"/>
                <a:ext cx="736266" cy="1588"/>
              </a:xfrm>
              <a:prstGeom prst="line">
                <a:avLst/>
              </a:prstGeom>
              <a:noFill/>
              <a:ln w="25400">
                <a:solidFill>
                  <a:srgbClr val="A6A6A6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02" name="Straight Connector 101"/>
              <p:cNvCxnSpPr>
                <a:cxnSpLocks noChangeShapeType="1"/>
              </p:cNvCxnSpPr>
              <p:nvPr/>
            </p:nvCxnSpPr>
            <p:spPr bwMode="auto">
              <a:xfrm rot="10800000">
                <a:off x="4242156" y="5924233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66CCFB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103" name="Straight Connector 102"/>
              <p:cNvCxnSpPr>
                <a:cxnSpLocks noChangeShapeType="1"/>
              </p:cNvCxnSpPr>
              <p:nvPr/>
            </p:nvCxnSpPr>
            <p:spPr bwMode="auto">
              <a:xfrm rot="10800000">
                <a:off x="4242156" y="4189413"/>
                <a:ext cx="736266" cy="1587"/>
              </a:xfrm>
              <a:prstGeom prst="line">
                <a:avLst/>
              </a:prstGeom>
              <a:noFill/>
              <a:ln w="25400">
                <a:solidFill>
                  <a:srgbClr val="0D0D0D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  <p:sp>
            <p:nvSpPr>
              <p:cNvPr id="24633" name="TextBox 103"/>
              <p:cNvSpPr txBox="1">
                <a:spLocks noChangeArrowheads="1"/>
              </p:cNvSpPr>
              <p:nvPr/>
            </p:nvSpPr>
            <p:spPr bwMode="auto">
              <a:xfrm>
                <a:off x="4456561" y="5943600"/>
                <a:ext cx="29091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latin typeface="Calibri" charset="0"/>
                  </a:rPr>
                  <a:t>…</a:t>
                </a:r>
              </a:p>
            </p:txBody>
          </p:sp>
          <p:sp>
            <p:nvSpPr>
              <p:cNvPr id="24634" name="TextBox 104"/>
              <p:cNvSpPr txBox="1">
                <a:spLocks noChangeArrowheads="1"/>
              </p:cNvSpPr>
              <p:nvPr/>
            </p:nvSpPr>
            <p:spPr bwMode="auto">
              <a:xfrm>
                <a:off x="4456561" y="4977875"/>
                <a:ext cx="34403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charset="0"/>
                  </a:rPr>
                  <a:t>…</a:t>
                </a:r>
              </a:p>
            </p:txBody>
          </p:sp>
          <p:grpSp>
            <p:nvGrpSpPr>
              <p:cNvPr id="14" name="Group 172"/>
              <p:cNvGrpSpPr>
                <a:grpSpLocks/>
              </p:cNvGrpSpPr>
              <p:nvPr/>
            </p:nvGrpSpPr>
            <p:grpSpPr bwMode="auto">
              <a:xfrm>
                <a:off x="4210420" y="4114800"/>
                <a:ext cx="818779" cy="2667000"/>
                <a:chOff x="4038600" y="4114800"/>
                <a:chExt cx="1143000" cy="2667000"/>
              </a:xfrm>
            </p:grpSpPr>
            <p:sp>
              <p:nvSpPr>
                <p:cNvPr id="106" name="Rectangle 105"/>
                <p:cNvSpPr>
                  <a:spLocks noChangeArrowheads="1"/>
                </p:cNvSpPr>
                <p:nvPr/>
              </p:nvSpPr>
              <p:spPr bwMode="auto">
                <a:xfrm>
                  <a:off x="4038600" y="4114800"/>
                  <a:ext cx="1143000" cy="2667000"/>
                </a:xfrm>
                <a:prstGeom prst="rect">
                  <a:avLst/>
                </a:prstGeom>
                <a:noFill/>
                <a:ln w="9525">
                  <a:solidFill>
                    <a:srgbClr val="4A7EBB"/>
                  </a:solidFill>
                  <a:miter lim="800000"/>
                  <a:headEnd/>
                  <a:tailEnd/>
                </a:ln>
                <a:effectLst>
                  <a:outerShdw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cxnSp>
              <p:nvCxnSpPr>
                <p:cNvPr id="156" name="Straight Connector 155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4286250"/>
                  <a:ext cx="1143000" cy="15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57" name="Straight Connector 156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4479925"/>
                  <a:ext cx="1143000" cy="15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58" name="Straight Connector 157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4673600"/>
                  <a:ext cx="1143000" cy="15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59" name="Straight Connector 158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4865688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1" name="Straight Connector 160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5059363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2" name="Straight Connector 161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5446713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3" name="Straight Connector 162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5253038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4" name="Straight Connector 163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5640388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6" name="Straight Connector 165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5834063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7" name="Straight Connector 166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6027738"/>
                  <a:ext cx="1143000" cy="1587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8" name="Straight Connector 167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6219825"/>
                  <a:ext cx="1143000" cy="15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69" name="Straight Connector 168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6413500"/>
                  <a:ext cx="1143000" cy="15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70" name="Straight Connector 169"/>
                <p:cNvCxnSpPr>
                  <a:cxnSpLocks noChangeShapeType="1"/>
                </p:cNvCxnSpPr>
                <p:nvPr/>
              </p:nvCxnSpPr>
              <p:spPr bwMode="auto">
                <a:xfrm flipV="1">
                  <a:off x="4038600" y="6607175"/>
                  <a:ext cx="1143000" cy="15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</p:grpSp>
        </p:grpSp>
      </p:grpSp>
      <p:sp>
        <p:nvSpPr>
          <p:cNvPr id="129" name="Rectangle 3"/>
          <p:cNvSpPr txBox="1">
            <a:spLocks noChangeArrowheads="1"/>
          </p:cNvSpPr>
          <p:nvPr/>
        </p:nvSpPr>
        <p:spPr bwMode="auto">
          <a:xfrm>
            <a:off x="138113" y="2286000"/>
            <a:ext cx="87772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1600" dirty="0">
                <a:latin typeface="Calibri" charset="0"/>
              </a:rPr>
              <a:t>3.	Reduce: End-to-end alignment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 dirty="0">
                <a:latin typeface="Calibri" charset="0"/>
              </a:rPr>
              <a:t>Locally extend alignment beyond seeds by </a:t>
            </a:r>
            <a:r>
              <a:rPr lang="en-US" sz="1400" dirty="0" smtClean="0">
                <a:latin typeface="Calibri" charset="0"/>
              </a:rPr>
              <a:t>computing “match distance”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400" dirty="0" smtClean="0">
                <a:latin typeface="Calibri" charset="0"/>
              </a:rPr>
              <a:t>If read aligns end-to-end, record the alignment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000" dirty="0">
              <a:latin typeface="Calibri" charset="0"/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000" dirty="0">
              <a:latin typeface="Calibri" charset="0"/>
            </a:endParaRPr>
          </a:p>
        </p:txBody>
      </p:sp>
      <p:grpSp>
        <p:nvGrpSpPr>
          <p:cNvPr id="15" name="Group 112"/>
          <p:cNvGrpSpPr>
            <a:grpSpLocks/>
          </p:cNvGrpSpPr>
          <p:nvPr/>
        </p:nvGrpSpPr>
        <p:grpSpPr bwMode="auto">
          <a:xfrm>
            <a:off x="4781550" y="3124200"/>
            <a:ext cx="4057650" cy="2830513"/>
            <a:chOff x="4629150" y="3657600"/>
            <a:chExt cx="4057650" cy="2830513"/>
          </a:xfrm>
        </p:grpSpPr>
        <p:sp>
          <p:nvSpPr>
            <p:cNvPr id="24586" name="TextBox 76"/>
            <p:cNvSpPr txBox="1">
              <a:spLocks noChangeArrowheads="1"/>
            </p:cNvSpPr>
            <p:nvPr/>
          </p:nvSpPr>
          <p:spPr bwMode="auto">
            <a:xfrm>
              <a:off x="6572814" y="3657600"/>
              <a:ext cx="81003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/>
                  </a:solidFill>
                  <a:latin typeface="Calibri" charset="0"/>
                </a:rPr>
                <a:t>Reduce</a:t>
              </a:r>
              <a:endParaRPr lang="en-US" dirty="0">
                <a:solidFill>
                  <a:schemeClr val="accent1"/>
                </a:solidFill>
                <a:latin typeface="Calibri" charset="0"/>
              </a:endParaRPr>
            </a:p>
          </p:txBody>
        </p:sp>
        <p:grpSp>
          <p:nvGrpSpPr>
            <p:cNvPr id="16" name="Group 106"/>
            <p:cNvGrpSpPr>
              <a:grpSpLocks/>
            </p:cNvGrpSpPr>
            <p:nvPr/>
          </p:nvGrpSpPr>
          <p:grpSpPr bwMode="auto">
            <a:xfrm>
              <a:off x="4629150" y="4343399"/>
              <a:ext cx="3981457" cy="779622"/>
              <a:chOff x="4629150" y="4343399"/>
              <a:chExt cx="3981457" cy="779622"/>
            </a:xfrm>
          </p:grpSpPr>
          <p:grpSp>
            <p:nvGrpSpPr>
              <p:cNvPr id="17" name="Group 186"/>
              <p:cNvGrpSpPr>
                <a:grpSpLocks/>
              </p:cNvGrpSpPr>
              <p:nvPr/>
            </p:nvGrpSpPr>
            <p:grpSpPr bwMode="auto">
              <a:xfrm>
                <a:off x="4629150" y="4343399"/>
                <a:ext cx="3981457" cy="483022"/>
                <a:chOff x="4628780" y="4343399"/>
                <a:chExt cx="3981820" cy="483022"/>
              </a:xfrm>
            </p:grpSpPr>
            <p:grpSp>
              <p:nvGrpSpPr>
                <p:cNvPr id="18" name="Group 152"/>
                <p:cNvGrpSpPr>
                  <a:grpSpLocks/>
                </p:cNvGrpSpPr>
                <p:nvPr/>
              </p:nvGrpSpPr>
              <p:grpSpPr bwMode="auto">
                <a:xfrm>
                  <a:off x="5448300" y="4343400"/>
                  <a:ext cx="3162300" cy="483020"/>
                  <a:chOff x="5753100" y="4267200"/>
                  <a:chExt cx="3162300" cy="483020"/>
                </a:xfrm>
              </p:grpSpPr>
              <p:grpSp>
                <p:nvGrpSpPr>
                  <p:cNvPr id="20" name="Group 118"/>
                  <p:cNvGrpSpPr>
                    <a:grpSpLocks/>
                  </p:cNvGrpSpPr>
                  <p:nvPr/>
                </p:nvGrpSpPr>
                <p:grpSpPr bwMode="auto">
                  <a:xfrm>
                    <a:off x="5867400" y="4428417"/>
                    <a:ext cx="2989262" cy="219783"/>
                    <a:chOff x="5773738" y="4580817"/>
                    <a:chExt cx="2989262" cy="219783"/>
                  </a:xfrm>
                </p:grpSpPr>
                <p:grpSp>
                  <p:nvGrpSpPr>
                    <p:cNvPr id="21" name="Group 1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13476" y="4710112"/>
                      <a:ext cx="2206625" cy="14288"/>
                      <a:chOff x="5849938" y="5209619"/>
                      <a:chExt cx="2206625" cy="14288"/>
                    </a:xfrm>
                  </p:grpSpPr>
                  <p:cxnSp>
                    <p:nvCxnSpPr>
                      <p:cNvPr id="108" name="Straight Connector 10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5867157" y="5209620"/>
                        <a:ext cx="2189362" cy="14287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  <p:cxnSp>
                    <p:nvCxnSpPr>
                      <p:cNvPr id="109" name="Straight Connector 10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5849693" y="5215970"/>
                        <a:ext cx="736667" cy="1587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CCFF66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</p:grpSp>
                <p:grpSp>
                  <p:nvGrpSpPr>
                    <p:cNvPr id="22" name="Group 1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773738" y="4580817"/>
                      <a:ext cx="2989262" cy="22225"/>
                      <a:chOff x="5410200" y="4595105"/>
                      <a:chExt cx="2989262" cy="22225"/>
                    </a:xfrm>
                  </p:grpSpPr>
                  <p:cxnSp>
                    <p:nvCxnSpPr>
                      <p:cNvPr id="110" name="Straight Connector 10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5409915" y="4592638"/>
                        <a:ext cx="2989535" cy="22225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376092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  <p:cxnSp>
                    <p:nvCxnSpPr>
                      <p:cNvPr id="111" name="Straight Connector 11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5838579" y="4603751"/>
                        <a:ext cx="736667" cy="1587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CCFF66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</p:grpSp>
                <p:sp>
                  <p:nvSpPr>
                    <p:cNvPr id="114" name="Multiply 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34108" y="4632325"/>
                      <a:ext cx="133362" cy="168275"/>
                    </a:xfrm>
                    <a:custGeom>
                      <a:avLst/>
                      <a:gdLst>
                        <a:gd name="T0" fmla="*/ 32030 w 133362"/>
                        <a:gd name="T1" fmla="*/ 40415 h 168275"/>
                        <a:gd name="T2" fmla="*/ 101332 w 133362"/>
                        <a:gd name="T3" fmla="*/ 40415 h 168275"/>
                        <a:gd name="T4" fmla="*/ 101332 w 133362"/>
                        <a:gd name="T5" fmla="*/ 127860 h 168275"/>
                        <a:gd name="T6" fmla="*/ 32030 w 133362"/>
                        <a:gd name="T7" fmla="*/ 127860 h 168275"/>
                        <a:gd name="T8" fmla="*/ 2 60000 65536"/>
                        <a:gd name="T9" fmla="*/ 3 60000 65536"/>
                        <a:gd name="T10" fmla="*/ 0 60000 65536"/>
                        <a:gd name="T11" fmla="*/ 1 60000 65536"/>
                        <a:gd name="T12" fmla="*/ 19739 w 133362"/>
                        <a:gd name="T13" fmla="*/ 30674 h 168275"/>
                        <a:gd name="T14" fmla="*/ 113623 w 133362"/>
                        <a:gd name="T15" fmla="*/ 137601 h 168275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33362" h="168275">
                          <a:moveTo>
                            <a:pt x="19739" y="50157"/>
                          </a:moveTo>
                          <a:lnTo>
                            <a:pt x="44322" y="30674"/>
                          </a:lnTo>
                          <a:lnTo>
                            <a:pt x="66681" y="58887"/>
                          </a:lnTo>
                          <a:lnTo>
                            <a:pt x="89040" y="30674"/>
                          </a:lnTo>
                          <a:lnTo>
                            <a:pt x="113623" y="50157"/>
                          </a:lnTo>
                          <a:lnTo>
                            <a:pt x="86692" y="84138"/>
                          </a:lnTo>
                          <a:lnTo>
                            <a:pt x="113623" y="118118"/>
                          </a:lnTo>
                          <a:lnTo>
                            <a:pt x="89040" y="137601"/>
                          </a:lnTo>
                          <a:lnTo>
                            <a:pt x="66681" y="109388"/>
                          </a:lnTo>
                          <a:lnTo>
                            <a:pt x="44322" y="137601"/>
                          </a:lnTo>
                          <a:lnTo>
                            <a:pt x="19739" y="118118"/>
                          </a:lnTo>
                          <a:lnTo>
                            <a:pt x="46670" y="8413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chemeClr val="tx2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808080">
                          <a:alpha val="34999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  <a:latin typeface="Calibri" charset="0"/>
                      </a:endParaRPr>
                    </a:p>
                  </p:txBody>
                </p:sp>
                <p:sp>
                  <p:nvSpPr>
                    <p:cNvPr id="115" name="Multiply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172384" y="4632325"/>
                      <a:ext cx="133362" cy="168275"/>
                    </a:xfrm>
                    <a:custGeom>
                      <a:avLst/>
                      <a:gdLst>
                        <a:gd name="T0" fmla="*/ 32030 w 133362"/>
                        <a:gd name="T1" fmla="*/ 40415 h 168275"/>
                        <a:gd name="T2" fmla="*/ 101332 w 133362"/>
                        <a:gd name="T3" fmla="*/ 40415 h 168275"/>
                        <a:gd name="T4" fmla="*/ 101332 w 133362"/>
                        <a:gd name="T5" fmla="*/ 127860 h 168275"/>
                        <a:gd name="T6" fmla="*/ 32030 w 133362"/>
                        <a:gd name="T7" fmla="*/ 127860 h 168275"/>
                        <a:gd name="T8" fmla="*/ 2 60000 65536"/>
                        <a:gd name="T9" fmla="*/ 3 60000 65536"/>
                        <a:gd name="T10" fmla="*/ 0 60000 65536"/>
                        <a:gd name="T11" fmla="*/ 1 60000 65536"/>
                        <a:gd name="T12" fmla="*/ 19739 w 133362"/>
                        <a:gd name="T13" fmla="*/ 30674 h 168275"/>
                        <a:gd name="T14" fmla="*/ 113623 w 133362"/>
                        <a:gd name="T15" fmla="*/ 137601 h 168275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33362" h="168275">
                          <a:moveTo>
                            <a:pt x="19739" y="50157"/>
                          </a:moveTo>
                          <a:lnTo>
                            <a:pt x="44322" y="30674"/>
                          </a:lnTo>
                          <a:lnTo>
                            <a:pt x="66681" y="58887"/>
                          </a:lnTo>
                          <a:lnTo>
                            <a:pt x="89040" y="30674"/>
                          </a:lnTo>
                          <a:lnTo>
                            <a:pt x="113623" y="50157"/>
                          </a:lnTo>
                          <a:lnTo>
                            <a:pt x="86692" y="84138"/>
                          </a:lnTo>
                          <a:lnTo>
                            <a:pt x="113623" y="118118"/>
                          </a:lnTo>
                          <a:lnTo>
                            <a:pt x="89040" y="137601"/>
                          </a:lnTo>
                          <a:lnTo>
                            <a:pt x="66681" y="109388"/>
                          </a:lnTo>
                          <a:lnTo>
                            <a:pt x="44322" y="137601"/>
                          </a:lnTo>
                          <a:lnTo>
                            <a:pt x="19739" y="118118"/>
                          </a:lnTo>
                          <a:lnTo>
                            <a:pt x="46670" y="8413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chemeClr val="tx2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808080">
                          <a:alpha val="34999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  <a:latin typeface="Calibri" charset="0"/>
                      </a:endParaRPr>
                    </a:p>
                  </p:txBody>
                </p:sp>
              </p:grpSp>
              <p:sp>
                <p:nvSpPr>
                  <p:cNvPr id="151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5752805" y="4267200"/>
                    <a:ext cx="3162588" cy="482600"/>
                  </a:xfrm>
                  <a:prstGeom prst="rect">
                    <a:avLst/>
                  </a:prstGeom>
                  <a:noFill/>
                  <a:ln w="9525">
                    <a:solidFill>
                      <a:srgbClr val="4A7EBB"/>
                    </a:solidFill>
                    <a:miter lim="800000"/>
                    <a:headEnd/>
                    <a:tailEnd/>
                  </a:ln>
                  <a:effectLst>
                    <a:outerShdw dist="23000" dir="5400000" rotWithShape="0">
                      <a:srgbClr val="808080">
                        <a:alpha val="34999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/>
                    <a:endParaRPr lang="en-US">
                      <a:solidFill>
                        <a:srgbClr val="FFFFFF"/>
                      </a:solidFill>
                      <a:latin typeface="Calibri" charset="0"/>
                    </a:endParaRPr>
                  </a:p>
                </p:txBody>
              </p:sp>
            </p:grpSp>
            <p:cxnSp>
              <p:nvCxnSpPr>
                <p:cNvPr id="177" name="Straight Connector 176"/>
                <p:cNvCxnSpPr>
                  <a:cxnSpLocks noChangeShapeType="1"/>
                </p:cNvCxnSpPr>
                <p:nvPr/>
              </p:nvCxnSpPr>
              <p:spPr bwMode="auto">
                <a:xfrm rot="10800000" flipV="1">
                  <a:off x="4628780" y="4343400"/>
                  <a:ext cx="819225" cy="138113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80" name="Straight Connector 179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628780" y="4670425"/>
                  <a:ext cx="819225" cy="155575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</p:grpSp>
          <p:sp>
            <p:nvSpPr>
              <p:cNvPr id="24605" name="TextBox 103"/>
              <p:cNvSpPr txBox="1">
                <a:spLocks noChangeArrowheads="1"/>
              </p:cNvSpPr>
              <p:nvPr/>
            </p:nvSpPr>
            <p:spPr bwMode="auto">
              <a:xfrm>
                <a:off x="5579294" y="4876800"/>
                <a:ext cx="280119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latin typeface="Courier" charset="0"/>
                  </a:rPr>
                  <a:t>Read 1, Chromosome 1, 12345-12365</a:t>
                </a:r>
              </a:p>
            </p:txBody>
          </p:sp>
        </p:grpSp>
        <p:grpSp>
          <p:nvGrpSpPr>
            <p:cNvPr id="23" name="Group 111"/>
            <p:cNvGrpSpPr>
              <a:grpSpLocks/>
            </p:cNvGrpSpPr>
            <p:nvPr/>
          </p:nvGrpSpPr>
          <p:grpSpPr bwMode="auto">
            <a:xfrm>
              <a:off x="4629150" y="5726113"/>
              <a:ext cx="4057650" cy="762000"/>
              <a:chOff x="4629150" y="5726113"/>
              <a:chExt cx="4057650" cy="762000"/>
            </a:xfrm>
          </p:grpSpPr>
          <p:grpSp>
            <p:nvGrpSpPr>
              <p:cNvPr id="25" name="Group 187"/>
              <p:cNvGrpSpPr>
                <a:grpSpLocks/>
              </p:cNvGrpSpPr>
              <p:nvPr/>
            </p:nvGrpSpPr>
            <p:grpSpPr bwMode="auto">
              <a:xfrm>
                <a:off x="4629150" y="5726113"/>
                <a:ext cx="4057650" cy="482600"/>
                <a:chOff x="4628780" y="5928793"/>
                <a:chExt cx="4058020" cy="482600"/>
              </a:xfrm>
            </p:grpSpPr>
            <p:grpSp>
              <p:nvGrpSpPr>
                <p:cNvPr id="26" name="Group 153"/>
                <p:cNvGrpSpPr>
                  <a:grpSpLocks/>
                </p:cNvGrpSpPr>
                <p:nvPr/>
              </p:nvGrpSpPr>
              <p:grpSpPr bwMode="auto">
                <a:xfrm>
                  <a:off x="5524212" y="5928793"/>
                  <a:ext cx="3162588" cy="482600"/>
                  <a:chOff x="5752812" y="5726013"/>
                  <a:chExt cx="3162588" cy="482600"/>
                </a:xfrm>
              </p:grpSpPr>
              <p:grpSp>
                <p:nvGrpSpPr>
                  <p:cNvPr id="27" name="Group 117"/>
                  <p:cNvGrpSpPr>
                    <a:grpSpLocks/>
                  </p:cNvGrpSpPr>
                  <p:nvPr/>
                </p:nvGrpSpPr>
                <p:grpSpPr bwMode="auto">
                  <a:xfrm>
                    <a:off x="5849659" y="5878413"/>
                    <a:ext cx="2989534" cy="258763"/>
                    <a:chOff x="5849659" y="6016524"/>
                    <a:chExt cx="2989534" cy="258763"/>
                  </a:xfrm>
                </p:grpSpPr>
                <p:grpSp>
                  <p:nvGrpSpPr>
                    <p:cNvPr id="28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29192" y="6168924"/>
                      <a:ext cx="2189362" cy="14288"/>
                      <a:chOff x="6040229" y="6321323"/>
                      <a:chExt cx="2189362" cy="14288"/>
                    </a:xfrm>
                  </p:grpSpPr>
                  <p:cxnSp>
                    <p:nvCxnSpPr>
                      <p:cNvPr id="78" name="Straight Connector 7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6040229" y="6321323"/>
                        <a:ext cx="2189362" cy="14288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  <p:cxnSp>
                    <p:nvCxnSpPr>
                      <p:cNvPr id="79" name="Straight Connector 7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6749907" y="6327673"/>
                        <a:ext cx="736667" cy="1588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66CCFB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</p:grpSp>
                <p:grpSp>
                  <p:nvGrpSpPr>
                    <p:cNvPr id="30" name="Group 8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849659" y="6016524"/>
                      <a:ext cx="2989534" cy="22225"/>
                      <a:chOff x="5240059" y="5649812"/>
                      <a:chExt cx="2989534" cy="22225"/>
                    </a:xfrm>
                  </p:grpSpPr>
                  <p:cxnSp>
                    <p:nvCxnSpPr>
                      <p:cNvPr id="80" name="Straight Connector 7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5240059" y="5649812"/>
                        <a:ext cx="2989534" cy="22225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376092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  <p:cxnSp>
                    <p:nvCxnSpPr>
                      <p:cNvPr id="81" name="Straight Connector 8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0800000">
                        <a:off x="6703867" y="5660925"/>
                        <a:ext cx="736667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rgbClr val="66CCFF"/>
                        </a:solidFill>
                        <a:round/>
                        <a:headEnd/>
                        <a:tailEnd/>
                      </a:ln>
                      <a:effectLst>
                        <a:outerShdw dist="20000" dir="5400000" rotWithShape="0">
                          <a:srgbClr val="808080">
                            <a:alpha val="37999"/>
                          </a:srgbClr>
                        </a:outerShdw>
                      </a:effectLst>
                    </p:spPr>
                  </p:cxnSp>
                </p:grpSp>
                <p:sp>
                  <p:nvSpPr>
                    <p:cNvPr id="116" name="Multiply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629624" y="6107012"/>
                      <a:ext cx="133362" cy="168275"/>
                    </a:xfrm>
                    <a:custGeom>
                      <a:avLst/>
                      <a:gdLst>
                        <a:gd name="T0" fmla="*/ 32030 w 133362"/>
                        <a:gd name="T1" fmla="*/ 40415 h 168275"/>
                        <a:gd name="T2" fmla="*/ 101332 w 133362"/>
                        <a:gd name="T3" fmla="*/ 40415 h 168275"/>
                        <a:gd name="T4" fmla="*/ 101332 w 133362"/>
                        <a:gd name="T5" fmla="*/ 127860 h 168275"/>
                        <a:gd name="T6" fmla="*/ 32030 w 133362"/>
                        <a:gd name="T7" fmla="*/ 127860 h 168275"/>
                        <a:gd name="T8" fmla="*/ 2 60000 65536"/>
                        <a:gd name="T9" fmla="*/ 3 60000 65536"/>
                        <a:gd name="T10" fmla="*/ 0 60000 65536"/>
                        <a:gd name="T11" fmla="*/ 1 60000 65536"/>
                        <a:gd name="T12" fmla="*/ 19739 w 133362"/>
                        <a:gd name="T13" fmla="*/ 30674 h 168275"/>
                        <a:gd name="T14" fmla="*/ 113623 w 133362"/>
                        <a:gd name="T15" fmla="*/ 137601 h 168275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33362" h="168275">
                          <a:moveTo>
                            <a:pt x="19739" y="50157"/>
                          </a:moveTo>
                          <a:lnTo>
                            <a:pt x="44322" y="30674"/>
                          </a:lnTo>
                          <a:lnTo>
                            <a:pt x="66681" y="58887"/>
                          </a:lnTo>
                          <a:lnTo>
                            <a:pt x="89040" y="30674"/>
                          </a:lnTo>
                          <a:lnTo>
                            <a:pt x="113623" y="50157"/>
                          </a:lnTo>
                          <a:lnTo>
                            <a:pt x="86692" y="84138"/>
                          </a:lnTo>
                          <a:lnTo>
                            <a:pt x="113623" y="118118"/>
                          </a:lnTo>
                          <a:lnTo>
                            <a:pt x="89040" y="137601"/>
                          </a:lnTo>
                          <a:lnTo>
                            <a:pt x="66681" y="109388"/>
                          </a:lnTo>
                          <a:lnTo>
                            <a:pt x="44322" y="137601"/>
                          </a:lnTo>
                          <a:lnTo>
                            <a:pt x="19739" y="118118"/>
                          </a:lnTo>
                          <a:lnTo>
                            <a:pt x="46670" y="8413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chemeClr val="tx2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808080">
                          <a:alpha val="34999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  <a:latin typeface="Calibri" charset="0"/>
                      </a:endParaRPr>
                    </a:p>
                  </p:txBody>
                </p:sp>
                <p:sp>
                  <p:nvSpPr>
                    <p:cNvPr id="117" name="Multiply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76864" y="6107012"/>
                      <a:ext cx="133362" cy="168275"/>
                    </a:xfrm>
                    <a:custGeom>
                      <a:avLst/>
                      <a:gdLst>
                        <a:gd name="T0" fmla="*/ 32030 w 133362"/>
                        <a:gd name="T1" fmla="*/ 40415 h 168275"/>
                        <a:gd name="T2" fmla="*/ 101332 w 133362"/>
                        <a:gd name="T3" fmla="*/ 40415 h 168275"/>
                        <a:gd name="T4" fmla="*/ 101332 w 133362"/>
                        <a:gd name="T5" fmla="*/ 127860 h 168275"/>
                        <a:gd name="T6" fmla="*/ 32030 w 133362"/>
                        <a:gd name="T7" fmla="*/ 127860 h 168275"/>
                        <a:gd name="T8" fmla="*/ 2 60000 65536"/>
                        <a:gd name="T9" fmla="*/ 3 60000 65536"/>
                        <a:gd name="T10" fmla="*/ 0 60000 65536"/>
                        <a:gd name="T11" fmla="*/ 1 60000 65536"/>
                        <a:gd name="T12" fmla="*/ 19739 w 133362"/>
                        <a:gd name="T13" fmla="*/ 30674 h 168275"/>
                        <a:gd name="T14" fmla="*/ 113623 w 133362"/>
                        <a:gd name="T15" fmla="*/ 137601 h 168275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33362" h="168275">
                          <a:moveTo>
                            <a:pt x="19739" y="50157"/>
                          </a:moveTo>
                          <a:lnTo>
                            <a:pt x="44322" y="30674"/>
                          </a:lnTo>
                          <a:lnTo>
                            <a:pt x="66681" y="58887"/>
                          </a:lnTo>
                          <a:lnTo>
                            <a:pt x="89040" y="30674"/>
                          </a:lnTo>
                          <a:lnTo>
                            <a:pt x="113623" y="50157"/>
                          </a:lnTo>
                          <a:lnTo>
                            <a:pt x="86692" y="84138"/>
                          </a:lnTo>
                          <a:lnTo>
                            <a:pt x="113623" y="118118"/>
                          </a:lnTo>
                          <a:lnTo>
                            <a:pt x="89040" y="137601"/>
                          </a:lnTo>
                          <a:lnTo>
                            <a:pt x="66681" y="109388"/>
                          </a:lnTo>
                          <a:lnTo>
                            <a:pt x="44322" y="137601"/>
                          </a:lnTo>
                          <a:lnTo>
                            <a:pt x="19739" y="118118"/>
                          </a:lnTo>
                          <a:lnTo>
                            <a:pt x="46670" y="84138"/>
                          </a:lnTo>
                          <a:close/>
                        </a:path>
                      </a:pathLst>
                    </a:custGeom>
                    <a:solidFill>
                      <a:srgbClr val="FF0000"/>
                    </a:solidFill>
                    <a:ln w="9525">
                      <a:solidFill>
                        <a:schemeClr val="tx2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808080">
                          <a:alpha val="34999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  <a:latin typeface="Calibri" charset="0"/>
                      </a:endParaRPr>
                    </a:p>
                  </p:txBody>
                </p:sp>
              </p:grpSp>
              <p:sp>
                <p:nvSpPr>
                  <p:cNvPr id="152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5752812" y="5726013"/>
                    <a:ext cx="3162588" cy="482600"/>
                  </a:xfrm>
                  <a:prstGeom prst="rect">
                    <a:avLst/>
                  </a:prstGeom>
                  <a:noFill/>
                  <a:ln w="9525">
                    <a:solidFill>
                      <a:srgbClr val="4A7EBB"/>
                    </a:solidFill>
                    <a:miter lim="800000"/>
                    <a:headEnd/>
                    <a:tailEnd/>
                  </a:ln>
                  <a:effectLst>
                    <a:outerShdw dist="23000" dir="5400000" rotWithShape="0">
                      <a:srgbClr val="808080">
                        <a:alpha val="34999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/>
                    <a:endParaRPr lang="en-US">
                      <a:solidFill>
                        <a:srgbClr val="FFFFFF"/>
                      </a:solidFill>
                      <a:latin typeface="Calibri" charset="0"/>
                    </a:endParaRPr>
                  </a:p>
                </p:txBody>
              </p:sp>
            </p:grpSp>
            <p:cxnSp>
              <p:nvCxnSpPr>
                <p:cNvPr id="184" name="Straight Connector 183"/>
                <p:cNvCxnSpPr>
                  <a:cxnSpLocks noChangeShapeType="1"/>
                </p:cNvCxnSpPr>
                <p:nvPr/>
              </p:nvCxnSpPr>
              <p:spPr bwMode="auto">
                <a:xfrm rot="10800000" flipV="1">
                  <a:off x="4628780" y="5928793"/>
                  <a:ext cx="895432" cy="115888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  <p:cxnSp>
              <p:nvCxnSpPr>
                <p:cNvPr id="186" name="Straight Connector 185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628780" y="6241531"/>
                  <a:ext cx="895432" cy="169862"/>
                </a:xfrm>
                <a:prstGeom prst="line">
                  <a:avLst/>
                </a:prstGeom>
                <a:noFill/>
                <a:ln w="12700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>
                  <a:outerShdw dist="20000" dir="5400000" rotWithShape="0">
                    <a:srgbClr val="808080">
                      <a:alpha val="37999"/>
                    </a:srgbClr>
                  </a:outerShdw>
                </a:effectLst>
              </p:spPr>
            </p:cxnSp>
          </p:grpSp>
          <p:sp>
            <p:nvSpPr>
              <p:cNvPr id="24590" name="TextBox 104"/>
              <p:cNvSpPr txBox="1">
                <a:spLocks noChangeArrowheads="1"/>
              </p:cNvSpPr>
              <p:nvPr/>
            </p:nvSpPr>
            <p:spPr bwMode="auto">
              <a:xfrm>
                <a:off x="5562600" y="6241892"/>
                <a:ext cx="280119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latin typeface="Courier" charset="0"/>
                  </a:rPr>
                  <a:t>Read 2, Chromosome 1, 12350-12370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29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2057400" y="381000"/>
          <a:ext cx="4934984" cy="248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060944" y="2948974"/>
          <a:ext cx="4949456" cy="2503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5605046"/>
            <a:ext cx="7471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Results from a small, 24-core cluster, with different number of mismatches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578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/>
              <a:t>Michael Schatz. </a:t>
            </a:r>
            <a:r>
              <a:rPr lang="en-US" sz="1000" b="0" dirty="0" err="1" smtClean="0"/>
              <a:t>CloudBurst</a:t>
            </a:r>
            <a:r>
              <a:rPr lang="en-US" sz="1000" b="0" dirty="0" smtClean="0"/>
              <a:t>: Highly Sensitive Read Mapping with MapReduce. Bioinformatics, 2009, </a:t>
            </a:r>
            <a:r>
              <a:rPr lang="en-US" sz="1000" b="0" i="1" dirty="0" smtClean="0"/>
              <a:t>in press</a:t>
            </a:r>
            <a:r>
              <a:rPr lang="en-US" sz="1000" b="0" dirty="0" smtClean="0"/>
              <a:t>.</a:t>
            </a:r>
            <a:endParaRPr lang="en-US" sz="10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133600" y="863025"/>
          <a:ext cx="5080000" cy="313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28800" y="4444425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CloudBurst</a:t>
            </a:r>
            <a:r>
              <a:rPr lang="en-US" dirty="0" smtClean="0"/>
              <a:t> running times for mapping 7M reads to human chromosome 22 with at most 4 mismatches on EC2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578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/>
              <a:t>Michael Schatz. </a:t>
            </a:r>
            <a:r>
              <a:rPr lang="en-US" sz="1000" b="0" dirty="0" err="1" smtClean="0"/>
              <a:t>CloudBurst</a:t>
            </a:r>
            <a:r>
              <a:rPr lang="en-US" sz="1000" b="0" dirty="0" smtClean="0"/>
              <a:t>: Highly Sensitive Read Mapping with MapReduce. Bioinformatics, 2009, </a:t>
            </a:r>
            <a:r>
              <a:rPr lang="en-US" sz="1000" b="0" i="1" dirty="0" smtClean="0"/>
              <a:t>in press</a:t>
            </a:r>
            <a:r>
              <a:rPr lang="en-US" sz="1000" b="0" dirty="0" smtClean="0"/>
              <a:t>.</a:t>
            </a:r>
            <a:endParaRPr lang="en-US" sz="10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Wait, no reference?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smtClean="0"/>
              <a:t>de Bruijn Graph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500" dirty="0" err="1" smtClean="0"/>
              <a:t>D</a:t>
            </a:r>
            <a:r>
              <a:rPr lang="en-US" sz="2500" baseline="-25000" dirty="0" err="1" smtClean="0"/>
              <a:t>k</a:t>
            </a:r>
            <a:r>
              <a:rPr lang="en-US" sz="2500" dirty="0" smtClean="0"/>
              <a:t> = (V,E)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 smtClean="0"/>
              <a:t>V = All length-k </a:t>
            </a:r>
            <a:r>
              <a:rPr lang="en-US" sz="2100" dirty="0" err="1" smtClean="0"/>
              <a:t>subfragments</a:t>
            </a:r>
            <a:r>
              <a:rPr lang="en-US" sz="2100" dirty="0" smtClean="0"/>
              <a:t> (k &gt; l)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 smtClean="0"/>
              <a:t>E = Directed edges between consecutive </a:t>
            </a:r>
            <a:r>
              <a:rPr lang="en-US" sz="2100" dirty="0" err="1" smtClean="0"/>
              <a:t>subfragments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1900" dirty="0" smtClean="0"/>
              <a:t>Nodes overlap by k-1 words</a:t>
            </a: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Locally constructed graph reveals the global sequence structure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Overlaps implicitly computed</a:t>
            </a:r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500" dirty="0" smtClean="0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687387" y="2819400"/>
            <a:ext cx="6399213" cy="810399"/>
            <a:chOff x="533400" y="1095375"/>
            <a:chExt cx="6399213" cy="810399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642938" y="1628775"/>
              <a:ext cx="6289675" cy="276999"/>
              <a:chOff x="642938" y="3352800"/>
              <a:chExt cx="6289675" cy="276999"/>
            </a:xfrm>
          </p:grpSpPr>
          <p:sp>
            <p:nvSpPr>
              <p:cNvPr id="22537" name="TextBox 99"/>
              <p:cNvSpPr txBox="1">
                <a:spLocks noChangeArrowheads="1"/>
              </p:cNvSpPr>
              <p:nvPr/>
            </p:nvSpPr>
            <p:spPr bwMode="auto">
              <a:xfrm>
                <a:off x="3659188" y="3352800"/>
                <a:ext cx="133722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It was the best </a:t>
                </a:r>
              </a:p>
            </p:txBody>
          </p:sp>
          <p:sp>
            <p:nvSpPr>
              <p:cNvPr id="22538" name="TextBox 103"/>
              <p:cNvSpPr txBox="1">
                <a:spLocks noChangeArrowheads="1"/>
              </p:cNvSpPr>
              <p:nvPr/>
            </p:nvSpPr>
            <p:spPr bwMode="auto">
              <a:xfrm>
                <a:off x="5607050" y="3352800"/>
                <a:ext cx="1325563" cy="27622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was the best of</a:t>
                </a:r>
              </a:p>
            </p:txBody>
          </p:sp>
          <p:sp>
            <p:nvSpPr>
              <p:cNvPr id="22539" name="TextBox 24"/>
              <p:cNvSpPr txBox="1">
                <a:spLocks noChangeArrowheads="1"/>
              </p:cNvSpPr>
              <p:nvPr/>
            </p:nvSpPr>
            <p:spPr bwMode="auto">
              <a:xfrm>
                <a:off x="642938" y="3352800"/>
                <a:ext cx="152317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It was the best of </a:t>
                </a:r>
              </a:p>
            </p:txBody>
          </p:sp>
          <p:cxnSp>
            <p:nvCxnSpPr>
              <p:cNvPr id="36" name="Straight Arrow Connector 35"/>
              <p:cNvCxnSpPr>
                <a:cxnSpLocks noChangeShapeType="1"/>
                <a:stCxn id="22537" idx="3"/>
                <a:endCxn id="22538" idx="1"/>
              </p:cNvCxnSpPr>
              <p:nvPr/>
            </p:nvCxnSpPr>
            <p:spPr bwMode="auto">
              <a:xfrm flipV="1">
                <a:off x="4996414" y="3490913"/>
                <a:ext cx="610636" cy="387"/>
              </a:xfrm>
              <a:prstGeom prst="straightConnector1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 type="arrow" w="med" len="med"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  <p:sp>
          <p:nvSpPr>
            <p:cNvPr id="22535" name="TextBox 43"/>
            <p:cNvSpPr txBox="1">
              <a:spLocks noChangeArrowheads="1"/>
            </p:cNvSpPr>
            <p:nvPr/>
          </p:nvSpPr>
          <p:spPr bwMode="auto">
            <a:xfrm>
              <a:off x="533400" y="1095375"/>
              <a:ext cx="2032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Original Fragment</a:t>
              </a:r>
            </a:p>
          </p:txBody>
        </p:sp>
        <p:sp>
          <p:nvSpPr>
            <p:cNvPr id="22536" name="TextBox 44"/>
            <p:cNvSpPr txBox="1">
              <a:spLocks noChangeArrowheads="1"/>
            </p:cNvSpPr>
            <p:nvPr/>
          </p:nvSpPr>
          <p:spPr bwMode="auto">
            <a:xfrm>
              <a:off x="3581400" y="1171575"/>
              <a:ext cx="16478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Directed Edge</a:t>
              </a:r>
            </a:p>
          </p:txBody>
        </p:sp>
      </p:grpSp>
      <p:sp>
        <p:nvSpPr>
          <p:cNvPr id="22533" name="TextBox 45"/>
          <p:cNvSpPr txBox="1">
            <a:spLocks noChangeArrowheads="1"/>
          </p:cNvSpPr>
          <p:nvPr/>
        </p:nvSpPr>
        <p:spPr bwMode="auto">
          <a:xfrm>
            <a:off x="0" y="6611779"/>
            <a:ext cx="46185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 smtClean="0"/>
              <a:t>(de </a:t>
            </a:r>
            <a:r>
              <a:rPr lang="en-US" sz="1000" b="0" dirty="0" err="1"/>
              <a:t>Bruijn</a:t>
            </a:r>
            <a:r>
              <a:rPr lang="en-US" sz="1000" b="0" dirty="0"/>
              <a:t>, </a:t>
            </a:r>
            <a:r>
              <a:rPr lang="en-US" sz="1000" b="0" dirty="0" smtClean="0"/>
              <a:t>1946; </a:t>
            </a:r>
            <a:r>
              <a:rPr lang="en-US" sz="1000" b="0" dirty="0" err="1" smtClean="0"/>
              <a:t>Idury</a:t>
            </a:r>
            <a:r>
              <a:rPr lang="en-US" sz="1000" b="0" dirty="0" smtClean="0"/>
              <a:t> </a:t>
            </a:r>
            <a:r>
              <a:rPr lang="en-US" sz="1000" b="0" dirty="0"/>
              <a:t>and Waterman, </a:t>
            </a:r>
            <a:r>
              <a:rPr lang="en-US" sz="1000" b="0" dirty="0" smtClean="0"/>
              <a:t>1995; </a:t>
            </a:r>
            <a:r>
              <a:rPr lang="en-US" sz="1000" b="0" dirty="0" err="1" smtClean="0"/>
              <a:t>Pevzner</a:t>
            </a:r>
            <a:r>
              <a:rPr lang="en-US" sz="1000" b="0" dirty="0"/>
              <a:t>, Tang, Waterman, </a:t>
            </a:r>
            <a:r>
              <a:rPr lang="en-US" sz="1000" b="0" dirty="0" smtClean="0"/>
              <a:t>2001)</a:t>
            </a:r>
            <a:endParaRPr lang="en-US" sz="10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de </a:t>
            </a:r>
            <a:r>
              <a:rPr lang="en-US" sz="4000" dirty="0" err="1" smtClean="0"/>
              <a:t>Bruijn</a:t>
            </a:r>
            <a:r>
              <a:rPr lang="en-US" sz="4000" dirty="0" smtClean="0"/>
              <a:t> Graph Assembly</a:t>
            </a:r>
          </a:p>
        </p:txBody>
      </p:sp>
      <p:sp>
        <p:nvSpPr>
          <p:cNvPr id="22538" name="TextBox 121"/>
          <p:cNvSpPr txBox="1">
            <a:spLocks noChangeArrowheads="1"/>
          </p:cNvSpPr>
          <p:nvPr/>
        </p:nvSpPr>
        <p:spPr bwMode="auto">
          <a:xfrm>
            <a:off x="6019800" y="3665537"/>
            <a:ext cx="18002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age of foolishness</a:t>
            </a: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186773" y="990600"/>
            <a:ext cx="1642027" cy="1794252"/>
            <a:chOff x="186773" y="533400"/>
            <a:chExt cx="1642027" cy="1794252"/>
          </a:xfrm>
        </p:grpSpPr>
        <p:grpSp>
          <p:nvGrpSpPr>
            <p:cNvPr id="4" name="Group 122"/>
            <p:cNvGrpSpPr>
              <a:grpSpLocks/>
            </p:cNvGrpSpPr>
            <p:nvPr/>
          </p:nvGrpSpPr>
          <p:grpSpPr bwMode="auto">
            <a:xfrm>
              <a:off x="186773" y="533400"/>
              <a:ext cx="1622354" cy="1579564"/>
              <a:chOff x="491551" y="1309300"/>
              <a:chExt cx="1622024" cy="1579768"/>
            </a:xfrm>
          </p:grpSpPr>
          <p:sp>
            <p:nvSpPr>
              <p:cNvPr id="23598" name="TextBox 99"/>
              <p:cNvSpPr txBox="1">
                <a:spLocks noChangeArrowheads="1"/>
              </p:cNvSpPr>
              <p:nvPr/>
            </p:nvSpPr>
            <p:spPr bwMode="auto">
              <a:xfrm>
                <a:off x="491551" y="1309300"/>
                <a:ext cx="1336954" cy="27703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It was the best </a:t>
                </a:r>
              </a:p>
            </p:txBody>
          </p:sp>
          <p:sp>
            <p:nvSpPr>
              <p:cNvPr id="23599" name="TextBox 101"/>
              <p:cNvSpPr txBox="1">
                <a:spLocks noChangeArrowheads="1"/>
              </p:cNvSpPr>
              <p:nvPr/>
            </p:nvSpPr>
            <p:spPr bwMode="auto">
              <a:xfrm>
                <a:off x="761923" y="2612069"/>
                <a:ext cx="1351652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best of times, it</a:t>
                </a:r>
              </a:p>
            </p:txBody>
          </p:sp>
          <p:sp>
            <p:nvSpPr>
              <p:cNvPr id="23600" name="TextBox 103"/>
              <p:cNvSpPr txBox="1">
                <a:spLocks noChangeArrowheads="1"/>
              </p:cNvSpPr>
              <p:nvPr/>
            </p:nvSpPr>
            <p:spPr bwMode="auto">
              <a:xfrm>
                <a:off x="568676" y="1743556"/>
                <a:ext cx="132600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was the best of</a:t>
                </a:r>
              </a:p>
            </p:txBody>
          </p:sp>
          <p:sp>
            <p:nvSpPr>
              <p:cNvPr id="23601" name="TextBox 104"/>
              <p:cNvSpPr txBox="1">
                <a:spLocks noChangeArrowheads="1"/>
              </p:cNvSpPr>
              <p:nvPr/>
            </p:nvSpPr>
            <p:spPr bwMode="auto">
              <a:xfrm>
                <a:off x="576817" y="2177812"/>
                <a:ext cx="148024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best of times,</a:t>
                </a:r>
              </a:p>
            </p:txBody>
          </p:sp>
        </p:grpSp>
        <p:cxnSp>
          <p:nvCxnSpPr>
            <p:cNvPr id="129" name="Straight Arrow Connector 128"/>
            <p:cNvCxnSpPr>
              <a:cxnSpLocks noChangeShapeType="1"/>
              <a:stCxn id="23598" idx="2"/>
              <a:endCxn id="23600" idx="0"/>
            </p:cNvCxnSpPr>
            <p:nvPr/>
          </p:nvCxnSpPr>
          <p:spPr bwMode="auto">
            <a:xfrm rot="16200000" flipH="1">
              <a:off x="812619" y="853167"/>
              <a:ext cx="157201" cy="71664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1" name="Straight Arrow Connector 130"/>
            <p:cNvCxnSpPr>
              <a:cxnSpLocks noChangeShapeType="1"/>
              <a:stCxn id="23600" idx="2"/>
              <a:endCxn id="23601" idx="0"/>
            </p:cNvCxnSpPr>
            <p:nvPr/>
          </p:nvCxnSpPr>
          <p:spPr bwMode="auto">
            <a:xfrm rot="16200000" flipH="1">
              <a:off x="891071" y="1280542"/>
              <a:ext cx="157237" cy="85277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3" name="Straight Arrow Connector 132"/>
            <p:cNvCxnSpPr>
              <a:cxnSpLocks noChangeShapeType="1"/>
              <a:stCxn id="23601" idx="2"/>
              <a:endCxn id="23599" idx="0"/>
            </p:cNvCxnSpPr>
            <p:nvPr/>
          </p:nvCxnSpPr>
          <p:spPr bwMode="auto">
            <a:xfrm rot="16200000" flipH="1">
              <a:off x="994127" y="1696964"/>
              <a:ext cx="157238" cy="120836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5" name="Straight Arrow Connector 134"/>
            <p:cNvCxnSpPr>
              <a:cxnSpLocks noChangeShapeType="1"/>
              <a:stCxn id="23599" idx="2"/>
              <a:endCxn id="23591" idx="1"/>
            </p:cNvCxnSpPr>
            <p:nvPr/>
          </p:nvCxnSpPr>
          <p:spPr bwMode="auto">
            <a:xfrm rot="16200000" flipH="1">
              <a:off x="1373638" y="1872490"/>
              <a:ext cx="214688" cy="695636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1828800" y="2646363"/>
            <a:ext cx="1644650" cy="711200"/>
            <a:chOff x="1828800" y="2570163"/>
            <a:chExt cx="1644650" cy="711200"/>
          </a:xfrm>
        </p:grpSpPr>
        <p:grpSp>
          <p:nvGrpSpPr>
            <p:cNvPr id="6" name="Group 123"/>
            <p:cNvGrpSpPr>
              <a:grpSpLocks/>
            </p:cNvGrpSpPr>
            <p:nvPr/>
          </p:nvGrpSpPr>
          <p:grpSpPr bwMode="auto">
            <a:xfrm>
              <a:off x="1828800" y="2570163"/>
              <a:ext cx="1644650" cy="711200"/>
              <a:chOff x="1427007" y="3046324"/>
              <a:chExt cx="1645051" cy="711255"/>
            </a:xfrm>
          </p:grpSpPr>
          <p:sp>
            <p:nvSpPr>
              <p:cNvPr id="23591" name="TextBox 100"/>
              <p:cNvSpPr txBox="1">
                <a:spLocks noChangeArrowheads="1"/>
              </p:cNvSpPr>
              <p:nvPr/>
            </p:nvSpPr>
            <p:spPr bwMode="auto">
              <a:xfrm>
                <a:off x="1427007" y="3046324"/>
                <a:ext cx="1320118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times, it was</a:t>
                </a:r>
              </a:p>
            </p:txBody>
          </p:sp>
          <p:sp>
            <p:nvSpPr>
              <p:cNvPr id="103" name="TextBox 102"/>
              <p:cNvSpPr txBox="1">
                <a:spLocks noChangeArrowheads="1"/>
              </p:cNvSpPr>
              <p:nvPr/>
            </p:nvSpPr>
            <p:spPr bwMode="auto">
              <a:xfrm>
                <a:off x="1647724" y="3481333"/>
                <a:ext cx="1424334" cy="27624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latin typeface="Bookman Old Style" pitchFamily="18" charset="0"/>
                  </a:rPr>
                  <a:t>times, it was the</a:t>
                </a:r>
              </a:p>
            </p:txBody>
          </p:sp>
        </p:grpSp>
        <p:cxnSp>
          <p:nvCxnSpPr>
            <p:cNvPr id="137" name="Straight Arrow Connector 136"/>
            <p:cNvCxnSpPr>
              <a:cxnSpLocks noChangeShapeType="1"/>
            </p:cNvCxnSpPr>
            <p:nvPr/>
          </p:nvCxnSpPr>
          <p:spPr bwMode="auto">
            <a:xfrm rot="16200000" flipH="1">
              <a:off x="2547143" y="2790032"/>
              <a:ext cx="157163" cy="27305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139" name="Straight Arrow Connector 138"/>
          <p:cNvCxnSpPr>
            <a:cxnSpLocks noChangeShapeType="1"/>
          </p:cNvCxnSpPr>
          <p:nvPr/>
        </p:nvCxnSpPr>
        <p:spPr bwMode="auto">
          <a:xfrm flipV="1">
            <a:off x="3473450" y="1814514"/>
            <a:ext cx="488950" cy="140493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3962400" y="1676400"/>
            <a:ext cx="2552700" cy="1579563"/>
            <a:chOff x="3962400" y="1600200"/>
            <a:chExt cx="2552700" cy="1579563"/>
          </a:xfrm>
        </p:grpSpPr>
        <p:grpSp>
          <p:nvGrpSpPr>
            <p:cNvPr id="8" name="Group 124"/>
            <p:cNvGrpSpPr>
              <a:grpSpLocks/>
            </p:cNvGrpSpPr>
            <p:nvPr/>
          </p:nvGrpSpPr>
          <p:grpSpPr bwMode="auto">
            <a:xfrm>
              <a:off x="3962400" y="1600200"/>
              <a:ext cx="2552700" cy="1579563"/>
              <a:chOff x="1972202" y="3914836"/>
              <a:chExt cx="2552073" cy="1579767"/>
            </a:xfrm>
          </p:grpSpPr>
          <p:sp>
            <p:nvSpPr>
              <p:cNvPr id="23585" name="TextBox 105"/>
              <p:cNvSpPr txBox="1">
                <a:spLocks noChangeArrowheads="1"/>
              </p:cNvSpPr>
              <p:nvPr/>
            </p:nvSpPr>
            <p:spPr bwMode="auto">
              <a:xfrm>
                <a:off x="1972202" y="3914836"/>
                <a:ext cx="139012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it was the worst</a:t>
                </a:r>
              </a:p>
            </p:txBody>
          </p:sp>
          <p:sp>
            <p:nvSpPr>
              <p:cNvPr id="23586" name="TextBox 106"/>
              <p:cNvSpPr txBox="1">
                <a:spLocks noChangeArrowheads="1"/>
              </p:cNvSpPr>
              <p:nvPr/>
            </p:nvSpPr>
            <p:spPr bwMode="auto">
              <a:xfrm>
                <a:off x="2262470" y="4349092"/>
                <a:ext cx="142859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was the worst of</a:t>
                </a:r>
              </a:p>
            </p:txBody>
          </p:sp>
          <p:sp>
            <p:nvSpPr>
              <p:cNvPr id="23587" name="TextBox 107"/>
              <p:cNvSpPr txBox="1">
                <a:spLocks noChangeArrowheads="1"/>
              </p:cNvSpPr>
              <p:nvPr/>
            </p:nvSpPr>
            <p:spPr bwMode="auto">
              <a:xfrm>
                <a:off x="3070031" y="5217604"/>
                <a:ext cx="145424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worst of times, it</a:t>
                </a:r>
              </a:p>
            </p:txBody>
          </p:sp>
          <p:sp>
            <p:nvSpPr>
              <p:cNvPr id="23588" name="TextBox 118"/>
              <p:cNvSpPr txBox="1">
                <a:spLocks noChangeArrowheads="1"/>
              </p:cNvSpPr>
              <p:nvPr/>
            </p:nvSpPr>
            <p:spPr bwMode="auto">
              <a:xfrm>
                <a:off x="2591210" y="4783348"/>
                <a:ext cx="1578677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worst of times,</a:t>
                </a:r>
              </a:p>
            </p:txBody>
          </p:sp>
        </p:grpSp>
        <p:cxnSp>
          <p:nvCxnSpPr>
            <p:cNvPr id="141" name="Straight Arrow Connector 140"/>
            <p:cNvCxnSpPr>
              <a:cxnSpLocks noChangeShapeType="1"/>
            </p:cNvCxnSpPr>
            <p:nvPr/>
          </p:nvCxnSpPr>
          <p:spPr bwMode="auto">
            <a:xfrm rot="16200000" flipH="1">
              <a:off x="4733132" y="1801018"/>
              <a:ext cx="158750" cy="309563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43" name="Straight Arrow Connector 142"/>
            <p:cNvCxnSpPr>
              <a:cxnSpLocks noChangeShapeType="1"/>
            </p:cNvCxnSpPr>
            <p:nvPr/>
          </p:nvCxnSpPr>
          <p:spPr bwMode="auto">
            <a:xfrm rot="16200000" flipH="1">
              <a:off x="5090319" y="2188369"/>
              <a:ext cx="157163" cy="40322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45" name="Straight Arrow Connector 144"/>
            <p:cNvCxnSpPr>
              <a:cxnSpLocks noChangeShapeType="1"/>
            </p:cNvCxnSpPr>
            <p:nvPr/>
          </p:nvCxnSpPr>
          <p:spPr bwMode="auto">
            <a:xfrm rot="16200000" flipH="1">
              <a:off x="5500687" y="2616201"/>
              <a:ext cx="157163" cy="417512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147" name="Straight Arrow Connector 146"/>
          <p:cNvCxnSpPr>
            <a:cxnSpLocks noChangeShapeType="1"/>
          </p:cNvCxnSpPr>
          <p:nvPr/>
        </p:nvCxnSpPr>
        <p:spPr bwMode="auto">
          <a:xfrm>
            <a:off x="3473450" y="3219451"/>
            <a:ext cx="479425" cy="53101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grpSp>
        <p:nvGrpSpPr>
          <p:cNvPr id="9" name="Group 49"/>
          <p:cNvGrpSpPr>
            <a:grpSpLocks/>
          </p:cNvGrpSpPr>
          <p:nvPr/>
        </p:nvGrpSpPr>
        <p:grpSpPr bwMode="auto">
          <a:xfrm>
            <a:off x="3952875" y="3611562"/>
            <a:ext cx="1533525" cy="711200"/>
            <a:chOff x="3952875" y="4144963"/>
            <a:chExt cx="1533525" cy="711200"/>
          </a:xfrm>
        </p:grpSpPr>
        <p:sp>
          <p:nvSpPr>
            <p:cNvPr id="23578" name="TextBox 110"/>
            <p:cNvSpPr txBox="1">
              <a:spLocks noChangeArrowheads="1"/>
            </p:cNvSpPr>
            <p:nvPr/>
          </p:nvSpPr>
          <p:spPr bwMode="auto">
            <a:xfrm>
              <a:off x="3952875" y="4144963"/>
              <a:ext cx="1219200" cy="2778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it was the age</a:t>
              </a:r>
            </a:p>
          </p:txBody>
        </p:sp>
        <p:sp>
          <p:nvSpPr>
            <p:cNvPr id="23579" name="TextBox 111"/>
            <p:cNvSpPr txBox="1">
              <a:spLocks noChangeArrowheads="1"/>
            </p:cNvSpPr>
            <p:nvPr/>
          </p:nvSpPr>
          <p:spPr bwMode="auto">
            <a:xfrm>
              <a:off x="4224338" y="4579938"/>
              <a:ext cx="1262062" cy="276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Bookman Old Style" pitchFamily="18" charset="0"/>
                </a:rPr>
                <a:t>was the age of</a:t>
              </a:r>
            </a:p>
          </p:txBody>
        </p:sp>
        <p:cxnSp>
          <p:nvCxnSpPr>
            <p:cNvPr id="149" name="Straight Arrow Connector 148"/>
            <p:cNvCxnSpPr>
              <a:cxnSpLocks noChangeShapeType="1"/>
              <a:stCxn id="23578" idx="2"/>
              <a:endCxn id="23579" idx="0"/>
            </p:cNvCxnSpPr>
            <p:nvPr/>
          </p:nvCxnSpPr>
          <p:spPr bwMode="auto">
            <a:xfrm rot="16200000" flipH="1">
              <a:off x="4630737" y="4354513"/>
              <a:ext cx="157163" cy="293688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151" name="Straight Arrow Connector 150"/>
          <p:cNvCxnSpPr>
            <a:cxnSpLocks noChangeShapeType="1"/>
          </p:cNvCxnSpPr>
          <p:nvPr/>
        </p:nvCxnSpPr>
        <p:spPr bwMode="auto">
          <a:xfrm>
            <a:off x="5486400" y="4184649"/>
            <a:ext cx="533400" cy="2000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6019800" y="4246562"/>
            <a:ext cx="2808288" cy="1579562"/>
            <a:chOff x="6019800" y="4779963"/>
            <a:chExt cx="2808288" cy="1579562"/>
          </a:xfrm>
        </p:grpSpPr>
        <p:grpSp>
          <p:nvGrpSpPr>
            <p:cNvPr id="11" name="Group 126"/>
            <p:cNvGrpSpPr>
              <a:grpSpLocks/>
            </p:cNvGrpSpPr>
            <p:nvPr/>
          </p:nvGrpSpPr>
          <p:grpSpPr bwMode="auto">
            <a:xfrm>
              <a:off x="6019800" y="4779963"/>
              <a:ext cx="2808288" cy="1579562"/>
              <a:chOff x="3705269" y="6520372"/>
              <a:chExt cx="2807678" cy="1579767"/>
            </a:xfrm>
          </p:grpSpPr>
          <p:sp>
            <p:nvSpPr>
              <p:cNvPr id="23574" name="TextBox 112"/>
              <p:cNvSpPr txBox="1">
                <a:spLocks noChangeArrowheads="1"/>
              </p:cNvSpPr>
              <p:nvPr/>
            </p:nvSpPr>
            <p:spPr bwMode="auto">
              <a:xfrm>
                <a:off x="3705269" y="6520372"/>
                <a:ext cx="1581833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the age of wisdom,</a:t>
                </a:r>
              </a:p>
            </p:txBody>
          </p:sp>
          <p:sp>
            <p:nvSpPr>
              <p:cNvPr id="23575" name="TextBox 113"/>
              <p:cNvSpPr txBox="1">
                <a:spLocks noChangeArrowheads="1"/>
              </p:cNvSpPr>
              <p:nvPr/>
            </p:nvSpPr>
            <p:spPr bwMode="auto">
              <a:xfrm>
                <a:off x="4187246" y="6954628"/>
                <a:ext cx="1454244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age of wisdom, it</a:t>
                </a:r>
              </a:p>
            </p:txBody>
          </p:sp>
          <p:sp>
            <p:nvSpPr>
              <p:cNvPr id="23576" name="TextBox 114"/>
              <p:cNvSpPr txBox="1">
                <a:spLocks noChangeArrowheads="1"/>
              </p:cNvSpPr>
              <p:nvPr/>
            </p:nvSpPr>
            <p:spPr bwMode="auto">
              <a:xfrm>
                <a:off x="4541634" y="7388884"/>
                <a:ext cx="1483249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of wisdom, it was</a:t>
                </a:r>
              </a:p>
            </p:txBody>
          </p:sp>
          <p:sp>
            <p:nvSpPr>
              <p:cNvPr id="23577" name="TextBox 115"/>
              <p:cNvSpPr txBox="1">
                <a:spLocks noChangeArrowheads="1"/>
              </p:cNvSpPr>
              <p:nvPr/>
            </p:nvSpPr>
            <p:spPr bwMode="auto">
              <a:xfrm>
                <a:off x="4925027" y="7823140"/>
                <a:ext cx="1587920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>
                    <a:latin typeface="Bookman Old Style" pitchFamily="18" charset="0"/>
                  </a:rPr>
                  <a:t>wisdom, it was the</a:t>
                </a:r>
              </a:p>
            </p:txBody>
          </p:sp>
        </p:grpSp>
        <p:cxnSp>
          <p:nvCxnSpPr>
            <p:cNvPr id="153" name="Straight Arrow Connector 152"/>
            <p:cNvCxnSpPr>
              <a:cxnSpLocks noChangeShapeType="1"/>
            </p:cNvCxnSpPr>
            <p:nvPr/>
          </p:nvCxnSpPr>
          <p:spPr bwMode="auto">
            <a:xfrm rot="16200000" flipH="1">
              <a:off x="6941343" y="4926807"/>
              <a:ext cx="157163" cy="4191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5" name="Straight Arrow Connector 154"/>
            <p:cNvCxnSpPr>
              <a:cxnSpLocks noChangeShapeType="1"/>
            </p:cNvCxnSpPr>
            <p:nvPr/>
          </p:nvCxnSpPr>
          <p:spPr bwMode="auto">
            <a:xfrm rot="16200000" flipH="1">
              <a:off x="7335044" y="5385594"/>
              <a:ext cx="157162" cy="3683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7" name="Straight Arrow Connector 156"/>
            <p:cNvCxnSpPr>
              <a:cxnSpLocks noChangeShapeType="1"/>
            </p:cNvCxnSpPr>
            <p:nvPr/>
          </p:nvCxnSpPr>
          <p:spPr bwMode="auto">
            <a:xfrm rot="16200000" flipH="1">
              <a:off x="7736682" y="5787231"/>
              <a:ext cx="157162" cy="43497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160" name="Straight Arrow Connector 159"/>
          <p:cNvCxnSpPr>
            <a:cxnSpLocks noChangeShapeType="1"/>
            <a:endCxn id="22538" idx="1"/>
          </p:cNvCxnSpPr>
          <p:nvPr/>
        </p:nvCxnSpPr>
        <p:spPr bwMode="auto">
          <a:xfrm flipV="1">
            <a:off x="5486400" y="3803649"/>
            <a:ext cx="533400" cy="381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65" name="Elbow Connector 164"/>
          <p:cNvCxnSpPr>
            <a:cxnSpLocks noChangeShapeType="1"/>
          </p:cNvCxnSpPr>
          <p:nvPr/>
        </p:nvCxnSpPr>
        <p:spPr bwMode="auto">
          <a:xfrm flipH="1" flipV="1">
            <a:off x="2563813" y="1477963"/>
            <a:ext cx="3951287" cy="1639887"/>
          </a:xfrm>
          <a:prstGeom prst="bentConnector3">
            <a:avLst>
              <a:gd name="adj1" fmla="val -5787"/>
            </a:avLst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67" name="Straight Arrow Connector 166"/>
          <p:cNvCxnSpPr>
            <a:cxnSpLocks noChangeShapeType="1"/>
          </p:cNvCxnSpPr>
          <p:nvPr/>
        </p:nvCxnSpPr>
        <p:spPr bwMode="auto">
          <a:xfrm rot="5400000">
            <a:off x="1980407" y="2062956"/>
            <a:ext cx="1168400" cy="15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1" name="Shape 170"/>
          <p:cNvCxnSpPr>
            <a:cxnSpLocks noChangeShapeType="1"/>
          </p:cNvCxnSpPr>
          <p:nvPr/>
        </p:nvCxnSpPr>
        <p:spPr bwMode="auto">
          <a:xfrm rot="5400000">
            <a:off x="5672137" y="3659187"/>
            <a:ext cx="193675" cy="4527550"/>
          </a:xfrm>
          <a:prstGeom prst="bentConnector2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3" name="Straight Arrow Connector 172"/>
          <p:cNvCxnSpPr>
            <a:cxnSpLocks noChangeShapeType="1"/>
          </p:cNvCxnSpPr>
          <p:nvPr/>
        </p:nvCxnSpPr>
        <p:spPr bwMode="auto">
          <a:xfrm rot="5400000" flipH="1" flipV="1">
            <a:off x="2593975" y="4660899"/>
            <a:ext cx="2270125" cy="4476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5" name="Straight Arrow Connector 174"/>
          <p:cNvCxnSpPr>
            <a:cxnSpLocks noChangeShapeType="1"/>
            <a:stCxn id="22538" idx="3"/>
          </p:cNvCxnSpPr>
          <p:nvPr/>
        </p:nvCxnSpPr>
        <p:spPr bwMode="auto">
          <a:xfrm>
            <a:off x="7820025" y="3803649"/>
            <a:ext cx="117157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 animBg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Compressed de Bruijn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Unambiguous non-branching paths replaced by single nodes</a:t>
            </a:r>
          </a:p>
          <a:p>
            <a:r>
              <a:rPr lang="en-US" sz="2000" dirty="0" smtClean="0"/>
              <a:t>An </a:t>
            </a:r>
            <a:r>
              <a:rPr lang="en-US" sz="2000" dirty="0" err="1" smtClean="0"/>
              <a:t>Eulerian</a:t>
            </a:r>
            <a:r>
              <a:rPr lang="en-US" sz="2000" dirty="0" smtClean="0"/>
              <a:t> traversal of the graph spells a compatible reconstruction of the original text</a:t>
            </a:r>
          </a:p>
          <a:p>
            <a:pPr lvl="1"/>
            <a:r>
              <a:rPr lang="en-US" sz="1800" dirty="0" smtClean="0"/>
              <a:t>There may be many traversals of the graph</a:t>
            </a:r>
          </a:p>
          <a:p>
            <a:r>
              <a:rPr lang="en-US" sz="2000" dirty="0" smtClean="0"/>
              <a:t>Different sequences can have the same string graph</a:t>
            </a:r>
          </a:p>
          <a:p>
            <a:pPr lvl="1"/>
            <a:r>
              <a:rPr lang="en-US" sz="1800" dirty="0" smtClean="0"/>
              <a:t>It was the best of times, </a:t>
            </a:r>
            <a:r>
              <a:rPr lang="en-US" sz="1800" dirty="0" smtClean="0">
                <a:solidFill>
                  <a:schemeClr val="accent6"/>
                </a:solidFill>
              </a:rPr>
              <a:t>it was the worst of times, it was the worst of times</a:t>
            </a:r>
            <a:r>
              <a:rPr lang="en-US" sz="1800" dirty="0" smtClean="0"/>
              <a:t>, it was the age of wisdom, it was the age of foolishness, …</a:t>
            </a:r>
          </a:p>
          <a:p>
            <a:pPr lvl="1"/>
            <a:endParaRPr lang="en-US" sz="1800" dirty="0" smtClean="0"/>
          </a:p>
        </p:txBody>
      </p: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1828800" y="1833563"/>
            <a:ext cx="1658938" cy="277812"/>
          </a:xfrm>
          <a:prstGeom prst="rect">
            <a:avLst/>
          </a:prstGeom>
          <a:gradFill rotWithShape="1">
            <a:gsLst>
              <a:gs pos="0">
                <a:srgbClr val="FFF6D8"/>
              </a:gs>
              <a:gs pos="64999">
                <a:srgbClr val="FFE9A1"/>
              </a:gs>
              <a:gs pos="100000">
                <a:srgbClr val="FFE379"/>
              </a:gs>
            </a:gsLst>
            <a:lin ang="5400000" scaled="1"/>
          </a:gradFill>
          <a:ln w="9525">
            <a:solidFill>
              <a:srgbClr val="FEB60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 of times, it was the</a:t>
            </a:r>
          </a:p>
        </p:txBody>
      </p:sp>
      <p:sp>
        <p:nvSpPr>
          <p:cNvPr id="24581" name="TextBox 101"/>
          <p:cNvSpPr txBox="1">
            <a:spLocks noChangeArrowheads="1"/>
          </p:cNvSpPr>
          <p:nvPr/>
        </p:nvSpPr>
        <p:spPr bwMode="auto">
          <a:xfrm>
            <a:off x="228600" y="1066800"/>
            <a:ext cx="2133600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It was the best of times, it</a:t>
            </a:r>
          </a:p>
        </p:txBody>
      </p:sp>
      <p:sp>
        <p:nvSpPr>
          <p:cNvPr id="23558" name="TextBox 110"/>
          <p:cNvSpPr txBox="1">
            <a:spLocks noChangeArrowheads="1"/>
          </p:cNvSpPr>
          <p:nvPr/>
        </p:nvSpPr>
        <p:spPr bwMode="auto">
          <a:xfrm>
            <a:off x="3952875" y="2446338"/>
            <a:ext cx="1416050" cy="276225"/>
          </a:xfrm>
          <a:prstGeom prst="rect">
            <a:avLst/>
          </a:prstGeom>
          <a:gradFill rotWithShape="1">
            <a:gsLst>
              <a:gs pos="0">
                <a:srgbClr val="E6F6FC"/>
              </a:gs>
              <a:gs pos="64999">
                <a:srgbClr val="C0E6F5"/>
              </a:gs>
              <a:gs pos="100000">
                <a:srgbClr val="A5DDF3"/>
              </a:gs>
            </a:gsLst>
            <a:lin ang="5400000" scaled="1"/>
          </a:gradFill>
          <a:ln w="9525">
            <a:solidFill>
              <a:srgbClr val="348FA6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Bookman Old Style" pitchFamily="18" charset="0"/>
              </a:rPr>
              <a:t>it was the age of</a:t>
            </a:r>
          </a:p>
        </p:txBody>
      </p:sp>
      <p:sp>
        <p:nvSpPr>
          <p:cNvPr id="24583" name="TextBox 112"/>
          <p:cNvSpPr txBox="1">
            <a:spLocks noChangeArrowheads="1"/>
          </p:cNvSpPr>
          <p:nvPr/>
        </p:nvSpPr>
        <p:spPr bwMode="auto">
          <a:xfrm>
            <a:off x="5943600" y="2616200"/>
            <a:ext cx="2365375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age of wisdom, it was the</a:t>
            </a:r>
          </a:p>
        </p:txBody>
      </p:sp>
      <p:sp>
        <p:nvSpPr>
          <p:cNvPr id="24584" name="TextBox 105"/>
          <p:cNvSpPr txBox="1">
            <a:spLocks noChangeArrowheads="1"/>
          </p:cNvSpPr>
          <p:nvPr/>
        </p:nvSpPr>
        <p:spPr bwMode="auto">
          <a:xfrm>
            <a:off x="3952875" y="1444625"/>
            <a:ext cx="2236788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it was the worst of times, it</a:t>
            </a:r>
          </a:p>
        </p:txBody>
      </p:sp>
      <p:sp>
        <p:nvSpPr>
          <p:cNvPr id="24585" name="TextBox 121"/>
          <p:cNvSpPr txBox="1">
            <a:spLocks noChangeArrowheads="1"/>
          </p:cNvSpPr>
          <p:nvPr/>
        </p:nvSpPr>
        <p:spPr bwMode="auto">
          <a:xfrm>
            <a:off x="5943600" y="2035175"/>
            <a:ext cx="180022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>
                <a:latin typeface="Bookman Old Style" pitchFamily="18" charset="0"/>
              </a:rPr>
              <a:t>the age of foolishness</a:t>
            </a:r>
          </a:p>
        </p:txBody>
      </p:sp>
      <p:cxnSp>
        <p:nvCxnSpPr>
          <p:cNvPr id="135" name="Straight Arrow Connector 134"/>
          <p:cNvCxnSpPr>
            <a:cxnSpLocks noChangeShapeType="1"/>
          </p:cNvCxnSpPr>
          <p:nvPr/>
        </p:nvCxnSpPr>
        <p:spPr bwMode="auto">
          <a:xfrm rot="16200000" flipH="1">
            <a:off x="1754982" y="1264444"/>
            <a:ext cx="457200" cy="61753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39" name="Straight Arrow Connector 138"/>
          <p:cNvCxnSpPr>
            <a:cxnSpLocks noChangeShapeType="1"/>
            <a:stCxn id="103" idx="3"/>
            <a:endCxn id="24584" idx="1"/>
          </p:cNvCxnSpPr>
          <p:nvPr/>
        </p:nvCxnSpPr>
        <p:spPr bwMode="auto">
          <a:xfrm flipV="1">
            <a:off x="3487738" y="1582738"/>
            <a:ext cx="465137" cy="3905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47" name="Straight Arrow Connector 146"/>
          <p:cNvCxnSpPr>
            <a:cxnSpLocks noChangeShapeType="1"/>
            <a:stCxn id="103" idx="3"/>
            <a:endCxn id="23558" idx="1"/>
          </p:cNvCxnSpPr>
          <p:nvPr/>
        </p:nvCxnSpPr>
        <p:spPr bwMode="auto">
          <a:xfrm>
            <a:off x="3487738" y="1973263"/>
            <a:ext cx="465137" cy="6111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51" name="Straight Arrow Connector 150"/>
          <p:cNvCxnSpPr>
            <a:cxnSpLocks noChangeShapeType="1"/>
          </p:cNvCxnSpPr>
          <p:nvPr/>
        </p:nvCxnSpPr>
        <p:spPr bwMode="auto">
          <a:xfrm>
            <a:off x="5410200" y="2554288"/>
            <a:ext cx="533400" cy="20161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60" name="Straight Arrow Connector 159"/>
          <p:cNvCxnSpPr>
            <a:cxnSpLocks noChangeShapeType="1"/>
            <a:endCxn id="24585" idx="1"/>
          </p:cNvCxnSpPr>
          <p:nvPr/>
        </p:nvCxnSpPr>
        <p:spPr bwMode="auto">
          <a:xfrm flipV="1">
            <a:off x="5410200" y="2173288"/>
            <a:ext cx="533400" cy="381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1" name="Shape 170"/>
          <p:cNvCxnSpPr>
            <a:cxnSpLocks noChangeShapeType="1"/>
          </p:cNvCxnSpPr>
          <p:nvPr/>
        </p:nvCxnSpPr>
        <p:spPr bwMode="auto">
          <a:xfrm rot="10800000" flipV="1">
            <a:off x="4572000" y="2894013"/>
            <a:ext cx="2400300" cy="250825"/>
          </a:xfrm>
          <a:prstGeom prst="bentConnector3">
            <a:avLst>
              <a:gd name="adj1" fmla="val -264"/>
            </a:avLst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3" name="Straight Arrow Connector 172"/>
          <p:cNvCxnSpPr>
            <a:cxnSpLocks noChangeShapeType="1"/>
          </p:cNvCxnSpPr>
          <p:nvPr/>
        </p:nvCxnSpPr>
        <p:spPr bwMode="auto">
          <a:xfrm rot="5400000" flipH="1" flipV="1">
            <a:off x="4361656" y="2934494"/>
            <a:ext cx="42227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5" name="Straight Arrow Connector 174"/>
          <p:cNvCxnSpPr>
            <a:cxnSpLocks noChangeShapeType="1"/>
            <a:stCxn id="24585" idx="3"/>
          </p:cNvCxnSpPr>
          <p:nvPr/>
        </p:nvCxnSpPr>
        <p:spPr bwMode="auto">
          <a:xfrm>
            <a:off x="7743825" y="2173288"/>
            <a:ext cx="1171575" cy="15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5" name="Shape 170"/>
          <p:cNvCxnSpPr>
            <a:cxnSpLocks noChangeShapeType="1"/>
          </p:cNvCxnSpPr>
          <p:nvPr/>
        </p:nvCxnSpPr>
        <p:spPr bwMode="auto">
          <a:xfrm rot="10800000">
            <a:off x="2743200" y="1227138"/>
            <a:ext cx="2320925" cy="200025"/>
          </a:xfrm>
          <a:prstGeom prst="bentConnector3">
            <a:avLst>
              <a:gd name="adj1" fmla="val -810"/>
            </a:avLst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 rot="5400000">
            <a:off x="2440781" y="1531144"/>
            <a:ext cx="60642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Thoughts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6002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/>
              <a:t>Why is this different?</a:t>
            </a:r>
          </a:p>
          <a:p>
            <a:pPr algn="ctr"/>
            <a:r>
              <a:rPr lang="en-US" sz="1200" b="0" dirty="0" smtClean="0"/>
              <a:t>Introduction to MapReduce</a:t>
            </a:r>
          </a:p>
          <a:p>
            <a:pPr algn="ctr"/>
            <a:r>
              <a:rPr lang="en-US" sz="1200" b="0" dirty="0" smtClean="0"/>
              <a:t>Graph algorithms</a:t>
            </a:r>
          </a:p>
          <a:p>
            <a:pPr algn="ctr"/>
            <a:r>
              <a:rPr lang="en-US" sz="1200" b="0" dirty="0" smtClean="0"/>
              <a:t>MapReduce algorithm design</a:t>
            </a:r>
          </a:p>
          <a:p>
            <a:pPr algn="ctr"/>
            <a:r>
              <a:rPr lang="en-US" sz="1200" b="0" dirty="0" smtClean="0"/>
              <a:t>Indexing and retrieval</a:t>
            </a:r>
          </a:p>
          <a:p>
            <a:pPr algn="ctr"/>
            <a:r>
              <a:rPr lang="en-US" sz="1200" b="0" dirty="0" smtClean="0"/>
              <a:t>Case study: statistical machine translation</a:t>
            </a:r>
          </a:p>
          <a:p>
            <a:pPr algn="ctr"/>
            <a:r>
              <a:rPr lang="en-US" sz="1200" b="0" dirty="0" smtClean="0"/>
              <a:t>Case study: DNA sequence alignment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When is MapReduce appropriate?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 of input data</a:t>
            </a:r>
          </a:p>
          <a:p>
            <a:pPr lvl="1"/>
            <a:r>
              <a:rPr lang="en-US" dirty="0" smtClean="0"/>
              <a:t>(e.g., compute statistics over large amounts of text)</a:t>
            </a:r>
          </a:p>
          <a:p>
            <a:pPr lvl="1"/>
            <a:r>
              <a:rPr lang="en-US" dirty="0" smtClean="0"/>
              <a:t>Take advantage of distributed storage, data locality, aggregate disk throughput</a:t>
            </a:r>
          </a:p>
          <a:p>
            <a:r>
              <a:rPr lang="en-US" dirty="0" smtClean="0"/>
              <a:t>Lots of intermediate data</a:t>
            </a:r>
          </a:p>
          <a:p>
            <a:pPr lvl="1"/>
            <a:r>
              <a:rPr lang="en-US" dirty="0" smtClean="0"/>
              <a:t>(e.g., postings)</a:t>
            </a:r>
          </a:p>
          <a:p>
            <a:pPr lvl="1"/>
            <a:r>
              <a:rPr lang="en-US" dirty="0" smtClean="0"/>
              <a:t>Take advantage of sorting/shuffling, fault tolerance</a:t>
            </a:r>
          </a:p>
          <a:p>
            <a:r>
              <a:rPr lang="en-US" dirty="0" smtClean="0"/>
              <a:t>Lots of output data</a:t>
            </a:r>
          </a:p>
          <a:p>
            <a:pPr lvl="1"/>
            <a:r>
              <a:rPr lang="en-US" dirty="0" smtClean="0"/>
              <a:t>(e.g., web crawls)</a:t>
            </a:r>
          </a:p>
          <a:p>
            <a:pPr lvl="1"/>
            <a:r>
              <a:rPr lang="en-US" dirty="0" smtClean="0"/>
              <a:t>Avoid contention for shared resources</a:t>
            </a:r>
          </a:p>
          <a:p>
            <a:r>
              <a:rPr lang="en-US" dirty="0" smtClean="0"/>
              <a:t>Relatively little synchronization is necessary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When is MapReduce less appropriate?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fits in memory</a:t>
            </a:r>
          </a:p>
          <a:p>
            <a:r>
              <a:rPr lang="en-US" dirty="0" smtClean="0"/>
              <a:t>Large amounts of shared data is necessary</a:t>
            </a:r>
          </a:p>
          <a:p>
            <a:r>
              <a:rPr lang="en-US" dirty="0" smtClean="0"/>
              <a:t>Fine-grained synchronization is needed</a:t>
            </a:r>
          </a:p>
          <a:p>
            <a:r>
              <a:rPr lang="en-US" dirty="0" smtClean="0"/>
              <a:t>Individual operations are processor-intensive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52400" y="114300"/>
            <a:ext cx="86868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Alternatives to Hadoop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43253"/>
          <a:ext cx="8305800" cy="26822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17221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2"/>
                          </a:solidFill>
                        </a:rPr>
                        <a:t>Pthreads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Open MPI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2"/>
                          </a:solidFill>
                        </a:rPr>
                        <a:t>Hadoop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72214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Programming</a:t>
                      </a:r>
                      <a:r>
                        <a:rPr lang="en-US" sz="1600" b="0" baseline="0" dirty="0" smtClean="0"/>
                        <a:t> model</a:t>
                      </a:r>
                      <a:endParaRPr lang="en-US" sz="1600" b="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shared</a:t>
                      </a:r>
                      <a:r>
                        <a:rPr lang="en-US" sz="1600" baseline="0" dirty="0" smtClean="0"/>
                        <a:t> memory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message-passing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MapReduce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722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Job scheduling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none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with</a:t>
                      </a:r>
                      <a:r>
                        <a:rPr lang="en-US" sz="1600" baseline="0" dirty="0" smtClean="0"/>
                        <a:t> PBS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limited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722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Synchronization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fine only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any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coarse only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722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Distributed storage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722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Fault tolerance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722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Shared</a:t>
                      </a:r>
                      <a:r>
                        <a:rPr lang="en-US" sz="1600" baseline="0" dirty="0" smtClean="0"/>
                        <a:t> memory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limited (MPI-2)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2564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Scale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dozens of threads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10k+ of cores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10k+ cores</a:t>
                      </a:r>
                      <a:endParaRPr lang="en-US" sz="16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753380"/>
            <a:ext cx="7560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 simple distributed programming models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836" y="2286000"/>
            <a:ext cx="4721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cheap commodity clusters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667780"/>
            <a:ext cx="8031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= data-intensive IR research for the masses!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3001" y="2286000"/>
            <a:ext cx="3778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(or utility computing)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210580"/>
            <a:ext cx="5391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 availability of large datasets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What’s next?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Web-scale text processing: luxury → necessity</a:t>
            </a:r>
          </a:p>
          <a:p>
            <a:pPr lvl="1"/>
            <a:r>
              <a:rPr lang="en-US" dirty="0" smtClean="0"/>
              <a:t>Don’t get dismissed as working on “toy problems”!</a:t>
            </a:r>
          </a:p>
          <a:p>
            <a:pPr lvl="1"/>
            <a:r>
              <a:rPr lang="en-US" dirty="0" smtClean="0"/>
              <a:t>Fortunately, cluster computing is being commoditized</a:t>
            </a:r>
          </a:p>
          <a:p>
            <a:r>
              <a:rPr lang="en-US" dirty="0" smtClean="0"/>
              <a:t>It’s all about the right level of abstractions:</a:t>
            </a:r>
          </a:p>
          <a:p>
            <a:pPr lvl="1"/>
            <a:r>
              <a:rPr lang="en-US" dirty="0" smtClean="0"/>
              <a:t>MapReduce is only the beginning…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2057400" y="3962400"/>
            <a:ext cx="5181600" cy="1066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Systems 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</a:b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(architecture, network, etc.)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2057400" y="2819400"/>
            <a:ext cx="5181600" cy="1066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Programming Models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</a:b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(MapReduce…)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2057400" y="1676400"/>
            <a:ext cx="5181600" cy="1066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Applications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</a:b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(NLP,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 IR, ML,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etc.)</a:t>
            </a:r>
          </a:p>
        </p:txBody>
      </p:sp>
      <p:sp>
        <p:nvSpPr>
          <p:cNvPr id="5" name="Down Arrow 4"/>
          <p:cNvSpPr/>
          <p:nvPr/>
        </p:nvSpPr>
        <p:spPr bwMode="auto">
          <a:xfrm>
            <a:off x="1752600" y="1752600"/>
            <a:ext cx="1585245" cy="3200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Down Arrow 5"/>
          <p:cNvSpPr/>
          <p:nvPr/>
        </p:nvSpPr>
        <p:spPr bwMode="auto">
          <a:xfrm flipV="1">
            <a:off x="5958555" y="1752600"/>
            <a:ext cx="1585245" cy="32004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0" y="1120676"/>
            <a:ext cx="91630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2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Questions?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2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Comments</a:t>
            </a:r>
            <a:r>
              <a:rPr lang="en-US" sz="7200" b="1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?</a:t>
            </a:r>
            <a:endParaRPr lang="en-US" sz="7200" b="1" kern="12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 descr="NSF-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486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800px-IBM_logo_sv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5854700"/>
            <a:ext cx="15446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ogo_aws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5715000"/>
            <a:ext cx="18748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google-logo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913312"/>
            <a:ext cx="1927225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ncbi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3612" y="5791200"/>
            <a:ext cx="233838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arp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0200" y="4792183"/>
            <a:ext cx="1676400" cy="922817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52400" y="41148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Thanks to the organizations who support our work:</a:t>
            </a:r>
            <a:endParaRPr lang="en-US" sz="2400" b="0" kern="12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Picture 11" descr="nih_300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00450" y="4743450"/>
            <a:ext cx="971550" cy="971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Topics: Afternoon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Hadoop “Hello World”</a:t>
            </a:r>
          </a:p>
          <a:p>
            <a:r>
              <a:rPr lang="en-US" dirty="0" smtClean="0"/>
              <a:t>Running Hadoop in “standalone” mode</a:t>
            </a:r>
          </a:p>
          <a:p>
            <a:r>
              <a:rPr lang="en-US" dirty="0" smtClean="0"/>
              <a:t>Running Hadoop in distributed mode</a:t>
            </a:r>
          </a:p>
          <a:p>
            <a:r>
              <a:rPr lang="en-US" dirty="0" smtClean="0"/>
              <a:t>Running Hadoop on EC2</a:t>
            </a:r>
          </a:p>
          <a:p>
            <a:r>
              <a:rPr lang="en-US" dirty="0" smtClean="0"/>
              <a:t>Hadoop “nuts and bolts”</a:t>
            </a:r>
          </a:p>
          <a:p>
            <a:r>
              <a:rPr lang="en-US" dirty="0" smtClean="0"/>
              <a:t>Hadoop ecosystem tour</a:t>
            </a:r>
          </a:p>
          <a:p>
            <a:r>
              <a:rPr lang="en-US" dirty="0" smtClean="0"/>
              <a:t>Exercises and “office hours”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hitennoj_honbo_garden-smal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6611779"/>
            <a:ext cx="2595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latin typeface="+mn-lt"/>
              </a:rPr>
              <a:t>Source: Wikipedia “Japanese rock garden”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Hadoop Zen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Thinking at scale comes with a steep learning curve</a:t>
            </a:r>
          </a:p>
          <a:p>
            <a:pPr eaLnBrk="1" hangingPunct="1"/>
            <a:r>
              <a:rPr lang="en-US" dirty="0" smtClean="0"/>
              <a:t>Don’t get frustrated (take a deep breath)…</a:t>
            </a:r>
          </a:p>
          <a:p>
            <a:pPr lvl="1" eaLnBrk="1" hangingPunct="1"/>
            <a:r>
              <a:rPr lang="en-US" dirty="0" smtClean="0"/>
              <a:t>Remember this when you experience those W$*#T@F! moments</a:t>
            </a:r>
          </a:p>
          <a:p>
            <a:pPr eaLnBrk="1" hangingPunct="1"/>
            <a:r>
              <a:rPr lang="en-US" dirty="0" smtClean="0"/>
              <a:t>Hadoop is an immature platform…</a:t>
            </a:r>
          </a:p>
          <a:p>
            <a:pPr lvl="1" eaLnBrk="1" hangingPunct="1"/>
            <a:r>
              <a:rPr lang="en-US" dirty="0" smtClean="0"/>
              <a:t>Bugs, stability issues, even lost data</a:t>
            </a:r>
          </a:p>
          <a:p>
            <a:pPr lvl="1" eaLnBrk="1" hangingPunct="1"/>
            <a:r>
              <a:rPr lang="en-US" dirty="0" smtClean="0"/>
              <a:t>To upgrade or not to upgrade (damned either way)?</a:t>
            </a:r>
          </a:p>
          <a:p>
            <a:pPr lvl="1" eaLnBrk="1" hangingPunct="1"/>
            <a:r>
              <a:rPr lang="en-US" dirty="0" smtClean="0"/>
              <a:t>Poor documentation (read the fine code)</a:t>
            </a:r>
          </a:p>
          <a:p>
            <a:pPr eaLnBrk="1" hangingPunct="1"/>
            <a:r>
              <a:rPr lang="en-US" dirty="0" smtClean="0"/>
              <a:t>But… here lies the path to data nirvana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</a:t>
            </a:r>
            <a:r>
              <a:rPr lang="en-US" baseline="30000" dirty="0" smtClean="0"/>
              <a:t>9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of libraries originally developed for teaching MapReduce at the University of Maryland</a:t>
            </a:r>
          </a:p>
          <a:p>
            <a:pPr lvl="1"/>
            <a:r>
              <a:rPr lang="en-US" dirty="0" smtClean="0"/>
              <a:t>Demos, exercises, etc.</a:t>
            </a:r>
          </a:p>
          <a:p>
            <a:r>
              <a:rPr lang="en-US" dirty="0" smtClean="0"/>
              <a:t>“Eat you own dog food”</a:t>
            </a:r>
          </a:p>
          <a:p>
            <a:pPr lvl="1"/>
            <a:r>
              <a:rPr lang="en-US" dirty="0" smtClean="0"/>
              <a:t>Actively used for a variety of research projects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“Hello World”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in “standalone” mode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in distributed mode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Rectangle 16"/>
          <p:cNvSpPr>
            <a:spLocks noChangeArrowheads="1"/>
          </p:cNvSpPr>
          <p:nvPr/>
        </p:nvSpPr>
        <p:spPr bwMode="auto">
          <a:xfrm>
            <a:off x="3505200" y="1447800"/>
            <a:ext cx="2209800" cy="17526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8" name="Rectangle 20"/>
          <p:cNvSpPr>
            <a:spLocks noChangeArrowheads="1"/>
          </p:cNvSpPr>
          <p:nvPr/>
        </p:nvSpPr>
        <p:spPr bwMode="auto">
          <a:xfrm>
            <a:off x="5867400" y="4343400"/>
            <a:ext cx="2438400" cy="16002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9" name="TextBox 21"/>
          <p:cNvSpPr txBox="1">
            <a:spLocks noChangeArrowheads="1"/>
          </p:cNvSpPr>
          <p:nvPr/>
        </p:nvSpPr>
        <p:spPr bwMode="auto">
          <a:xfrm>
            <a:off x="3505200" y="1447800"/>
            <a:ext cx="2209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 smtClean="0"/>
              <a:t>Job submission </a:t>
            </a:r>
            <a:r>
              <a:rPr lang="en-US" sz="1400" dirty="0"/>
              <a:t>node</a:t>
            </a:r>
          </a:p>
        </p:txBody>
      </p:sp>
      <p:sp>
        <p:nvSpPr>
          <p:cNvPr id="70672" name="TextBox 24"/>
          <p:cNvSpPr txBox="1">
            <a:spLocks noChangeArrowheads="1"/>
          </p:cNvSpPr>
          <p:nvPr/>
        </p:nvSpPr>
        <p:spPr bwMode="auto">
          <a:xfrm>
            <a:off x="5867400" y="5635823"/>
            <a:ext cx="2438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Slave </a:t>
            </a:r>
            <a:r>
              <a:rPr lang="en-US" sz="1400" dirty="0"/>
              <a:t>node</a:t>
            </a:r>
          </a:p>
        </p:txBody>
      </p:sp>
      <p:cxnSp>
        <p:nvCxnSpPr>
          <p:cNvPr id="70674" name="Straight Arrow Connector 26"/>
          <p:cNvCxnSpPr>
            <a:cxnSpLocks noChangeShapeType="1"/>
          </p:cNvCxnSpPr>
          <p:nvPr/>
        </p:nvCxnSpPr>
        <p:spPr bwMode="auto">
          <a:xfrm>
            <a:off x="1981200" y="2514600"/>
            <a:ext cx="1981200" cy="158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2" name="Rounded Rectangle 21"/>
          <p:cNvSpPr/>
          <p:nvPr/>
        </p:nvSpPr>
        <p:spPr bwMode="auto">
          <a:xfrm>
            <a:off x="5943600" y="4495800"/>
            <a:ext cx="12192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TaskTracker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Can 24"/>
          <p:cNvSpPr/>
          <p:nvPr/>
        </p:nvSpPr>
        <p:spPr bwMode="auto">
          <a:xfrm>
            <a:off x="7315200" y="5181600"/>
            <a:ext cx="381000" cy="304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Can 26"/>
          <p:cNvSpPr/>
          <p:nvPr/>
        </p:nvSpPr>
        <p:spPr bwMode="auto">
          <a:xfrm>
            <a:off x="7772400" y="5181600"/>
            <a:ext cx="381000" cy="304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rot="5400000">
            <a:off x="7395178" y="5067300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rot="5400000">
            <a:off x="7854696" y="5066506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ounded Rectangle 22"/>
          <p:cNvSpPr/>
          <p:nvPr/>
        </p:nvSpPr>
        <p:spPr bwMode="auto">
          <a:xfrm>
            <a:off x="7239000" y="4495800"/>
            <a:ext cx="9906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DataNode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867400" y="1447800"/>
            <a:ext cx="2209800" cy="17526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Box 21"/>
          <p:cNvSpPr txBox="1">
            <a:spLocks noChangeArrowheads="1"/>
          </p:cNvSpPr>
          <p:nvPr/>
        </p:nvSpPr>
        <p:spPr bwMode="auto">
          <a:xfrm>
            <a:off x="5867400" y="1447800"/>
            <a:ext cx="2209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 smtClean="0"/>
              <a:t>HDFS master</a:t>
            </a:r>
            <a:endParaRPr lang="en-US" sz="1400" dirty="0"/>
          </a:p>
        </p:txBody>
      </p:sp>
      <p:sp>
        <p:nvSpPr>
          <p:cNvPr id="34" name="Rounded Rectangle 33"/>
          <p:cNvSpPr/>
          <p:nvPr/>
        </p:nvSpPr>
        <p:spPr bwMode="auto">
          <a:xfrm>
            <a:off x="4038600" y="2286000"/>
            <a:ext cx="12192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JobTracker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6400800" y="2286000"/>
            <a:ext cx="12192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NameNode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6" name="Rectangle 20"/>
          <p:cNvSpPr>
            <a:spLocks noChangeArrowheads="1"/>
          </p:cNvSpPr>
          <p:nvPr/>
        </p:nvSpPr>
        <p:spPr bwMode="auto">
          <a:xfrm>
            <a:off x="3352800" y="4343400"/>
            <a:ext cx="2438400" cy="16002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Box 24"/>
          <p:cNvSpPr txBox="1">
            <a:spLocks noChangeArrowheads="1"/>
          </p:cNvSpPr>
          <p:nvPr/>
        </p:nvSpPr>
        <p:spPr bwMode="auto">
          <a:xfrm>
            <a:off x="3352800" y="5635823"/>
            <a:ext cx="2438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Slave </a:t>
            </a:r>
            <a:r>
              <a:rPr lang="en-US" sz="1400" dirty="0"/>
              <a:t>node</a:t>
            </a:r>
          </a:p>
        </p:txBody>
      </p:sp>
      <p:sp>
        <p:nvSpPr>
          <p:cNvPr id="38" name="Rounded Rectangle 37"/>
          <p:cNvSpPr/>
          <p:nvPr/>
        </p:nvSpPr>
        <p:spPr bwMode="auto">
          <a:xfrm>
            <a:off x="3429000" y="4495800"/>
            <a:ext cx="12192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TaskTracker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9" name="Can 38"/>
          <p:cNvSpPr/>
          <p:nvPr/>
        </p:nvSpPr>
        <p:spPr bwMode="auto">
          <a:xfrm>
            <a:off x="4800600" y="5181600"/>
            <a:ext cx="381000" cy="304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Can 39"/>
          <p:cNvSpPr/>
          <p:nvPr/>
        </p:nvSpPr>
        <p:spPr bwMode="auto">
          <a:xfrm>
            <a:off x="5257800" y="5181600"/>
            <a:ext cx="381000" cy="304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rot="5400000">
            <a:off x="4880578" y="5067300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5400000">
            <a:off x="5340096" y="5066506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Rounded Rectangle 42"/>
          <p:cNvSpPr/>
          <p:nvPr/>
        </p:nvSpPr>
        <p:spPr bwMode="auto">
          <a:xfrm>
            <a:off x="4724400" y="4495800"/>
            <a:ext cx="9906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DataNode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838200" y="4343400"/>
            <a:ext cx="2438400" cy="1600200"/>
          </a:xfrm>
          <a:prstGeom prst="rect">
            <a:avLst/>
          </a:prstGeom>
          <a:noFill/>
          <a:ln w="1587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Box 24"/>
          <p:cNvSpPr txBox="1">
            <a:spLocks noChangeArrowheads="1"/>
          </p:cNvSpPr>
          <p:nvPr/>
        </p:nvSpPr>
        <p:spPr bwMode="auto">
          <a:xfrm>
            <a:off x="838200" y="5635823"/>
            <a:ext cx="2438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Slave </a:t>
            </a:r>
            <a:r>
              <a:rPr lang="en-US" sz="1400" dirty="0"/>
              <a:t>node</a:t>
            </a:r>
          </a:p>
        </p:txBody>
      </p:sp>
      <p:sp>
        <p:nvSpPr>
          <p:cNvPr id="46" name="Rounded Rectangle 45"/>
          <p:cNvSpPr/>
          <p:nvPr/>
        </p:nvSpPr>
        <p:spPr bwMode="auto">
          <a:xfrm>
            <a:off x="914400" y="4495800"/>
            <a:ext cx="12192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TaskTracker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7" name="Can 46"/>
          <p:cNvSpPr/>
          <p:nvPr/>
        </p:nvSpPr>
        <p:spPr bwMode="auto">
          <a:xfrm>
            <a:off x="2286000" y="5181600"/>
            <a:ext cx="381000" cy="304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Can 47"/>
          <p:cNvSpPr/>
          <p:nvPr/>
        </p:nvSpPr>
        <p:spPr bwMode="auto">
          <a:xfrm>
            <a:off x="2743200" y="5181600"/>
            <a:ext cx="381000" cy="304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 rot="5400000">
            <a:off x="2365978" y="5067300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rot="5400000">
            <a:off x="2825496" y="5066506"/>
            <a:ext cx="228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Rounded Rectangle 50"/>
          <p:cNvSpPr/>
          <p:nvPr/>
        </p:nvSpPr>
        <p:spPr bwMode="auto">
          <a:xfrm>
            <a:off x="2209800" y="4495800"/>
            <a:ext cx="9906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DataNode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2" name="Rounded Rectangle 51"/>
          <p:cNvSpPr/>
          <p:nvPr/>
        </p:nvSpPr>
        <p:spPr bwMode="auto">
          <a:xfrm>
            <a:off x="685800" y="2286000"/>
            <a:ext cx="1219200" cy="457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Client</a:t>
            </a:r>
          </a:p>
        </p:txBody>
      </p:sp>
      <p:cxnSp>
        <p:nvCxnSpPr>
          <p:cNvPr id="58" name="Elbow Connector 57"/>
          <p:cNvCxnSpPr>
            <a:stCxn id="34" idx="2"/>
            <a:endCxn id="38" idx="0"/>
          </p:cNvCxnSpPr>
          <p:nvPr/>
        </p:nvCxnSpPr>
        <p:spPr bwMode="auto">
          <a:xfrm rot="5400000">
            <a:off x="3467100" y="3314700"/>
            <a:ext cx="1752600" cy="6096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Elbow Connector 60"/>
          <p:cNvCxnSpPr>
            <a:stCxn id="34" idx="2"/>
            <a:endCxn id="22" idx="0"/>
          </p:cNvCxnSpPr>
          <p:nvPr/>
        </p:nvCxnSpPr>
        <p:spPr bwMode="auto">
          <a:xfrm rot="16200000" flipH="1">
            <a:off x="4724400" y="2667000"/>
            <a:ext cx="1752600" cy="19050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Elbow Connector 63"/>
          <p:cNvCxnSpPr>
            <a:stCxn id="34" idx="2"/>
            <a:endCxn id="46" idx="0"/>
          </p:cNvCxnSpPr>
          <p:nvPr/>
        </p:nvCxnSpPr>
        <p:spPr bwMode="auto">
          <a:xfrm rot="5400000">
            <a:off x="2209800" y="2057400"/>
            <a:ext cx="1752600" cy="31242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>
            <a:stCxn id="35" idx="2"/>
            <a:endCxn id="23" idx="0"/>
          </p:cNvCxnSpPr>
          <p:nvPr/>
        </p:nvCxnSpPr>
        <p:spPr bwMode="auto">
          <a:xfrm rot="16200000" flipH="1">
            <a:off x="6496050" y="3257550"/>
            <a:ext cx="1752600" cy="7239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>
            <a:stCxn id="35" idx="2"/>
            <a:endCxn id="43" idx="0"/>
          </p:cNvCxnSpPr>
          <p:nvPr/>
        </p:nvCxnSpPr>
        <p:spPr bwMode="auto">
          <a:xfrm rot="5400000">
            <a:off x="5238750" y="2724150"/>
            <a:ext cx="1752600" cy="17907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/>
          <p:cNvCxnSpPr>
            <a:stCxn id="35" idx="2"/>
            <a:endCxn id="51" idx="0"/>
          </p:cNvCxnSpPr>
          <p:nvPr/>
        </p:nvCxnSpPr>
        <p:spPr bwMode="auto">
          <a:xfrm rot="5400000">
            <a:off x="3981450" y="1466850"/>
            <a:ext cx="1752600" cy="43053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Cluster Architecture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Development Cycle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778500" y="2667000"/>
            <a:ext cx="2928938" cy="1557338"/>
            <a:chOff x="5778500" y="2667000"/>
            <a:chExt cx="2928938" cy="1557754"/>
          </a:xfrm>
        </p:grpSpPr>
        <p:pic>
          <p:nvPicPr>
            <p:cNvPr id="37902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883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03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200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04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517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05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834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6" name="TextBox 7"/>
            <p:cNvSpPr txBox="1">
              <a:spLocks noChangeArrowheads="1"/>
            </p:cNvSpPr>
            <p:nvPr/>
          </p:nvSpPr>
          <p:spPr bwMode="auto">
            <a:xfrm>
              <a:off x="6497638" y="3886200"/>
              <a:ext cx="171072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Hadoop Cluster</a:t>
              </a:r>
            </a:p>
          </p:txBody>
        </p:sp>
        <p:pic>
          <p:nvPicPr>
            <p:cNvPr id="37907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5151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08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468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09" name="Picture 33" descr="MCj0435242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78500" y="2667000"/>
              <a:ext cx="719138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7892" name="Picture 3" descr="MCj041147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685800" y="2514600"/>
            <a:ext cx="19716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12"/>
          <p:cNvSpPr txBox="1">
            <a:spLocks noChangeArrowheads="1"/>
          </p:cNvSpPr>
          <p:nvPr/>
        </p:nvSpPr>
        <p:spPr bwMode="auto">
          <a:xfrm>
            <a:off x="1371600" y="4038600"/>
            <a:ext cx="555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You</a:t>
            </a:r>
          </a:p>
        </p:txBody>
      </p:sp>
      <p:sp>
        <p:nvSpPr>
          <p:cNvPr id="14" name="Curved Down Arrow 13"/>
          <p:cNvSpPr>
            <a:spLocks noChangeArrowheads="1"/>
          </p:cNvSpPr>
          <p:nvPr/>
        </p:nvSpPr>
        <p:spPr bwMode="auto">
          <a:xfrm>
            <a:off x="2590800" y="1600200"/>
            <a:ext cx="3429000" cy="7620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Curved Down Arrow 14"/>
          <p:cNvSpPr>
            <a:spLocks noChangeArrowheads="1"/>
          </p:cNvSpPr>
          <p:nvPr/>
        </p:nvSpPr>
        <p:spPr bwMode="auto">
          <a:xfrm rot="10800000">
            <a:off x="2590800" y="4267200"/>
            <a:ext cx="3429000" cy="7620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Right Arrow 16"/>
          <p:cNvSpPr>
            <a:spLocks noChangeArrowheads="1"/>
          </p:cNvSpPr>
          <p:nvPr/>
        </p:nvSpPr>
        <p:spPr bwMode="auto">
          <a:xfrm>
            <a:off x="3124200" y="3124200"/>
            <a:ext cx="2286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0213" y="1295400"/>
            <a:ext cx="25257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1. Scp data to cluster</a:t>
            </a:r>
          </a:p>
          <a:p>
            <a:r>
              <a:rPr lang="en-US">
                <a:solidFill>
                  <a:srgbClr val="FFFF00"/>
                </a:solidFill>
              </a:rPr>
              <a:t>2. Move data into HDFS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443038" y="2362200"/>
            <a:ext cx="2443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3. Develop code locally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048000" y="3395663"/>
            <a:ext cx="2682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4. Submit MapReduce job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048000" y="3657600"/>
            <a:ext cx="22621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4a. Go back to Step 3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510213" y="4826000"/>
            <a:ext cx="2660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5. Move data out of HDFS</a:t>
            </a:r>
          </a:p>
          <a:p>
            <a:r>
              <a:rPr lang="en-US">
                <a:solidFill>
                  <a:srgbClr val="FFFF00"/>
                </a:solidFill>
              </a:rPr>
              <a:t>6. Scp data from cluster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on EC2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 Amazon: With EC2</a:t>
            </a:r>
          </a:p>
        </p:txBody>
      </p:sp>
      <p:pic>
        <p:nvPicPr>
          <p:cNvPr id="4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83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17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34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51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68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8500" y="2438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3" descr="MCj041147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685800" y="2514600"/>
            <a:ext cx="19716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3" name="TextBox 12"/>
          <p:cNvSpPr txBox="1">
            <a:spLocks noChangeArrowheads="1"/>
          </p:cNvSpPr>
          <p:nvPr/>
        </p:nvSpPr>
        <p:spPr bwMode="auto">
          <a:xfrm>
            <a:off x="1371600" y="4038600"/>
            <a:ext cx="555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You</a:t>
            </a:r>
          </a:p>
        </p:txBody>
      </p:sp>
      <p:sp>
        <p:nvSpPr>
          <p:cNvPr id="14" name="Curved Down Arrow 13"/>
          <p:cNvSpPr>
            <a:spLocks noChangeArrowheads="1"/>
          </p:cNvSpPr>
          <p:nvPr/>
        </p:nvSpPr>
        <p:spPr bwMode="auto">
          <a:xfrm>
            <a:off x="2590800" y="1600200"/>
            <a:ext cx="3429000" cy="7620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Curved Down Arrow 14"/>
          <p:cNvSpPr>
            <a:spLocks noChangeArrowheads="1"/>
          </p:cNvSpPr>
          <p:nvPr/>
        </p:nvSpPr>
        <p:spPr bwMode="auto">
          <a:xfrm rot="10800000">
            <a:off x="2590800" y="4267200"/>
            <a:ext cx="3429000" cy="7620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Right Arrow 16"/>
          <p:cNvSpPr>
            <a:spLocks noChangeArrowheads="1"/>
          </p:cNvSpPr>
          <p:nvPr/>
        </p:nvSpPr>
        <p:spPr bwMode="auto">
          <a:xfrm>
            <a:off x="3124200" y="3124200"/>
            <a:ext cx="2286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0213" y="1295400"/>
            <a:ext cx="25257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1. Scp data to cluster</a:t>
            </a:r>
          </a:p>
          <a:p>
            <a:r>
              <a:rPr lang="en-US">
                <a:solidFill>
                  <a:srgbClr val="FFFF00"/>
                </a:solidFill>
              </a:rPr>
              <a:t>2. Move data into HDFS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443038" y="2362200"/>
            <a:ext cx="2443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3. Develop code locally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048000" y="3395663"/>
            <a:ext cx="2682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4. Submit MapReduce job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048000" y="3657600"/>
            <a:ext cx="22621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4a. Go back to Step 3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510213" y="4826000"/>
            <a:ext cx="2660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5. Move data out of HDFS</a:t>
            </a:r>
          </a:p>
          <a:p>
            <a:r>
              <a:rPr lang="en-US">
                <a:solidFill>
                  <a:srgbClr val="FFFF00"/>
                </a:solidFill>
              </a:rPr>
              <a:t>6. Scp data from cluster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486400" y="990600"/>
            <a:ext cx="2754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0. Allocate Hadoop cluster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961188" y="2100263"/>
            <a:ext cx="5826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EC2</a:t>
            </a:r>
          </a:p>
        </p:txBody>
      </p:sp>
      <p:pic>
        <p:nvPicPr>
          <p:cNvPr id="26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27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44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61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78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95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27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44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61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78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95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200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324600" y="3929063"/>
            <a:ext cx="2219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Your Hadoop Cluster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5486400" y="5376863"/>
            <a:ext cx="13477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7. Clean up!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304800" y="5867400"/>
            <a:ext cx="5475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Uh oh.  Where did the data go?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8" grpId="0"/>
      <p:bldP spid="8" grpId="1"/>
      <p:bldP spid="54" grpId="0"/>
      <p:bldP spid="55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 Amazon: EC2 and S3</a:t>
            </a:r>
          </a:p>
        </p:txBody>
      </p:sp>
      <p:pic>
        <p:nvPicPr>
          <p:cNvPr id="39939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97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14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1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8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65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819400"/>
            <a:ext cx="7191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6" name="TextBox 25"/>
          <p:cNvSpPr txBox="1">
            <a:spLocks noChangeArrowheads="1"/>
          </p:cNvSpPr>
          <p:nvPr/>
        </p:nvSpPr>
        <p:spPr bwMode="auto">
          <a:xfrm>
            <a:off x="1371600" y="3929063"/>
            <a:ext cx="2219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Your Hadoop Cluster</a:t>
            </a:r>
          </a:p>
        </p:txBody>
      </p:sp>
      <p:sp>
        <p:nvSpPr>
          <p:cNvPr id="39947" name="TextBox 34"/>
          <p:cNvSpPr txBox="1">
            <a:spLocks noChangeArrowheads="1"/>
          </p:cNvSpPr>
          <p:nvPr/>
        </p:nvSpPr>
        <p:spPr bwMode="auto">
          <a:xfrm>
            <a:off x="6858000" y="1905000"/>
            <a:ext cx="2108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S3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en-US" sz="1800" dirty="0">
                <a:solidFill>
                  <a:srgbClr val="FFFF00"/>
                </a:solidFill>
              </a:rPr>
              <a:t>(Persistent Store)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39948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76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9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93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0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10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1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27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2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44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3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1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4" name="Picture 33" descr="MCj04352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7863" y="2819400"/>
            <a:ext cx="71913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Curved Down Arrow 42"/>
          <p:cNvSpPr>
            <a:spLocks noChangeArrowheads="1"/>
          </p:cNvSpPr>
          <p:nvPr/>
        </p:nvSpPr>
        <p:spPr bwMode="auto">
          <a:xfrm flipH="1">
            <a:off x="2895600" y="1828800"/>
            <a:ext cx="3429000" cy="7620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" name="Curved Down Arrow 43"/>
          <p:cNvSpPr>
            <a:spLocks noChangeArrowheads="1"/>
          </p:cNvSpPr>
          <p:nvPr/>
        </p:nvSpPr>
        <p:spPr bwMode="auto">
          <a:xfrm rot="10800000" flipH="1">
            <a:off x="2895600" y="4495800"/>
            <a:ext cx="3429000" cy="7620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7" name="TextBox 44"/>
          <p:cNvSpPr txBox="1">
            <a:spLocks noChangeArrowheads="1"/>
          </p:cNvSpPr>
          <p:nvPr/>
        </p:nvSpPr>
        <p:spPr bwMode="auto">
          <a:xfrm>
            <a:off x="164162" y="1981200"/>
            <a:ext cx="21980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EC2</a:t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1800" dirty="0" smtClean="0">
                <a:solidFill>
                  <a:srgbClr val="FFFF00"/>
                </a:solidFill>
              </a:rPr>
              <a:t>(Compute Facility)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429000" y="1447800"/>
            <a:ext cx="23844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Copy from S3 to HDFS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3429000" y="5376863"/>
            <a:ext cx="2384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Copy from HFDS to S3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6" grpId="0"/>
      <p:bldP spid="47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“nuts and bolts”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version should I use?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3698" name="Object 3"/>
          <p:cNvGraphicFramePr>
            <a:graphicFrameLocks noChangeAspect="1"/>
          </p:cNvGraphicFramePr>
          <p:nvPr/>
        </p:nvGraphicFramePr>
        <p:xfrm>
          <a:off x="1143000" y="762000"/>
          <a:ext cx="6553200" cy="4959350"/>
        </p:xfrm>
        <a:graphic>
          <a:graphicData uri="http://schemas.openxmlformats.org/presentationml/2006/ole">
            <p:oleObj spid="_x0000_s217090" name="Visio" r:id="rId3" imgW="4106622" imgH="3108439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611779"/>
            <a:ext cx="21643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chemeClr val="bg2"/>
                </a:solidFill>
                <a:latin typeface="+mn-lt"/>
              </a:rPr>
              <a:t>Slide from </a:t>
            </a:r>
            <a:r>
              <a:rPr lang="en-US" sz="1000" b="0" dirty="0" err="1" smtClean="0">
                <a:solidFill>
                  <a:schemeClr val="bg2"/>
                </a:solidFill>
                <a:latin typeface="+mn-lt"/>
              </a:rPr>
              <a:t>Cloudera</a:t>
            </a:r>
            <a:r>
              <a:rPr lang="en-US" sz="1000" b="0" dirty="0" smtClean="0">
                <a:solidFill>
                  <a:schemeClr val="bg2"/>
                </a:solidFill>
                <a:latin typeface="+mn-lt"/>
              </a:rPr>
              <a:t> basic training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4723" name="Object 3"/>
          <p:cNvGraphicFramePr>
            <a:graphicFrameLocks noChangeAspect="1"/>
          </p:cNvGraphicFramePr>
          <p:nvPr/>
        </p:nvGraphicFramePr>
        <p:xfrm>
          <a:off x="1219200" y="1295400"/>
          <a:ext cx="6508750" cy="3810000"/>
        </p:xfrm>
        <a:graphic>
          <a:graphicData uri="http://schemas.openxmlformats.org/presentationml/2006/ole">
            <p:oleObj spid="_x0000_s218114" name="Visio" r:id="rId3" imgW="4038228" imgH="2363441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611779"/>
            <a:ext cx="21643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chemeClr val="bg2"/>
                </a:solidFill>
                <a:latin typeface="+mn-lt"/>
              </a:rPr>
              <a:t>Slide from </a:t>
            </a:r>
            <a:r>
              <a:rPr lang="en-US" sz="1000" b="0" dirty="0" err="1" smtClean="0">
                <a:solidFill>
                  <a:schemeClr val="bg2"/>
                </a:solidFill>
                <a:latin typeface="+mn-lt"/>
              </a:rPr>
              <a:t>Cloudera</a:t>
            </a:r>
            <a:r>
              <a:rPr lang="en-US" sz="1000" b="0" dirty="0" smtClean="0">
                <a:solidFill>
                  <a:schemeClr val="bg2"/>
                </a:solidFill>
                <a:latin typeface="+mn-lt"/>
              </a:rPr>
              <a:t> basic training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7" name="Object 3"/>
          <p:cNvGraphicFramePr>
            <a:graphicFrameLocks noChangeAspect="1"/>
          </p:cNvGraphicFramePr>
          <p:nvPr/>
        </p:nvGraphicFramePr>
        <p:xfrm>
          <a:off x="2057400" y="1981200"/>
          <a:ext cx="4953000" cy="2620963"/>
        </p:xfrm>
        <a:graphic>
          <a:graphicData uri="http://schemas.openxmlformats.org/presentationml/2006/ole">
            <p:oleObj spid="_x0000_s219138" name="Visio" r:id="rId3" imgW="3169548" imgH="1677641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611779"/>
            <a:ext cx="21643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chemeClr val="bg2"/>
                </a:solidFill>
                <a:latin typeface="+mn-lt"/>
              </a:rPr>
              <a:t>Slide from </a:t>
            </a:r>
            <a:r>
              <a:rPr lang="en-US" sz="1000" b="0" dirty="0" err="1" smtClean="0">
                <a:solidFill>
                  <a:schemeClr val="bg2"/>
                </a:solidFill>
                <a:latin typeface="+mn-lt"/>
              </a:rPr>
              <a:t>Cloudera</a:t>
            </a:r>
            <a:r>
              <a:rPr lang="en-US" sz="1000" b="0" dirty="0" smtClean="0">
                <a:solidFill>
                  <a:schemeClr val="bg2"/>
                </a:solidFill>
                <a:latin typeface="+mn-lt"/>
              </a:rPr>
              <a:t> basic training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Types in Hadoop</a:t>
            </a:r>
          </a:p>
        </p:txBody>
      </p:sp>
      <p:sp>
        <p:nvSpPr>
          <p:cNvPr id="71683" name="TextBox 3"/>
          <p:cNvSpPr txBox="1">
            <a:spLocks noChangeArrowheads="1"/>
          </p:cNvSpPr>
          <p:nvPr/>
        </p:nvSpPr>
        <p:spPr bwMode="auto">
          <a:xfrm>
            <a:off x="2017713" y="1600200"/>
            <a:ext cx="1155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Writable </a:t>
            </a:r>
          </a:p>
        </p:txBody>
      </p:sp>
      <p:sp>
        <p:nvSpPr>
          <p:cNvPr id="71684" name="TextBox 4"/>
          <p:cNvSpPr txBox="1">
            <a:spLocks noChangeArrowheads="1"/>
          </p:cNvSpPr>
          <p:nvPr/>
        </p:nvSpPr>
        <p:spPr bwMode="auto">
          <a:xfrm>
            <a:off x="3810000" y="1600200"/>
            <a:ext cx="4267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Defines a de/serialization protocol. Every data type in Hadoop is a Writable.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1447800" y="2601913"/>
            <a:ext cx="2297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FFFF00"/>
                </a:solidFill>
              </a:rPr>
              <a:t>WritableComprable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3810000" y="2601913"/>
            <a:ext cx="4267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Defines a sort order.  All keys must be of this type (but not values).</a:t>
            </a:r>
          </a:p>
        </p:txBody>
      </p:sp>
      <p:cxnSp>
        <p:nvCxnSpPr>
          <p:cNvPr id="16391" name="Straight Arrow Connector 8"/>
          <p:cNvCxnSpPr>
            <a:cxnSpLocks noChangeShapeType="1"/>
          </p:cNvCxnSpPr>
          <p:nvPr/>
        </p:nvCxnSpPr>
        <p:spPr bwMode="auto">
          <a:xfrm rot="16200000" flipV="1">
            <a:off x="2279650" y="2286001"/>
            <a:ext cx="6318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392" name="TextBox 9"/>
          <p:cNvSpPr txBox="1">
            <a:spLocks noChangeArrowheads="1"/>
          </p:cNvSpPr>
          <p:nvPr/>
        </p:nvSpPr>
        <p:spPr bwMode="auto">
          <a:xfrm>
            <a:off x="1849438" y="4191000"/>
            <a:ext cx="14922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IntWritable</a:t>
            </a:r>
            <a:br>
              <a:rPr lang="en-US"/>
            </a:br>
            <a:r>
              <a:rPr lang="en-US"/>
              <a:t>LongWritable</a:t>
            </a:r>
          </a:p>
          <a:p>
            <a:r>
              <a:rPr lang="en-US"/>
              <a:t>Text</a:t>
            </a:r>
          </a:p>
          <a:p>
            <a:r>
              <a:rPr lang="en-US"/>
              <a:t>…</a:t>
            </a:r>
          </a:p>
        </p:txBody>
      </p:sp>
      <p:cxnSp>
        <p:nvCxnSpPr>
          <p:cNvPr id="16393" name="Straight Arrow Connector 11"/>
          <p:cNvCxnSpPr>
            <a:cxnSpLocks noChangeShapeType="1"/>
          </p:cNvCxnSpPr>
          <p:nvPr/>
        </p:nvCxnSpPr>
        <p:spPr bwMode="auto">
          <a:xfrm rot="5400000" flipH="1" flipV="1">
            <a:off x="1986757" y="3582194"/>
            <a:ext cx="1219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3810000" y="4154488"/>
            <a:ext cx="449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Concrete classes for different data types.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2" grpId="0"/>
      <p:bldP spid="10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Complex Data Types in Hadoop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implement complex data types?</a:t>
            </a:r>
          </a:p>
          <a:p>
            <a:r>
              <a:rPr lang="en-US" dirty="0" smtClean="0"/>
              <a:t>The easiest way:</a:t>
            </a:r>
          </a:p>
          <a:p>
            <a:pPr lvl="1"/>
            <a:r>
              <a:rPr lang="en-US" dirty="0" smtClean="0"/>
              <a:t>Encoded it as Text, e.g., (a, b) = “a:b”</a:t>
            </a:r>
          </a:p>
          <a:p>
            <a:pPr lvl="1"/>
            <a:r>
              <a:rPr lang="en-US" dirty="0" smtClean="0"/>
              <a:t>Use regular expressions (or manipulate strings directly) to parse and extract data</a:t>
            </a:r>
          </a:p>
          <a:p>
            <a:pPr lvl="1"/>
            <a:r>
              <a:rPr lang="en-US" dirty="0" smtClean="0"/>
              <a:t>Works, but pretty hack-</a:t>
            </a:r>
            <a:r>
              <a:rPr lang="en-US" dirty="0" err="1" smtClean="0"/>
              <a:t>ish</a:t>
            </a:r>
            <a:endParaRPr lang="en-US" dirty="0" smtClean="0"/>
          </a:p>
          <a:p>
            <a:r>
              <a:rPr lang="en-US" dirty="0" smtClean="0"/>
              <a:t>The hard way:</a:t>
            </a:r>
          </a:p>
          <a:p>
            <a:pPr lvl="1"/>
            <a:r>
              <a:rPr lang="en-US" dirty="0" smtClean="0"/>
              <a:t>Define a custom implementation of </a:t>
            </a:r>
            <a:r>
              <a:rPr lang="en-US" dirty="0" err="1" smtClean="0"/>
              <a:t>Writable</a:t>
            </a:r>
            <a:r>
              <a:rPr lang="en-US" dirty="0" err="1" smtClean="0">
                <a:solidFill>
                  <a:srgbClr val="FFFF00"/>
                </a:solidFill>
              </a:rPr>
              <a:t>Comprable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/>
              <a:t>Must implement: </a:t>
            </a:r>
            <a:r>
              <a:rPr lang="en-US" dirty="0" err="1" smtClean="0"/>
              <a:t>readFields</a:t>
            </a:r>
            <a:r>
              <a:rPr lang="en-US" dirty="0" smtClean="0"/>
              <a:t>, write, </a:t>
            </a:r>
            <a:r>
              <a:rPr lang="en-US" dirty="0" err="1" smtClean="0">
                <a:solidFill>
                  <a:srgbClr val="FFFF00"/>
                </a:solidFill>
              </a:rPr>
              <a:t>compareTo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/>
              <a:t>Computationally efficient, but slow for rapid prototyping</a:t>
            </a:r>
          </a:p>
          <a:p>
            <a:r>
              <a:rPr lang="en-US" dirty="0" smtClean="0"/>
              <a:t>Alternatives:</a:t>
            </a:r>
          </a:p>
          <a:p>
            <a:pPr lvl="1"/>
            <a:r>
              <a:rPr lang="en-US" dirty="0" smtClean="0"/>
              <a:t>Cloud</a:t>
            </a:r>
            <a:r>
              <a:rPr lang="en-US" baseline="30000" dirty="0" smtClean="0"/>
              <a:t>9</a:t>
            </a:r>
            <a:r>
              <a:rPr lang="en-US" dirty="0" smtClean="0"/>
              <a:t> offers two other choices: </a:t>
            </a:r>
            <a:r>
              <a:rPr lang="en-US" dirty="0" err="1" smtClean="0"/>
              <a:t>Tuple</a:t>
            </a:r>
            <a:r>
              <a:rPr lang="en-US" dirty="0" smtClean="0"/>
              <a:t> and JSON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Ecosystem Tour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Hadoop Ecosystem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Vibrant open-source community growing around Hadoop </a:t>
            </a:r>
          </a:p>
          <a:p>
            <a:r>
              <a:rPr lang="en-US" dirty="0" smtClean="0"/>
              <a:t>Can I do </a:t>
            </a:r>
            <a:r>
              <a:rPr lang="en-US" dirty="0" err="1" smtClean="0"/>
              <a:t>foo</a:t>
            </a:r>
            <a:r>
              <a:rPr lang="en-US" dirty="0" smtClean="0"/>
              <a:t> with </a:t>
            </a:r>
            <a:r>
              <a:rPr lang="en-US" dirty="0" err="1" smtClean="0"/>
              <a:t>hadoop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Most likely, someone’s already thought of it</a:t>
            </a:r>
          </a:p>
          <a:p>
            <a:pPr lvl="1"/>
            <a:r>
              <a:rPr lang="en-US" dirty="0" smtClean="0"/>
              <a:t>… and started an open-source project around it</a:t>
            </a:r>
          </a:p>
          <a:p>
            <a:r>
              <a:rPr lang="en-US" dirty="0" smtClean="0"/>
              <a:t>Beware of toys!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Points…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Hadoop streaming</a:t>
            </a:r>
          </a:p>
          <a:p>
            <a:r>
              <a:rPr lang="en-US" dirty="0" smtClean="0"/>
              <a:t>HDFS/FUSE</a:t>
            </a:r>
          </a:p>
          <a:p>
            <a:r>
              <a:rPr lang="en-US" dirty="0" smtClean="0"/>
              <a:t>EC2/S3/EMR/EBS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Pig and Hive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Pig: high-level scripting language on top of Hadoop</a:t>
            </a:r>
          </a:p>
          <a:p>
            <a:pPr lvl="1"/>
            <a:r>
              <a:rPr lang="en-US" dirty="0" smtClean="0"/>
              <a:t>Open source; developed by Yahoo</a:t>
            </a:r>
          </a:p>
          <a:p>
            <a:pPr lvl="1"/>
            <a:r>
              <a:rPr lang="en-US" dirty="0" smtClean="0"/>
              <a:t>Pig “compiles down” to MapReduce jobs</a:t>
            </a:r>
          </a:p>
          <a:p>
            <a:r>
              <a:rPr lang="en-US" dirty="0" smtClean="0"/>
              <a:t>Hive: a data warehousing application for Hadoop</a:t>
            </a:r>
          </a:p>
          <a:p>
            <a:pPr lvl="1"/>
            <a:r>
              <a:rPr lang="en-US" dirty="0" smtClean="0"/>
              <a:t>Open source; developed by Facebook</a:t>
            </a:r>
          </a:p>
          <a:p>
            <a:pPr lvl="1"/>
            <a:r>
              <a:rPr lang="en-US" dirty="0" smtClean="0"/>
              <a:t>Provides SQL-like interface for querying </a:t>
            </a:r>
            <a:r>
              <a:rPr lang="en-US" dirty="0" err="1" smtClean="0"/>
              <a:t>petabyte</a:t>
            </a:r>
            <a:r>
              <a:rPr lang="en-US" dirty="0" smtClean="0"/>
              <a:t>-scale datasets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4"/>
          <p:cNvSpPr txBox="1">
            <a:spLocks noChangeArrowheads="1"/>
          </p:cNvSpPr>
          <p:nvPr/>
        </p:nvSpPr>
        <p:spPr bwMode="auto">
          <a:xfrm>
            <a:off x="0" y="6611938"/>
            <a:ext cx="32115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Pig Slides adapted from </a:t>
            </a:r>
            <a:r>
              <a:rPr lang="en-US" sz="1000" b="0" dirty="0" err="1"/>
              <a:t>Olston</a:t>
            </a:r>
            <a:r>
              <a:rPr lang="en-US" sz="1000" b="0" dirty="0"/>
              <a:t> et al. (SIGMOD 2008)</a:t>
            </a:r>
          </a:p>
        </p:txBody>
      </p:sp>
      <p:cxnSp>
        <p:nvCxnSpPr>
          <p:cNvPr id="3" name="Straight Arrow Connector 2"/>
          <p:cNvCxnSpPr>
            <a:cxnSpLocks noChangeShapeType="1"/>
          </p:cNvCxnSpPr>
          <p:nvPr/>
        </p:nvCxnSpPr>
        <p:spPr bwMode="auto">
          <a:xfrm flipV="1">
            <a:off x="850900" y="1484313"/>
            <a:ext cx="520700" cy="1587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" name="Straight Arrow Connector 3"/>
          <p:cNvCxnSpPr>
            <a:cxnSpLocks noChangeShapeType="1"/>
          </p:cNvCxnSpPr>
          <p:nvPr/>
        </p:nvCxnSpPr>
        <p:spPr bwMode="auto">
          <a:xfrm flipV="1">
            <a:off x="2133600" y="1489075"/>
            <a:ext cx="381000" cy="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flipV="1">
            <a:off x="3276600" y="1479550"/>
            <a:ext cx="520700" cy="31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371600" y="1143000"/>
            <a:ext cx="762000" cy="687388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Calibri" pitchFamily="-65" charset="0"/>
              </a:rPr>
              <a:t>M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514600" y="1143000"/>
            <a:ext cx="762000" cy="687388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Calibri" pitchFamily="-65" charset="0"/>
              </a:rPr>
              <a:t>R</a:t>
            </a:r>
          </a:p>
        </p:txBody>
      </p:sp>
      <p:cxnSp>
        <p:nvCxnSpPr>
          <p:cNvPr id="10" name="Straight Arrow Connector 9"/>
          <p:cNvCxnSpPr>
            <a:cxnSpLocks noChangeShapeType="1"/>
            <a:endCxn id="11" idx="3"/>
          </p:cNvCxnSpPr>
          <p:nvPr/>
        </p:nvCxnSpPr>
        <p:spPr bwMode="auto">
          <a:xfrm flipV="1">
            <a:off x="677863" y="4092575"/>
            <a:ext cx="512762" cy="40322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79500" y="3505200"/>
            <a:ext cx="762000" cy="687388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65" charset="0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287463" y="3657600"/>
            <a:ext cx="381000" cy="373063"/>
            <a:chOff x="3733800" y="3204075"/>
            <a:chExt cx="372758" cy="379560"/>
          </a:xfrm>
        </p:grpSpPr>
        <p:cxnSp>
          <p:nvCxnSpPr>
            <p:cNvPr id="13" name="Straight Connector 12"/>
            <p:cNvCxnSpPr>
              <a:cxnSpLocks noChangeShapeType="1"/>
            </p:cNvCxnSpPr>
            <p:nvPr/>
          </p:nvCxnSpPr>
          <p:spPr bwMode="auto">
            <a:xfrm rot="5400000">
              <a:off x="3544796" y="3393079"/>
              <a:ext cx="379560" cy="1553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4" name="Straight Connector 13"/>
            <p:cNvCxnSpPr>
              <a:cxnSpLocks noChangeShapeType="1"/>
            </p:cNvCxnSpPr>
            <p:nvPr/>
          </p:nvCxnSpPr>
          <p:spPr bwMode="auto">
            <a:xfrm rot="5400000">
              <a:off x="3914448" y="3393079"/>
              <a:ext cx="379560" cy="1553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" name="Straight Connector 14"/>
            <p:cNvCxnSpPr>
              <a:cxnSpLocks noChangeShapeType="1"/>
            </p:cNvCxnSpPr>
            <p:nvPr/>
          </p:nvCxnSpPr>
          <p:spPr bwMode="auto">
            <a:xfrm rot="5400000">
              <a:off x="3731175" y="3208252"/>
              <a:ext cx="379560" cy="37120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6" name="Straight Connector 15"/>
            <p:cNvCxnSpPr>
              <a:cxnSpLocks noChangeShapeType="1"/>
            </p:cNvCxnSpPr>
            <p:nvPr/>
          </p:nvCxnSpPr>
          <p:spPr bwMode="auto">
            <a:xfrm rot="16200000" flipH="1">
              <a:off x="3729654" y="3208221"/>
              <a:ext cx="377944" cy="36965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17" name="Straight Arrow Connector 16"/>
          <p:cNvCxnSpPr>
            <a:cxnSpLocks noChangeShapeType="1"/>
            <a:endCxn id="11" idx="1"/>
          </p:cNvCxnSpPr>
          <p:nvPr/>
        </p:nvCxnSpPr>
        <p:spPr bwMode="auto">
          <a:xfrm>
            <a:off x="677863" y="3276600"/>
            <a:ext cx="512762" cy="328613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57200" y="4560888"/>
            <a:ext cx="191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Join, Union</a:t>
            </a:r>
          </a:p>
        </p:txBody>
      </p: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>
            <a:off x="2438400" y="3808413"/>
            <a:ext cx="514350" cy="1587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2952750" y="3465513"/>
            <a:ext cx="762000" cy="687387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-65" charset="0"/>
            </a:endParaRPr>
          </a:p>
        </p:txBody>
      </p:sp>
      <p:cxnSp>
        <p:nvCxnSpPr>
          <p:cNvPr id="21" name="Straight Arrow Connector 20"/>
          <p:cNvCxnSpPr>
            <a:cxnSpLocks noChangeShapeType="1"/>
            <a:stCxn id="20" idx="7"/>
          </p:cNvCxnSpPr>
          <p:nvPr/>
        </p:nvCxnSpPr>
        <p:spPr bwMode="auto">
          <a:xfrm rot="5400000" flipH="1" flipV="1">
            <a:off x="3752056" y="3278982"/>
            <a:ext cx="136525" cy="436562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2" name="Straight Arrow Connector 21"/>
          <p:cNvCxnSpPr>
            <a:cxnSpLocks noChangeShapeType="1"/>
            <a:stCxn id="20" idx="5"/>
          </p:cNvCxnSpPr>
          <p:nvPr/>
        </p:nvCxnSpPr>
        <p:spPr bwMode="auto">
          <a:xfrm rot="16200000" flipH="1">
            <a:off x="3717131" y="3937795"/>
            <a:ext cx="206375" cy="436562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971800" y="4567238"/>
            <a:ext cx="849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>
                <a:latin typeface="+mn-lt"/>
              </a:rPr>
              <a:t>Split</a:t>
            </a:r>
          </a:p>
        </p:txBody>
      </p: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V="1">
            <a:off x="4548188" y="3768725"/>
            <a:ext cx="520700" cy="1588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flipV="1">
            <a:off x="5830888" y="3773488"/>
            <a:ext cx="241300" cy="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5068888" y="3427413"/>
            <a:ext cx="762000" cy="687387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Calibri" pitchFamily="-65" charset="0"/>
              </a:rPr>
              <a:t>M</a:t>
            </a: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6072188" y="3427413"/>
            <a:ext cx="762000" cy="687387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Calibri" pitchFamily="-65" charset="0"/>
              </a:rPr>
              <a:t>M</a:t>
            </a:r>
          </a:p>
        </p:txBody>
      </p: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 flipV="1">
            <a:off x="6834188" y="3775075"/>
            <a:ext cx="241300" cy="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7075488" y="3429000"/>
            <a:ext cx="762000" cy="687388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Calibri" pitchFamily="-65" charset="0"/>
              </a:rPr>
              <a:t>R</a:t>
            </a:r>
          </a:p>
        </p:txBody>
      </p:sp>
      <p:cxnSp>
        <p:nvCxnSpPr>
          <p:cNvPr id="30" name="Straight Arrow Connector 29"/>
          <p:cNvCxnSpPr>
            <a:cxnSpLocks noChangeShapeType="1"/>
          </p:cNvCxnSpPr>
          <p:nvPr/>
        </p:nvCxnSpPr>
        <p:spPr bwMode="auto">
          <a:xfrm flipV="1">
            <a:off x="7837488" y="3751263"/>
            <a:ext cx="239712" cy="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8077200" y="3405188"/>
            <a:ext cx="762000" cy="687387"/>
          </a:xfrm>
          <a:prstGeom prst="ellipse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Calibri" pitchFamily="-65" charset="0"/>
              </a:rPr>
              <a:t>M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559550" y="4560888"/>
            <a:ext cx="12112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>
                <a:latin typeface="+mn-lt"/>
              </a:rPr>
              <a:t>Chains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371600" y="1901825"/>
            <a:ext cx="191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MapReduce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81000" y="304800"/>
            <a:ext cx="426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It’s all about data flows!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81000" y="2600325"/>
            <a:ext cx="426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What if you need…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914400" y="5334000"/>
            <a:ext cx="7696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… and filter, projection, aggregates, sorting, distinct,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8" grpId="0"/>
      <p:bldP spid="20" grpId="0" animBg="1"/>
      <p:bldP spid="23" grpId="0"/>
      <p:bldP spid="26" grpId="0" animBg="1"/>
      <p:bldP spid="27" grpId="0" animBg="1"/>
      <p:bldP spid="29" grpId="0" animBg="1"/>
      <p:bldP spid="31" grpId="0" animBg="1"/>
      <p:bldP spid="32" grpId="0"/>
      <p:bldP spid="33" grpId="0"/>
      <p:bldP spid="34" grpId="0"/>
      <p:bldP spid="35" grpId="0"/>
      <p:bldP spid="38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us_scrofa_scrof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TextBox 4"/>
          <p:cNvSpPr txBox="1">
            <a:spLocks noChangeArrowheads="1"/>
          </p:cNvSpPr>
          <p:nvPr/>
        </p:nvSpPr>
        <p:spPr bwMode="auto">
          <a:xfrm>
            <a:off x="4763" y="6611938"/>
            <a:ext cx="121443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Source: Wikipedia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 l="18000" r="18000"/>
          <a:stretch>
            <a:fillRect/>
          </a:stretch>
        </p:blipFill>
        <p:spPr>
          <a:xfrm>
            <a:off x="6934200" y="533400"/>
            <a:ext cx="1682496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4"/>
          <p:cNvGraphicFramePr>
            <a:graphicFrameLocks/>
          </p:cNvGraphicFramePr>
          <p:nvPr/>
        </p:nvGraphicFramePr>
        <p:xfrm>
          <a:off x="304800" y="2590800"/>
          <a:ext cx="4052888" cy="2947990"/>
        </p:xfrm>
        <a:graphic>
          <a:graphicData uri="http://schemas.openxmlformats.org/drawingml/2006/table">
            <a:tbl>
              <a:tblPr/>
              <a:tblGrid>
                <a:gridCol w="1004888"/>
                <a:gridCol w="2058987"/>
                <a:gridCol w="989013"/>
              </a:tblGrid>
              <a:tr h="60483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User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Url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-65" charset="0"/>
                        <a:ea typeface="ＭＳ Ｐゴシック" pitchFamily="48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Amy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cnn.com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8:00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Amy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bbc.com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10:00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Amy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flickr.com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10:05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Fred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cnn.com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12:00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152400" y="914400"/>
            <a:ext cx="8701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2400" dirty="0">
                <a:solidFill>
                  <a:srgbClr val="FFFF00"/>
                </a:solidFill>
                <a:latin typeface="+mn-lt"/>
                <a:ea typeface="ＭＳ Ｐゴシック" pitchFamily="48" charset="-128"/>
              </a:rPr>
              <a:t>Example: </a:t>
            </a:r>
            <a:r>
              <a:rPr lang="en-US" sz="2400" b="0" dirty="0">
                <a:latin typeface="+mn-lt"/>
                <a:ea typeface="ＭＳ Ｐゴシック" pitchFamily="48" charset="-128"/>
              </a:rPr>
              <a:t>Find the top 10 most visited pages in each category</a:t>
            </a:r>
          </a:p>
        </p:txBody>
      </p:sp>
      <p:graphicFrame>
        <p:nvGraphicFramePr>
          <p:cNvPr id="17" name="Content Placeholder 4"/>
          <p:cNvGraphicFramePr>
            <a:graphicFrameLocks noGrp="1"/>
          </p:cNvGraphicFramePr>
          <p:nvPr/>
        </p:nvGraphicFramePr>
        <p:xfrm>
          <a:off x="5029200" y="2590800"/>
          <a:ext cx="3657600" cy="2947990"/>
        </p:xfrm>
        <a:graphic>
          <a:graphicData uri="http://schemas.openxmlformats.org/drawingml/2006/table">
            <a:tbl>
              <a:tblPr/>
              <a:tblGrid>
                <a:gridCol w="1295400"/>
                <a:gridCol w="1143000"/>
                <a:gridCol w="1219200"/>
              </a:tblGrid>
              <a:tr h="60483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Url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-65" charset="0"/>
                        <a:ea typeface="ＭＳ Ｐゴシック" pitchFamily="48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Category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PageRank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cnn.com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News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0.9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bbc.com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News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0.8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flickr.com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Photos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0.7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57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espn.com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Sports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-65" charset="0"/>
                          <a:ea typeface="ＭＳ Ｐゴシック" pitchFamily="48" charset="-128"/>
                        </a:rPr>
                        <a:t>0.9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093913" y="1905000"/>
            <a:ext cx="86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en-US" sz="2000" dirty="0">
                <a:latin typeface="+mn-lt"/>
                <a:ea typeface="ＭＳ Ｐゴシック" pitchFamily="48" charset="-128"/>
              </a:rPr>
              <a:t>Visits</a:t>
            </a:r>
            <a:endParaRPr lang="en-US" sz="1200" dirty="0">
              <a:latin typeface="+mn-lt"/>
              <a:ea typeface="ＭＳ Ｐゴシック" pitchFamily="48" charset="-128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248400" y="1905000"/>
            <a:ext cx="1150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en-US" sz="2000">
                <a:latin typeface="+mn-lt"/>
                <a:ea typeface="ＭＳ Ｐゴシック" pitchFamily="48" charset="-128"/>
              </a:rPr>
              <a:t>Url  Info</a:t>
            </a:r>
            <a:endParaRPr lang="en-US" sz="1200">
              <a:latin typeface="+mn-lt"/>
              <a:ea typeface="ＭＳ Ｐゴシック" pitchFamily="48" charset="-128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62200" y="5638800"/>
            <a:ext cx="76200" cy="533400"/>
            <a:chOff x="1931889" y="4648200"/>
            <a:chExt cx="76200" cy="533400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931889" y="4648200"/>
              <a:ext cx="76200" cy="76200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srgbClr val="FFFFFF"/>
                </a:solidFill>
                <a:latin typeface="Calibri" pitchFamily="-65" charset="0"/>
                <a:ea typeface="ＭＳ Ｐゴシック" pitchFamily="48" charset="-128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931889" y="4876800"/>
              <a:ext cx="76200" cy="76200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srgbClr val="FFFFFF"/>
                </a:solidFill>
                <a:latin typeface="Calibri" pitchFamily="-65" charset="0"/>
                <a:ea typeface="ＭＳ Ｐゴシック" pitchFamily="48" charset="-128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931889" y="5105400"/>
              <a:ext cx="76200" cy="76200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srgbClr val="FFFFFF"/>
                </a:solidFill>
                <a:latin typeface="Calibri" pitchFamily="-65" charset="0"/>
                <a:ea typeface="ＭＳ Ｐゴシック" pitchFamily="48" charset="-128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934200" y="5638800"/>
            <a:ext cx="76200" cy="533400"/>
            <a:chOff x="1931889" y="4648200"/>
            <a:chExt cx="76200" cy="533400"/>
          </a:xfrm>
        </p:grpSpPr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931889" y="4648200"/>
              <a:ext cx="76200" cy="76200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srgbClr val="FFFFFF"/>
                </a:solidFill>
                <a:latin typeface="Calibri" pitchFamily="-65" charset="0"/>
                <a:ea typeface="ＭＳ Ｐゴシック" pitchFamily="48" charset="-128"/>
              </a:endParaRPr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1931889" y="4876800"/>
              <a:ext cx="76200" cy="76200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srgbClr val="FFFFFF"/>
                </a:solidFill>
                <a:latin typeface="Calibri" pitchFamily="-65" charset="0"/>
                <a:ea typeface="ＭＳ Ｐゴシック" pitchFamily="48" charset="-128"/>
              </a:endParaRPr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1931889" y="5105400"/>
              <a:ext cx="76200" cy="76200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srgbClr val="FFFFFF"/>
                </a:solidFill>
                <a:latin typeface="Calibri" pitchFamily="-65" charset="0"/>
                <a:ea typeface="ＭＳ Ｐゴシック" pitchFamily="48" charset="-128"/>
              </a:endParaRPr>
            </a:p>
          </p:txBody>
        </p: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0" y="6611938"/>
            <a:ext cx="32115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Pig Slides adapted from </a:t>
            </a:r>
            <a:r>
              <a:rPr lang="en-US" sz="1000" b="0" dirty="0" err="1"/>
              <a:t>Olston</a:t>
            </a:r>
            <a:r>
              <a:rPr lang="en-US" sz="1000" b="0" dirty="0"/>
              <a:t> et al. (SIGMOD 2008)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762000" y="9906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FFFF00"/>
                </a:solidFill>
                <a:latin typeface="Calibri" pitchFamily="34" charset="0"/>
              </a:rPr>
              <a:t>Load </a:t>
            </a:r>
            <a:r>
              <a:rPr lang="en-US" dirty="0">
                <a:solidFill>
                  <a:srgbClr val="FFFFFF"/>
                </a:solidFill>
                <a:latin typeface="Calibri" pitchFamily="34" charset="0"/>
              </a:rPr>
              <a:t>Visits</a:t>
            </a:r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1524000" y="17526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Group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by url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2743200" y="2514600"/>
            <a:ext cx="19812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Foreach </a:t>
            </a:r>
            <a:r>
              <a:rPr lang="en-US">
                <a:solidFill>
                  <a:schemeClr val="bg1"/>
                </a:solidFill>
                <a:latin typeface="Calibri" pitchFamily="34" charset="0"/>
              </a:rPr>
              <a:t>url</a:t>
            </a:r>
            <a:endParaRPr lang="en-US" sz="200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generate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count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5715000" y="25908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Load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Url Info</a:t>
            </a: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4343400" y="35052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Join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on url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4343400" y="42672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Group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by category</a:t>
            </a: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4154488" y="5029200"/>
            <a:ext cx="23622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Foreach </a:t>
            </a:r>
            <a:r>
              <a:rPr lang="en-US">
                <a:solidFill>
                  <a:schemeClr val="bg1"/>
                </a:solidFill>
                <a:latin typeface="Calibri" pitchFamily="34" charset="0"/>
              </a:rPr>
              <a:t>category</a:t>
            </a:r>
            <a:endParaRPr lang="en-US" sz="200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generate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top10(urls)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1828800" y="1447800"/>
            <a:ext cx="457200" cy="3048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4154488" y="3124200"/>
            <a:ext cx="569912" cy="3810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1" name="Straight Arrow Connector 10"/>
          <p:cNvCxnSpPr>
            <a:cxnSpLocks noChangeShapeType="1"/>
            <a:stCxn id="5" idx="2"/>
          </p:cNvCxnSpPr>
          <p:nvPr/>
        </p:nvCxnSpPr>
        <p:spPr bwMode="auto">
          <a:xfrm rot="5400000">
            <a:off x="6096000" y="2895600"/>
            <a:ext cx="457200" cy="7620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2" name="Straight Arrow Connector 11"/>
          <p:cNvCxnSpPr>
            <a:cxnSpLocks noChangeShapeType="1"/>
            <a:stCxn id="6" idx="2"/>
            <a:endCxn id="7" idx="0"/>
          </p:cNvCxnSpPr>
          <p:nvPr/>
        </p:nvCxnSpPr>
        <p:spPr bwMode="auto">
          <a:xfrm rot="5400000">
            <a:off x="5181601" y="4114800"/>
            <a:ext cx="304800" cy="31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3" name="Straight Arrow Connector 12"/>
          <p:cNvCxnSpPr>
            <a:cxnSpLocks noChangeShapeType="1"/>
            <a:stCxn id="7" idx="2"/>
            <a:endCxn id="8" idx="0"/>
          </p:cNvCxnSpPr>
          <p:nvPr/>
        </p:nvCxnSpPr>
        <p:spPr bwMode="auto">
          <a:xfrm rot="16200000" flipH="1">
            <a:off x="5182394" y="4876006"/>
            <a:ext cx="304800" cy="1588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rot="16200000" flipH="1">
            <a:off x="5183188" y="5791200"/>
            <a:ext cx="304800" cy="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2971800" y="2209800"/>
            <a:ext cx="457200" cy="3048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0" y="6611938"/>
            <a:ext cx="32115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Pig Slides adapted from </a:t>
            </a:r>
            <a:r>
              <a:rPr lang="en-US" sz="1000" b="0" dirty="0" err="1"/>
              <a:t>Olston</a:t>
            </a:r>
            <a:r>
              <a:rPr lang="en-US" sz="1000" b="0" dirty="0"/>
              <a:t> et al. (SIGMOD 2008)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52400" y="609600"/>
            <a:ext cx="8915400" cy="54864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>
                <a:latin typeface="+mn-lt"/>
              </a:rPr>
              <a:t>visits             =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load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chemeClr val="accent2"/>
                </a:solidFill>
                <a:latin typeface="+mn-lt"/>
              </a:rPr>
              <a:t>‘/data/visits’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as</a:t>
            </a:r>
            <a:r>
              <a:rPr lang="en-US" sz="2400" b="0" kern="0" dirty="0">
                <a:latin typeface="+mn-lt"/>
              </a:rPr>
              <a:t> (user, </a:t>
            </a:r>
            <a:r>
              <a:rPr lang="en-US" sz="2400" b="0" kern="0" dirty="0" err="1">
                <a:latin typeface="+mn-lt"/>
              </a:rPr>
              <a:t>url</a:t>
            </a:r>
            <a:r>
              <a:rPr lang="en-US" sz="2400" b="0" kern="0" dirty="0">
                <a:latin typeface="+mn-lt"/>
              </a:rPr>
              <a:t>, time);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 err="1">
                <a:latin typeface="+mn-lt"/>
              </a:rPr>
              <a:t>gVisits</a:t>
            </a:r>
            <a:r>
              <a:rPr lang="en-US" sz="2400" b="0" kern="0" dirty="0">
                <a:latin typeface="+mn-lt"/>
              </a:rPr>
              <a:t>          =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group</a:t>
            </a:r>
            <a:r>
              <a:rPr lang="en-US" sz="2400" b="0" kern="0" dirty="0">
                <a:latin typeface="+mn-lt"/>
              </a:rPr>
              <a:t> visits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by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url</a:t>
            </a:r>
            <a:r>
              <a:rPr lang="en-US" sz="2400" b="0" kern="0" dirty="0">
                <a:latin typeface="+mn-lt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 err="1">
                <a:latin typeface="+mn-lt"/>
              </a:rPr>
              <a:t>visitCounts</a:t>
            </a:r>
            <a:r>
              <a:rPr lang="en-US" sz="2400" b="0" kern="0" dirty="0">
                <a:latin typeface="+mn-lt"/>
              </a:rPr>
              <a:t>  = </a:t>
            </a:r>
            <a:r>
              <a:rPr lang="en-US" sz="2400" b="0" kern="0" dirty="0" err="1">
                <a:solidFill>
                  <a:srgbClr val="F79646"/>
                </a:solidFill>
                <a:latin typeface="+mn-lt"/>
              </a:rPr>
              <a:t>foreach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gVisits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generate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url</a:t>
            </a:r>
            <a:r>
              <a:rPr lang="en-US" sz="2400" b="0" kern="0" dirty="0">
                <a:latin typeface="+mn-lt"/>
              </a:rPr>
              <a:t>, count(visits);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endParaRPr lang="en-US" sz="2400" b="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 err="1">
                <a:latin typeface="+mn-lt"/>
              </a:rPr>
              <a:t>urlInfo</a:t>
            </a:r>
            <a:r>
              <a:rPr lang="en-US" sz="2400" b="0" kern="0" dirty="0">
                <a:latin typeface="+mn-lt"/>
              </a:rPr>
              <a:t>          =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load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C0504D"/>
                </a:solidFill>
                <a:latin typeface="+mn-lt"/>
              </a:rPr>
              <a:t>‘/data/</a:t>
            </a:r>
            <a:r>
              <a:rPr lang="en-US" sz="2400" b="0" kern="0" dirty="0" err="1">
                <a:solidFill>
                  <a:srgbClr val="C0504D"/>
                </a:solidFill>
                <a:latin typeface="+mn-lt"/>
              </a:rPr>
              <a:t>urlInfo</a:t>
            </a:r>
            <a:r>
              <a:rPr lang="en-US" sz="2400" b="0" kern="0" dirty="0">
                <a:solidFill>
                  <a:srgbClr val="C0504D"/>
                </a:solidFill>
                <a:latin typeface="+mn-lt"/>
              </a:rPr>
              <a:t>’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as</a:t>
            </a:r>
            <a:r>
              <a:rPr lang="en-US" sz="2400" b="0" kern="0" dirty="0">
                <a:latin typeface="+mn-lt"/>
              </a:rPr>
              <a:t> (</a:t>
            </a:r>
            <a:r>
              <a:rPr lang="en-US" sz="2400" b="0" kern="0" dirty="0" err="1">
                <a:latin typeface="+mn-lt"/>
              </a:rPr>
              <a:t>url</a:t>
            </a:r>
            <a:r>
              <a:rPr lang="en-US" sz="2400" b="0" kern="0" dirty="0">
                <a:latin typeface="+mn-lt"/>
              </a:rPr>
              <a:t>, category, </a:t>
            </a:r>
            <a:r>
              <a:rPr lang="en-US" sz="2400" b="0" kern="0" dirty="0" err="1">
                <a:latin typeface="+mn-lt"/>
              </a:rPr>
              <a:t>pRank</a:t>
            </a:r>
            <a:r>
              <a:rPr lang="en-US" sz="2400" b="0" kern="0" dirty="0">
                <a:latin typeface="+mn-lt"/>
              </a:rPr>
              <a:t>);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 err="1">
                <a:latin typeface="+mn-lt"/>
              </a:rPr>
              <a:t>visitCounts</a:t>
            </a:r>
            <a:r>
              <a:rPr lang="en-US" sz="2400" b="0" kern="0" dirty="0">
                <a:latin typeface="+mn-lt"/>
              </a:rPr>
              <a:t>  =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join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visitCounts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by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url</a:t>
            </a:r>
            <a:r>
              <a:rPr lang="en-US" sz="2400" b="0" kern="0" dirty="0">
                <a:latin typeface="+mn-lt"/>
              </a:rPr>
              <a:t>, </a:t>
            </a:r>
            <a:r>
              <a:rPr lang="en-US" sz="2400" b="0" kern="0" dirty="0" err="1">
                <a:latin typeface="+mn-lt"/>
              </a:rPr>
              <a:t>urlInfo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by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url</a:t>
            </a:r>
            <a:r>
              <a:rPr lang="en-US" sz="2400" b="0" kern="0" dirty="0">
                <a:latin typeface="+mn-lt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endParaRPr lang="en-US" sz="2400" b="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 err="1">
                <a:latin typeface="+mn-lt"/>
              </a:rPr>
              <a:t>gCategories</a:t>
            </a:r>
            <a:r>
              <a:rPr lang="en-US" sz="2400" b="0" kern="0" dirty="0">
                <a:latin typeface="+mn-lt"/>
              </a:rPr>
              <a:t> =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group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visitCounts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by</a:t>
            </a:r>
            <a:r>
              <a:rPr lang="en-US" sz="2400" b="0" kern="0" dirty="0">
                <a:latin typeface="+mn-lt"/>
              </a:rPr>
              <a:t> category;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 err="1">
                <a:latin typeface="+mn-lt"/>
              </a:rPr>
              <a:t>topUrls</a:t>
            </a:r>
            <a:r>
              <a:rPr lang="en-US" sz="2400" b="0" kern="0" dirty="0">
                <a:latin typeface="+mn-lt"/>
              </a:rPr>
              <a:t> = </a:t>
            </a:r>
            <a:r>
              <a:rPr lang="en-US" sz="2400" b="0" kern="0" dirty="0" err="1">
                <a:solidFill>
                  <a:srgbClr val="F79646"/>
                </a:solidFill>
                <a:latin typeface="+mn-lt"/>
              </a:rPr>
              <a:t>foreach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err="1">
                <a:latin typeface="+mn-lt"/>
              </a:rPr>
              <a:t>gCategories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F79646"/>
                </a:solidFill>
                <a:latin typeface="+mn-lt"/>
              </a:rPr>
              <a:t>generate</a:t>
            </a:r>
            <a:r>
              <a:rPr lang="en-US" sz="2400" b="0" kern="0" dirty="0">
                <a:latin typeface="+mn-lt"/>
              </a:rPr>
              <a:t> top(visitCounts,10);</a:t>
            </a: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endParaRPr lang="en-US" sz="2400" b="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5675A9"/>
              </a:buClr>
              <a:buSzPct val="75000"/>
              <a:buFont typeface="Arial" charset="0"/>
              <a:buNone/>
              <a:defRPr/>
            </a:pPr>
            <a:r>
              <a:rPr lang="en-US" sz="2400" b="0" kern="0" dirty="0">
                <a:latin typeface="+mn-lt"/>
              </a:rPr>
              <a:t>store </a:t>
            </a:r>
            <a:r>
              <a:rPr lang="en-US" sz="2400" b="0" kern="0" dirty="0" err="1">
                <a:latin typeface="+mn-lt"/>
              </a:rPr>
              <a:t>topUrls</a:t>
            </a:r>
            <a:r>
              <a:rPr lang="en-US" sz="2400" b="0" kern="0" dirty="0">
                <a:latin typeface="+mn-lt"/>
              </a:rPr>
              <a:t> into ‘/data/</a:t>
            </a:r>
            <a:r>
              <a:rPr lang="en-US" sz="2400" b="0" kern="0" dirty="0" err="1">
                <a:latin typeface="+mn-lt"/>
              </a:rPr>
              <a:t>topUrls</a:t>
            </a:r>
            <a:r>
              <a:rPr lang="en-US" sz="2400" b="0" kern="0" dirty="0">
                <a:latin typeface="+mn-lt"/>
              </a:rPr>
              <a:t>’;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0" y="6611938"/>
            <a:ext cx="32115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Pig Slides adapted from </a:t>
            </a:r>
            <a:r>
              <a:rPr lang="en-US" sz="1000" b="0" dirty="0" err="1"/>
              <a:t>Olston</a:t>
            </a:r>
            <a:r>
              <a:rPr lang="en-US" sz="1000" b="0" dirty="0"/>
              <a:t> et al. (SIGMOD 2008)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762000" y="9906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Load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Visits</a:t>
            </a:r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1524000" y="17526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Group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by url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2743200" y="2514600"/>
            <a:ext cx="19812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Foreach </a:t>
            </a:r>
            <a:r>
              <a:rPr lang="en-US">
                <a:solidFill>
                  <a:schemeClr val="bg1"/>
                </a:solidFill>
                <a:latin typeface="Calibri" pitchFamily="34" charset="0"/>
              </a:rPr>
              <a:t>url</a:t>
            </a:r>
            <a:endParaRPr lang="en-US" sz="200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generate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count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5715000" y="25908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Load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Url Info</a:t>
            </a: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4343400" y="35052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Join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on url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4343400" y="4267200"/>
            <a:ext cx="19812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Group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by category</a:t>
            </a: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4154488" y="5029200"/>
            <a:ext cx="2362200" cy="609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Foreach </a:t>
            </a:r>
            <a:r>
              <a:rPr lang="en-US">
                <a:solidFill>
                  <a:schemeClr val="bg1"/>
                </a:solidFill>
                <a:latin typeface="Calibri" pitchFamily="34" charset="0"/>
              </a:rPr>
              <a:t>category</a:t>
            </a:r>
            <a:endParaRPr lang="en-US" sz="200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000">
                <a:solidFill>
                  <a:srgbClr val="FFFF00"/>
                </a:solidFill>
                <a:latin typeface="Calibri" pitchFamily="34" charset="0"/>
              </a:rPr>
              <a:t>generate </a:t>
            </a:r>
            <a:r>
              <a:rPr lang="en-US">
                <a:solidFill>
                  <a:srgbClr val="FFFFFF"/>
                </a:solidFill>
                <a:latin typeface="Calibri" pitchFamily="34" charset="0"/>
              </a:rPr>
              <a:t>top10(urls)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1828800" y="1447800"/>
            <a:ext cx="457200" cy="3048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4154488" y="3124200"/>
            <a:ext cx="569912" cy="3810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1" name="Straight Arrow Connector 10"/>
          <p:cNvCxnSpPr>
            <a:cxnSpLocks noChangeShapeType="1"/>
            <a:stCxn id="5" idx="2"/>
          </p:cNvCxnSpPr>
          <p:nvPr/>
        </p:nvCxnSpPr>
        <p:spPr bwMode="auto">
          <a:xfrm rot="5400000">
            <a:off x="6096000" y="2895600"/>
            <a:ext cx="457200" cy="7620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2" name="Straight Arrow Connector 11"/>
          <p:cNvCxnSpPr>
            <a:cxnSpLocks noChangeShapeType="1"/>
            <a:stCxn id="6" idx="2"/>
            <a:endCxn id="7" idx="0"/>
          </p:cNvCxnSpPr>
          <p:nvPr/>
        </p:nvCxnSpPr>
        <p:spPr bwMode="auto">
          <a:xfrm rot="5400000">
            <a:off x="5181601" y="4114800"/>
            <a:ext cx="304800" cy="31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3" name="Straight Arrow Connector 12"/>
          <p:cNvCxnSpPr>
            <a:cxnSpLocks noChangeShapeType="1"/>
            <a:stCxn id="7" idx="2"/>
            <a:endCxn id="8" idx="0"/>
          </p:cNvCxnSpPr>
          <p:nvPr/>
        </p:nvCxnSpPr>
        <p:spPr bwMode="auto">
          <a:xfrm rot="16200000" flipH="1">
            <a:off x="5182394" y="4876006"/>
            <a:ext cx="304800" cy="1588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rot="16200000" flipH="1">
            <a:off x="5183188" y="5791200"/>
            <a:ext cx="304800" cy="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2971800" y="2209800"/>
            <a:ext cx="457200" cy="304800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533400" y="914400"/>
            <a:ext cx="3200400" cy="990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>
                  <a:alpha val="20999"/>
                </a:srgbClr>
              </a:gs>
              <a:gs pos="100000">
                <a:srgbClr val="3F80CD">
                  <a:alpha val="20999"/>
                </a:srgbClr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48000" y="847725"/>
            <a:ext cx="747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alibri" pitchFamily="34" charset="0"/>
              </a:rPr>
              <a:t>Map</a:t>
            </a:r>
            <a:r>
              <a:rPr lang="en-US" sz="2000" baseline="-25000">
                <a:latin typeface="Calibri" pitchFamily="34" charset="0"/>
              </a:rPr>
              <a:t>1</a:t>
            </a:r>
            <a:endParaRPr lang="en-US" sz="2400" baseline="-25000">
              <a:latin typeface="Calibri" pitchFamily="34" charset="0"/>
            </a:endParaRPr>
          </a:p>
        </p:txBody>
      </p:sp>
      <p:sp>
        <p:nvSpPr>
          <p:cNvPr id="18" name="Rounded Rectangle 17"/>
          <p:cNvSpPr>
            <a:spLocks noChangeArrowheads="1"/>
          </p:cNvSpPr>
          <p:nvPr/>
        </p:nvSpPr>
        <p:spPr bwMode="auto">
          <a:xfrm>
            <a:off x="1371600" y="2019300"/>
            <a:ext cx="3657600" cy="1257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BC1FF">
                  <a:alpha val="20999"/>
                </a:srgbClr>
              </a:gs>
              <a:gs pos="100000">
                <a:srgbClr val="3F80CD">
                  <a:alpha val="20999"/>
                </a:srgbClr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962400" y="1962150"/>
            <a:ext cx="1150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Reduce</a:t>
            </a:r>
            <a:r>
              <a:rPr lang="en-US" sz="2000" baseline="-25000">
                <a:latin typeface="Calibri" pitchFamily="34" charset="0"/>
              </a:rPr>
              <a:t>1</a:t>
            </a:r>
          </a:p>
        </p:txBody>
      </p:sp>
      <p:sp>
        <p:nvSpPr>
          <p:cNvPr id="20" name="Rounded Rectangle 19"/>
          <p:cNvSpPr>
            <a:spLocks noChangeArrowheads="1"/>
          </p:cNvSpPr>
          <p:nvPr/>
        </p:nvSpPr>
        <p:spPr bwMode="auto">
          <a:xfrm>
            <a:off x="5332413" y="2133600"/>
            <a:ext cx="2897187" cy="15049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A99">
                  <a:alpha val="31000"/>
                </a:srgbClr>
              </a:gs>
              <a:gs pos="100000">
                <a:srgbClr val="D1403C">
                  <a:alpha val="31000"/>
                </a:srgbClr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467600" y="2190750"/>
            <a:ext cx="885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Map</a:t>
            </a:r>
            <a:r>
              <a:rPr lang="en-US" sz="2000" baseline="-25000">
                <a:latin typeface="Calibri" pitchFamily="34" charset="0"/>
              </a:rPr>
              <a:t>2</a:t>
            </a:r>
          </a:p>
        </p:txBody>
      </p:sp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4000500" y="3810000"/>
            <a:ext cx="2819400" cy="2651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A99">
                  <a:alpha val="31000"/>
                </a:srgbClr>
              </a:gs>
              <a:gs pos="100000">
                <a:srgbClr val="D1403C">
                  <a:alpha val="31000"/>
                </a:srgbClr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858000" y="3714750"/>
            <a:ext cx="1327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Reduce</a:t>
            </a:r>
            <a:r>
              <a:rPr lang="en-US" sz="2000" baseline="-25000">
                <a:latin typeface="Calibri" pitchFamily="34" charset="0"/>
              </a:rPr>
              <a:t>2</a:t>
            </a:r>
          </a:p>
        </p:txBody>
      </p:sp>
      <p:sp>
        <p:nvSpPr>
          <p:cNvPr id="24" name="Rounded Rectangle 23"/>
          <p:cNvSpPr>
            <a:spLocks noChangeArrowheads="1"/>
          </p:cNvSpPr>
          <p:nvPr/>
        </p:nvSpPr>
        <p:spPr bwMode="auto">
          <a:xfrm>
            <a:off x="4000500" y="4230688"/>
            <a:ext cx="2819400" cy="2651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FFA0">
                  <a:alpha val="23999"/>
                </a:srgbClr>
              </a:gs>
              <a:gs pos="100000">
                <a:srgbClr val="A0CA4A">
                  <a:alpha val="23999"/>
                </a:srgbClr>
              </a:gs>
            </a:gsLst>
            <a:lin ang="5400000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86575" y="4114800"/>
            <a:ext cx="885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Map</a:t>
            </a:r>
            <a:r>
              <a:rPr lang="en-US" sz="2000" baseline="-25000">
                <a:latin typeface="Calibri" pitchFamily="34" charset="0"/>
              </a:rPr>
              <a:t>3</a:t>
            </a:r>
            <a:endParaRPr lang="en-US" sz="2800" baseline="-25000">
              <a:latin typeface="Calibri" pitchFamily="34" charset="0"/>
            </a:endParaRPr>
          </a:p>
        </p:txBody>
      </p:sp>
      <p:sp>
        <p:nvSpPr>
          <p:cNvPr id="26" name="Rounded Rectangle 25"/>
          <p:cNvSpPr>
            <a:spLocks noChangeArrowheads="1"/>
          </p:cNvSpPr>
          <p:nvPr/>
        </p:nvSpPr>
        <p:spPr bwMode="auto">
          <a:xfrm>
            <a:off x="3962400" y="4621213"/>
            <a:ext cx="2819400" cy="11699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FFA0">
                  <a:alpha val="23999"/>
                </a:srgbClr>
              </a:gs>
              <a:gs pos="100000">
                <a:srgbClr val="A0CA4A">
                  <a:alpha val="23999"/>
                </a:srgbClr>
              </a:gs>
            </a:gsLst>
            <a:lin ang="5400000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934200" y="4886325"/>
            <a:ext cx="117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Reduce</a:t>
            </a:r>
            <a:r>
              <a:rPr lang="en-US" sz="2000" baseline="-25000">
                <a:latin typeface="Calibri" pitchFamily="34" charset="0"/>
              </a:rPr>
              <a:t>3</a:t>
            </a: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0" y="6611938"/>
            <a:ext cx="32115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0" dirty="0"/>
              <a:t>Pig Slides adapted from </a:t>
            </a:r>
            <a:r>
              <a:rPr lang="en-US" sz="1000" b="0" dirty="0" err="1"/>
              <a:t>Olston</a:t>
            </a:r>
            <a:r>
              <a:rPr lang="en-US" sz="1000" b="0" dirty="0"/>
              <a:t> et al. (SIGMOD 2008)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Zookeeper</a:t>
            </a:r>
          </a:p>
          <a:p>
            <a:r>
              <a:rPr lang="en-US" dirty="0" err="1" smtClean="0"/>
              <a:t>HBase</a:t>
            </a:r>
            <a:endParaRPr lang="en-US" dirty="0" smtClean="0"/>
          </a:p>
          <a:p>
            <a:r>
              <a:rPr lang="en-US" dirty="0" smtClean="0"/>
              <a:t>Mahout</a:t>
            </a:r>
          </a:p>
          <a:p>
            <a:r>
              <a:rPr lang="en-US" dirty="0" err="1" smtClean="0"/>
              <a:t>Hamma</a:t>
            </a:r>
            <a:endParaRPr lang="en-US" dirty="0" smtClean="0"/>
          </a:p>
          <a:p>
            <a:r>
              <a:rPr lang="en-US" dirty="0" smtClean="0"/>
              <a:t>Cassandra</a:t>
            </a:r>
          </a:p>
          <a:p>
            <a:r>
              <a:rPr lang="en-US" dirty="0" smtClean="0"/>
              <a:t>Dryad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0" y="1120676"/>
            <a:ext cx="91630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2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Questions?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2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Comments</a:t>
            </a:r>
            <a:r>
              <a:rPr lang="en-US" sz="7200" b="1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?</a:t>
            </a:r>
            <a:endParaRPr lang="en-US" sz="7200" b="1" kern="12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 descr="NSF-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486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800px-IBM_logo_sv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5854700"/>
            <a:ext cx="15446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ogo_aws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5715000"/>
            <a:ext cx="18748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google-logo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913312"/>
            <a:ext cx="1927225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ncbi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3612" y="5791200"/>
            <a:ext cx="2338388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arp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0200" y="4792183"/>
            <a:ext cx="1676400" cy="922817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52400" y="411480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Thanks to the organizations who support our work:</a:t>
            </a:r>
            <a:endParaRPr lang="en-US" sz="2400" b="0" kern="12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Picture 11" descr="nih_300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00450" y="4743450"/>
            <a:ext cx="971550" cy="971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My Theme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99"/>
      </a:accent1>
      <a:accent2>
        <a:srgbClr val="9999FF"/>
      </a:accent2>
      <a:accent3>
        <a:srgbClr val="CCFF99"/>
      </a:accent3>
      <a:accent4>
        <a:srgbClr val="FF99CC"/>
      </a:accent4>
      <a:accent5>
        <a:srgbClr val="99CCFF"/>
      </a:accent5>
      <a:accent6>
        <a:srgbClr val="FFCC99"/>
      </a:accent6>
      <a:hlink>
        <a:srgbClr val="FFFF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24559</TotalTime>
  <Words>9640</Words>
  <Application>Microsoft Office PowerPoint</Application>
  <PresentationFormat>On-screen Show (4:3)</PresentationFormat>
  <Paragraphs>2654</Paragraphs>
  <Slides>207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207</vt:i4>
      </vt:variant>
    </vt:vector>
  </HeadingPairs>
  <TitlesOfParts>
    <vt:vector size="210" baseType="lpstr">
      <vt:lpstr>Default Design</vt:lpstr>
      <vt:lpstr>Equation</vt:lpstr>
      <vt:lpstr>Visio</vt:lpstr>
      <vt:lpstr>Slide 1</vt:lpstr>
      <vt:lpstr>Who am I?</vt:lpstr>
      <vt:lpstr>Why big data?</vt:lpstr>
      <vt:lpstr>How much data?</vt:lpstr>
      <vt:lpstr>No data like more data!</vt:lpstr>
      <vt:lpstr>Academia vs. Industry</vt:lpstr>
      <vt:lpstr>Slide 7</vt:lpstr>
      <vt:lpstr>ClueWeb09</vt:lpstr>
      <vt:lpstr>Ivory and SMRF</vt:lpstr>
      <vt:lpstr>Cloud9</vt:lpstr>
      <vt:lpstr>Topics: Morning Session</vt:lpstr>
      <vt:lpstr>Topics: Afternoon Session</vt:lpstr>
      <vt:lpstr>Why is this different?</vt:lpstr>
      <vt:lpstr>Divide and Conquer</vt:lpstr>
      <vt:lpstr>It’s a bit more complex…</vt:lpstr>
      <vt:lpstr>Slide 16</vt:lpstr>
      <vt:lpstr>Slide 17</vt:lpstr>
      <vt:lpstr>Slide 18</vt:lpstr>
      <vt:lpstr>Slide 19</vt:lpstr>
      <vt:lpstr>Introduction to MapReduce</vt:lpstr>
      <vt:lpstr>Typical Large-Data Problem</vt:lpstr>
      <vt:lpstr>Slide 22</vt:lpstr>
      <vt:lpstr>MapReduce</vt:lpstr>
      <vt:lpstr>Slide 24</vt:lpstr>
      <vt:lpstr>MapReduce</vt:lpstr>
      <vt:lpstr>Slide 26</vt:lpstr>
      <vt:lpstr>MapReduce Runtime</vt:lpstr>
      <vt:lpstr>“Hello World”: Word Count</vt:lpstr>
      <vt:lpstr>MapReduce Implementations</vt:lpstr>
      <vt:lpstr>Slide 30</vt:lpstr>
      <vt:lpstr>How do we get data to the workers?</vt:lpstr>
      <vt:lpstr>Distributed File System</vt:lpstr>
      <vt:lpstr>GFS: Assumptions</vt:lpstr>
      <vt:lpstr>GFS: Design Decisions</vt:lpstr>
      <vt:lpstr>Slide 35</vt:lpstr>
      <vt:lpstr>Master’s Responsibilities</vt:lpstr>
      <vt:lpstr>Questions?</vt:lpstr>
      <vt:lpstr>Graph Algorithms</vt:lpstr>
      <vt:lpstr>Graph Algorithms: Topics</vt:lpstr>
      <vt:lpstr>What’s a graph?</vt:lpstr>
      <vt:lpstr>Some Graph Problems</vt:lpstr>
      <vt:lpstr>Representing Graphs</vt:lpstr>
      <vt:lpstr>Adjacency Matrices</vt:lpstr>
      <vt:lpstr>Adjacency Lists</vt:lpstr>
      <vt:lpstr>Single Source Shortest Path</vt:lpstr>
      <vt:lpstr>Dijkstra’s Algorithm Example</vt:lpstr>
      <vt:lpstr>Dijkstra’s Algorithm Example</vt:lpstr>
      <vt:lpstr>Dijkstra’s Algorithm Example</vt:lpstr>
      <vt:lpstr>Dijkstra’s Algorithm Example</vt:lpstr>
      <vt:lpstr>Dijkstra’s Algorithm Example</vt:lpstr>
      <vt:lpstr>Dijkstra’s Algorithm Example</vt:lpstr>
      <vt:lpstr>Single Source Shortest Path</vt:lpstr>
      <vt:lpstr>Finding the Shortest Path</vt:lpstr>
      <vt:lpstr>From Intuition to Algorithm</vt:lpstr>
      <vt:lpstr>Multiple Iterations Needed</vt:lpstr>
      <vt:lpstr>Visualizing Parallel BFS</vt:lpstr>
      <vt:lpstr>Weighted Edges</vt:lpstr>
      <vt:lpstr>Comparison to Dijkstra</vt:lpstr>
      <vt:lpstr>Random Walks Over the Web</vt:lpstr>
      <vt:lpstr>PageRank: Defined</vt:lpstr>
      <vt:lpstr>Computing PageRank</vt:lpstr>
      <vt:lpstr>PageRank in MapReduce</vt:lpstr>
      <vt:lpstr>PageRank: Issues</vt:lpstr>
      <vt:lpstr>Graph Algorithms in MapReduce</vt:lpstr>
      <vt:lpstr>Questions?</vt:lpstr>
      <vt:lpstr>MapReduce Algorithm Design</vt:lpstr>
      <vt:lpstr>Managing Dependencies</vt:lpstr>
      <vt:lpstr>Motivating Example</vt:lpstr>
      <vt:lpstr>MapReduce: Large Counting Problems</vt:lpstr>
      <vt:lpstr>First Try: “Pairs”</vt:lpstr>
      <vt:lpstr>“Pairs” Analysis</vt:lpstr>
      <vt:lpstr>Another Try: “Stripes”</vt:lpstr>
      <vt:lpstr>“Stripes” Analysis</vt:lpstr>
      <vt:lpstr>Slide 74</vt:lpstr>
      <vt:lpstr>Conditional Probabilities</vt:lpstr>
      <vt:lpstr>P(B|A): “Stripes” </vt:lpstr>
      <vt:lpstr>P(B|A): “Pairs” </vt:lpstr>
      <vt:lpstr>Synchronization in Hadoop</vt:lpstr>
      <vt:lpstr>Issues and Tradeoffs</vt:lpstr>
      <vt:lpstr>Questions?</vt:lpstr>
      <vt:lpstr>Indexing and Retrieval</vt:lpstr>
      <vt:lpstr>Abstract IR Architecture</vt:lpstr>
      <vt:lpstr>MapReduce it?</vt:lpstr>
      <vt:lpstr>Counting Words…</vt:lpstr>
      <vt:lpstr>Inverted Index: Boolean Retrieval</vt:lpstr>
      <vt:lpstr>Inverted Index: Ranked Retrieval</vt:lpstr>
      <vt:lpstr>Inverted Index: Positional Information</vt:lpstr>
      <vt:lpstr>Indexing: Performance Analysis</vt:lpstr>
      <vt:lpstr>Vocabulary Size: Heaps’ Law</vt:lpstr>
      <vt:lpstr>Heaps’ Law for RCV1</vt:lpstr>
      <vt:lpstr>Postings Size: Zipf’s Law</vt:lpstr>
      <vt:lpstr>Zipf’s Law for RCV1</vt:lpstr>
      <vt:lpstr>Slide 93</vt:lpstr>
      <vt:lpstr>MapReduce: Index Construction</vt:lpstr>
      <vt:lpstr>Inverted Indexing with MapReduce</vt:lpstr>
      <vt:lpstr>Inverted Indexing: Pseudo-Code</vt:lpstr>
      <vt:lpstr>You’ll implement this in the afternoon!</vt:lpstr>
      <vt:lpstr>Positional Indexes</vt:lpstr>
      <vt:lpstr>Inverted Indexing: Pseudo-Code</vt:lpstr>
      <vt:lpstr>Scalability Bottleneck</vt:lpstr>
      <vt:lpstr>Another Try…</vt:lpstr>
      <vt:lpstr>Wait, there’s more! (but first, an aside)</vt:lpstr>
      <vt:lpstr>Postings Encoding</vt:lpstr>
      <vt:lpstr>Overview of Index Compression</vt:lpstr>
      <vt:lpstr>Unary Codes</vt:lpstr>
      <vt:lpstr> codes</vt:lpstr>
      <vt:lpstr> codes</vt:lpstr>
      <vt:lpstr>Golomb Codes</vt:lpstr>
      <vt:lpstr>Comparison of Coding Schemes</vt:lpstr>
      <vt:lpstr>Index Compression: Performance</vt:lpstr>
      <vt:lpstr>Chicken and Egg?</vt:lpstr>
      <vt:lpstr>Getting the df</vt:lpstr>
      <vt:lpstr>Getting the df: Modified Mapper</vt:lpstr>
      <vt:lpstr>Getting the df: Modified Reducer</vt:lpstr>
      <vt:lpstr>MapReduce it?</vt:lpstr>
      <vt:lpstr>Retrieval in a Nutshell</vt:lpstr>
      <vt:lpstr>Retrieval: Query-At-A-Time</vt:lpstr>
      <vt:lpstr>Retrieval: Document-at-a-Time</vt:lpstr>
      <vt:lpstr>Retrieval with MapReduce?</vt:lpstr>
      <vt:lpstr>Important Ideas</vt:lpstr>
      <vt:lpstr>Term vs. Document Partitioning</vt:lpstr>
      <vt:lpstr>Slide 122</vt:lpstr>
      <vt:lpstr>Batch ad hoc Queries</vt:lpstr>
      <vt:lpstr>Parallel Queries Algorithm</vt:lpstr>
      <vt:lpstr>Parallel Queries: Map</vt:lpstr>
      <vt:lpstr>Parallel Queries: Reduce</vt:lpstr>
      <vt:lpstr>A few more details…</vt:lpstr>
      <vt:lpstr>Ivory and SMRF</vt:lpstr>
      <vt:lpstr>Questions?</vt:lpstr>
      <vt:lpstr>Case Study:  Statistical Machine Translation</vt:lpstr>
      <vt:lpstr>Statistical Machine Translation</vt:lpstr>
      <vt:lpstr>Translation as a “Tiling” Problem</vt:lpstr>
      <vt:lpstr>MT Architecture</vt:lpstr>
      <vt:lpstr>The Data Bottleneck</vt:lpstr>
      <vt:lpstr>MT Architecture</vt:lpstr>
      <vt:lpstr>HMM Alignment: Giza</vt:lpstr>
      <vt:lpstr>HMM Alignment: MapReduce</vt:lpstr>
      <vt:lpstr>HMM Alignment: MapReduce</vt:lpstr>
      <vt:lpstr>MT Architecture</vt:lpstr>
      <vt:lpstr>Phrase table construction</vt:lpstr>
      <vt:lpstr>Phrase table construction</vt:lpstr>
      <vt:lpstr>Phrase table construction</vt:lpstr>
      <vt:lpstr>What’s the point?</vt:lpstr>
      <vt:lpstr>Questions?</vt:lpstr>
      <vt:lpstr>Case Study:  DNA Sequence Alignment</vt:lpstr>
      <vt:lpstr>From Text to DNA Sequences</vt:lpstr>
      <vt:lpstr>Analogy (And two disclaimers)</vt:lpstr>
      <vt:lpstr>Strangely-Formatted Manuscript</vt:lpstr>
      <vt:lpstr>… With Duplicates</vt:lpstr>
      <vt:lpstr>Shredded Book Reconstruction</vt:lpstr>
      <vt:lpstr>Overlaps</vt:lpstr>
      <vt:lpstr>Greedy Assembly</vt:lpstr>
      <vt:lpstr>The Real Problem (The easier version)</vt:lpstr>
      <vt:lpstr>Slide 154</vt:lpstr>
      <vt:lpstr>DNA Sequencing</vt:lpstr>
      <vt:lpstr>How do we put humpty dumpty back together? </vt:lpstr>
      <vt:lpstr>Human Genome</vt:lpstr>
      <vt:lpstr>Slide 158</vt:lpstr>
      <vt:lpstr>Slide 159</vt:lpstr>
      <vt:lpstr>Slide 160</vt:lpstr>
      <vt:lpstr>CloudBurst</vt:lpstr>
      <vt:lpstr>Slide 162</vt:lpstr>
      <vt:lpstr>Slide 163</vt:lpstr>
      <vt:lpstr>Wait, no reference?</vt:lpstr>
      <vt:lpstr>de Bruijn Graph Construction</vt:lpstr>
      <vt:lpstr>de Bruijn Graph Assembly</vt:lpstr>
      <vt:lpstr>Compressed de Bruijn Graph</vt:lpstr>
      <vt:lpstr>Questions?</vt:lpstr>
      <vt:lpstr>Concluding Thoughts</vt:lpstr>
      <vt:lpstr>When is MapReduce appropriate?</vt:lpstr>
      <vt:lpstr>When is MapReduce less appropriate?</vt:lpstr>
      <vt:lpstr>Slide 172</vt:lpstr>
      <vt:lpstr>Slide 173</vt:lpstr>
      <vt:lpstr>What’s next?</vt:lpstr>
      <vt:lpstr>Slide 175</vt:lpstr>
      <vt:lpstr>Slide 176</vt:lpstr>
      <vt:lpstr>Topics: Afternoon Session</vt:lpstr>
      <vt:lpstr>Slide 178</vt:lpstr>
      <vt:lpstr>Hadoop Zen</vt:lpstr>
      <vt:lpstr>Cloud9</vt:lpstr>
      <vt:lpstr>Hadoop “Hello World”</vt:lpstr>
      <vt:lpstr>Hadoop in “standalone” mode</vt:lpstr>
      <vt:lpstr>Hadoop in distributed mode</vt:lpstr>
      <vt:lpstr>Hadoop Cluster Architecture</vt:lpstr>
      <vt:lpstr>Hadoop Development Cycle</vt:lpstr>
      <vt:lpstr>Hadoop on EC2</vt:lpstr>
      <vt:lpstr>On Amazon: With EC2</vt:lpstr>
      <vt:lpstr>On Amazon: EC2 and S3</vt:lpstr>
      <vt:lpstr>Hadoop “nuts and bolts”</vt:lpstr>
      <vt:lpstr>What version should I use?</vt:lpstr>
      <vt:lpstr>Slide 191</vt:lpstr>
      <vt:lpstr>Slide 192</vt:lpstr>
      <vt:lpstr>Slide 193</vt:lpstr>
      <vt:lpstr>Data Types in Hadoop</vt:lpstr>
      <vt:lpstr>Complex Data Types in Hadoop</vt:lpstr>
      <vt:lpstr>Hadoop Ecosystem Tour</vt:lpstr>
      <vt:lpstr>Hadoop Ecosystem</vt:lpstr>
      <vt:lpstr>Starting Points…</vt:lpstr>
      <vt:lpstr>Pig and Hive</vt:lpstr>
      <vt:lpstr>Slide 200</vt:lpstr>
      <vt:lpstr>Slide 201</vt:lpstr>
      <vt:lpstr>Slide 202</vt:lpstr>
      <vt:lpstr>Slide 203</vt:lpstr>
      <vt:lpstr>Slide 204</vt:lpstr>
      <vt:lpstr>Slide 205</vt:lpstr>
      <vt:lpstr>Other Systems</vt:lpstr>
      <vt:lpstr>Slide 207</vt:lpstr>
    </vt:vector>
  </TitlesOfParts>
  <Company>University of Maryland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Data-Intensive Text Processing with MapReduce</dc:title>
  <dc:creator>Jimmy Lin</dc:creator>
  <cp:lastModifiedBy>Jimmy Lin</cp:lastModifiedBy>
  <cp:revision>4094</cp:revision>
  <dcterms:created xsi:type="dcterms:W3CDTF">2009-04-21T05:05:25Z</dcterms:created>
  <dcterms:modified xsi:type="dcterms:W3CDTF">2009-07-20T02:03:00Z</dcterms:modified>
</cp:coreProperties>
</file>